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5" r:id="rId2"/>
    <p:sldMasterId id="2147483651" r:id="rId3"/>
    <p:sldMasterId id="2147483661" r:id="rId4"/>
    <p:sldMasterId id="2147483672" r:id="rId5"/>
    <p:sldMasterId id="2147483679" r:id="rId6"/>
  </p:sldMasterIdLst>
  <p:notesMasterIdLst>
    <p:notesMasterId r:id="rId42"/>
  </p:notesMasterIdLst>
  <p:handoutMasterIdLst>
    <p:handoutMasterId r:id="rId43"/>
  </p:handoutMasterIdLst>
  <p:sldIdLst>
    <p:sldId id="261" r:id="rId7"/>
    <p:sldId id="288" r:id="rId8"/>
    <p:sldId id="308" r:id="rId9"/>
    <p:sldId id="285" r:id="rId10"/>
    <p:sldId id="280" r:id="rId11"/>
    <p:sldId id="289" r:id="rId12"/>
    <p:sldId id="269" r:id="rId13"/>
    <p:sldId id="306" r:id="rId14"/>
    <p:sldId id="311" r:id="rId15"/>
    <p:sldId id="309" r:id="rId16"/>
    <p:sldId id="307" r:id="rId17"/>
    <p:sldId id="334" r:id="rId18"/>
    <p:sldId id="291" r:id="rId19"/>
    <p:sldId id="331" r:id="rId20"/>
    <p:sldId id="313" r:id="rId21"/>
    <p:sldId id="319" r:id="rId22"/>
    <p:sldId id="320" r:id="rId23"/>
    <p:sldId id="335" r:id="rId24"/>
    <p:sldId id="336" r:id="rId25"/>
    <p:sldId id="337" r:id="rId26"/>
    <p:sldId id="338" r:id="rId27"/>
    <p:sldId id="339" r:id="rId28"/>
    <p:sldId id="340" r:id="rId29"/>
    <p:sldId id="341" r:id="rId30"/>
    <p:sldId id="342" r:id="rId31"/>
    <p:sldId id="343" r:id="rId32"/>
    <p:sldId id="344" r:id="rId33"/>
    <p:sldId id="345" r:id="rId34"/>
    <p:sldId id="346" r:id="rId35"/>
    <p:sldId id="347" r:id="rId36"/>
    <p:sldId id="348" r:id="rId37"/>
    <p:sldId id="349" r:id="rId38"/>
    <p:sldId id="350" r:id="rId39"/>
    <p:sldId id="351" r:id="rId40"/>
    <p:sldId id="352" r:id="rId41"/>
  </p:sldIdLst>
  <p:sldSz cx="9144000" cy="6858000" type="screen4x3"/>
  <p:notesSz cx="6769100" cy="9906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AA2C"/>
    <a:srgbClr val="78B832"/>
    <a:srgbClr val="83C9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סגנון בהיר 2 - הדגשה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סגנון ביניים 3 - הדגשה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סגנון ביניים 1 - הדגשה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5" d="100"/>
          <a:sy n="75" d="100"/>
        </p:scale>
        <p:origin x="-1008" y="-678"/>
      </p:cViewPr>
      <p:guideLst>
        <p:guide orient="horz" pos="2160"/>
        <p:guide pos="2880"/>
      </p:guideLst>
    </p:cSldViewPr>
  </p:slideViewPr>
  <p:notesTextViewPr>
    <p:cViewPr>
      <p:scale>
        <a:sx n="100" d="100"/>
        <a:sy n="100" d="100"/>
      </p:scale>
      <p:origin x="0" y="0"/>
    </p:cViewPr>
  </p:notesTextViewPr>
  <p:notesViewPr>
    <p:cSldViewPr>
      <p:cViewPr varScale="1">
        <p:scale>
          <a:sx n="76" d="100"/>
          <a:sy n="76" d="100"/>
        </p:scale>
        <p:origin x="-2244" y="-96"/>
      </p:cViewPr>
      <p:guideLst>
        <p:guide orient="horz" pos="3120"/>
        <p:guide pos="213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fs-most-jr\Users\Mancal\&#1502;&#1510;&#1490;&#1493;&#1514;\&#1505;&#1497;&#1499;&#1493;&#1501;%20&#1508;&#1506;&#1497;&#1500;&#1493;&#1514;%20&#1492;&#1502;&#1513;&#1512;&#1491;%20&#1489;&#1502;&#1505;&#1508;&#1512;&#1497;&#1501;\&#1505;&#1497;&#1499;&#1493;&#1501;%20&#1508;&#1506;&#1497;&#1500;&#1493;&#1514;%202015\&#1504;&#1514;&#1493;&#1504;&#1497;&#1501;%20&#1502;&#1500;&#1488;&#1497;&#1501;\&#1505;&#1497;&#1499;&#1493;&#1501;%20&#1508;&#1506;&#1497;&#1500;&#1493;&#1514;%20&#1489;&#1502;&#1505;&#1508;&#1512;&#1497;&#1501;%20&#1500;&#1513;&#1504;&#1514;%202015%20-%20&#1500;&#1488;%20&#1505;&#1493;&#1508;&#149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stacked"/>
        <c:varyColors val="0"/>
        <c:ser>
          <c:idx val="1"/>
          <c:order val="0"/>
          <c:tx>
            <c:strRef>
              <c:f>גרפים!$C$42</c:f>
              <c:strCache>
                <c:ptCount val="1"/>
                <c:pt idx="0">
                  <c:v>בסיס</c:v>
                </c:pt>
              </c:strCache>
            </c:strRef>
          </c:tx>
          <c:spPr>
            <a:solidFill>
              <a:schemeClr val="accent1">
                <a:lumMod val="75000"/>
              </a:schemeClr>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גרפים!$A$43:$A$47</c:f>
              <c:numCache>
                <c:formatCode>General</c:formatCode>
                <c:ptCount val="5"/>
                <c:pt idx="0">
                  <c:v>2012</c:v>
                </c:pt>
                <c:pt idx="1">
                  <c:v>2013</c:v>
                </c:pt>
                <c:pt idx="2">
                  <c:v>2014</c:v>
                </c:pt>
                <c:pt idx="3">
                  <c:v>2015</c:v>
                </c:pt>
                <c:pt idx="4">
                  <c:v>2016</c:v>
                </c:pt>
              </c:numCache>
            </c:numRef>
          </c:cat>
          <c:val>
            <c:numRef>
              <c:f>גרפים!$C$43:$C$47</c:f>
              <c:numCache>
                <c:formatCode>_ * #,##0_ ;_ * \-#,##0_ ;_ * "-"??_ ;_ @_ </c:formatCode>
                <c:ptCount val="5"/>
                <c:pt idx="0">
                  <c:v>117.548</c:v>
                </c:pt>
                <c:pt idx="1">
                  <c:v>171.065</c:v>
                </c:pt>
                <c:pt idx="2">
                  <c:v>157.87700000000001</c:v>
                </c:pt>
                <c:pt idx="3">
                  <c:v>171.67</c:v>
                </c:pt>
                <c:pt idx="4">
                  <c:v>177.416</c:v>
                </c:pt>
              </c:numCache>
            </c:numRef>
          </c:val>
          <c:extLst xmlns:c16r2="http://schemas.microsoft.com/office/drawing/2015/06/chart">
            <c:ext xmlns:c16="http://schemas.microsoft.com/office/drawing/2014/chart" uri="{C3380CC4-5D6E-409C-BE32-E72D297353CC}">
              <c16:uniqueId val="{00000000-BA71-4AFE-8715-8E3DB1651845}"/>
            </c:ext>
          </c:extLst>
        </c:ser>
        <c:ser>
          <c:idx val="2"/>
          <c:order val="1"/>
          <c:tx>
            <c:strRef>
              <c:f>גרפים!$E$42</c:f>
              <c:strCache>
                <c:ptCount val="1"/>
                <c:pt idx="0">
                  <c:v>על שינוייו</c:v>
                </c:pt>
              </c:strCache>
            </c:strRef>
          </c:tx>
          <c:spPr>
            <a:solidFill>
              <a:schemeClr val="accent2">
                <a:lumMod val="75000"/>
              </a:schemeClr>
            </a:solidFill>
          </c:spPr>
          <c:invertIfNegative val="0"/>
          <c:dLbls>
            <c:numFmt formatCode="_ * #,##0_ ;_ * \-#,##0_ ;_ * &quot;-&quot;??_ ;_ @_ "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גרפים!$A$43:$A$47</c:f>
              <c:numCache>
                <c:formatCode>General</c:formatCode>
                <c:ptCount val="5"/>
                <c:pt idx="0">
                  <c:v>2012</c:v>
                </c:pt>
                <c:pt idx="1">
                  <c:v>2013</c:v>
                </c:pt>
                <c:pt idx="2">
                  <c:v>2014</c:v>
                </c:pt>
                <c:pt idx="3">
                  <c:v>2015</c:v>
                </c:pt>
                <c:pt idx="4">
                  <c:v>2016</c:v>
                </c:pt>
              </c:numCache>
            </c:numRef>
          </c:cat>
          <c:val>
            <c:numRef>
              <c:f>גרפים!$E$43:$E$47</c:f>
              <c:numCache>
                <c:formatCode>_ * #,##0_ ;_ * \-#,##0_ ;_ * "-"??_ ;_ @_ </c:formatCode>
                <c:ptCount val="5"/>
                <c:pt idx="0">
                  <c:v>137.28899999999999</c:v>
                </c:pt>
                <c:pt idx="1">
                  <c:v>167.791</c:v>
                </c:pt>
                <c:pt idx="2">
                  <c:v>188.42491999999999</c:v>
                </c:pt>
                <c:pt idx="3">
                  <c:v>192.72499999999999</c:v>
                </c:pt>
                <c:pt idx="4">
                  <c:v>225.196666666667</c:v>
                </c:pt>
              </c:numCache>
            </c:numRef>
          </c:val>
          <c:extLst xmlns:c16r2="http://schemas.microsoft.com/office/drawing/2015/06/chart">
            <c:ext xmlns:c16="http://schemas.microsoft.com/office/drawing/2014/chart" uri="{C3380CC4-5D6E-409C-BE32-E72D297353CC}">
              <c16:uniqueId val="{00000001-BA71-4AFE-8715-8E3DB1651845}"/>
            </c:ext>
          </c:extLst>
        </c:ser>
        <c:dLbls>
          <c:showLegendKey val="0"/>
          <c:showVal val="1"/>
          <c:showCatName val="0"/>
          <c:showSerName val="0"/>
          <c:showPercent val="0"/>
          <c:showBubbleSize val="0"/>
        </c:dLbls>
        <c:gapWidth val="150"/>
        <c:overlap val="100"/>
        <c:axId val="102354304"/>
        <c:axId val="102356096"/>
      </c:barChart>
      <c:catAx>
        <c:axId val="102354304"/>
        <c:scaling>
          <c:orientation val="minMax"/>
        </c:scaling>
        <c:delete val="0"/>
        <c:axPos val="b"/>
        <c:numFmt formatCode="General" sourceLinked="1"/>
        <c:majorTickMark val="out"/>
        <c:minorTickMark val="none"/>
        <c:tickLblPos val="nextTo"/>
        <c:crossAx val="102356096"/>
        <c:crosses val="autoZero"/>
        <c:auto val="1"/>
        <c:lblAlgn val="ctr"/>
        <c:lblOffset val="100"/>
        <c:noMultiLvlLbl val="0"/>
      </c:catAx>
      <c:valAx>
        <c:axId val="102356096"/>
        <c:scaling>
          <c:orientation val="minMax"/>
        </c:scaling>
        <c:delete val="1"/>
        <c:axPos val="l"/>
        <c:numFmt formatCode="_ * #,##0_ ;_ * \-#,##0_ ;_ * &quot;-&quot;??_ ;_ @_ " sourceLinked="1"/>
        <c:majorTickMark val="out"/>
        <c:minorTickMark val="none"/>
        <c:tickLblPos val="nextTo"/>
        <c:crossAx val="102354304"/>
        <c:crosses val="autoZero"/>
        <c:crossBetween val="between"/>
      </c:valAx>
      <c:spPr>
        <a:noFill/>
      </c:spPr>
    </c:plotArea>
    <c:legend>
      <c:legendPos val="l"/>
      <c:layout/>
      <c:overlay val="0"/>
    </c:legend>
    <c:plotVisOnly val="1"/>
    <c:dispBlanksAs val="gap"/>
    <c:showDLblsOverMax val="0"/>
  </c:chart>
  <c:spPr>
    <a:noFill/>
  </c:spPr>
  <c:txPr>
    <a:bodyPr/>
    <a:lstStyle/>
    <a:p>
      <a:pPr>
        <a:defRPr sz="1800" b="1"/>
      </a:pPr>
      <a:endParaRPr lang="he-IL"/>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C5BBC0-FF1E-4841-9597-063687A7C593}" type="doc">
      <dgm:prSet loTypeId="urn:microsoft.com/office/officeart/2005/8/layout/hProcess6" loCatId="process" qsTypeId="urn:microsoft.com/office/officeart/2005/8/quickstyle/3d2" qsCatId="3D" csTypeId="urn:microsoft.com/office/officeart/2005/8/colors/accent0_3" csCatId="mainScheme" phldr="1"/>
      <dgm:spPr/>
      <dgm:t>
        <a:bodyPr/>
        <a:lstStyle/>
        <a:p>
          <a:pPr rtl="1"/>
          <a:endParaRPr lang="he-IL"/>
        </a:p>
      </dgm:t>
    </dgm:pt>
    <dgm:pt modelId="{6D35E93B-063B-4F71-9FA3-6D484B2924D4}">
      <dgm:prSet phldrT="[טקסט]" custT="1"/>
      <dgm:spPr/>
      <dgm:t>
        <a:bodyPr/>
        <a:lstStyle/>
        <a:p>
          <a:pPr rtl="1"/>
          <a:r>
            <a:rPr lang="he-IL" sz="1200" b="1" dirty="0" smtClean="0"/>
            <a:t>אקדמיה (מל"ג/ות"ת/</a:t>
          </a:r>
          <a:r>
            <a:rPr lang="en-US" sz="1200" b="1" dirty="0" smtClean="0"/>
            <a:t>ISF</a:t>
          </a:r>
          <a:r>
            <a:rPr lang="he-IL" sz="1200" b="1" dirty="0" smtClean="0"/>
            <a:t>)</a:t>
          </a:r>
        </a:p>
      </dgm:t>
    </dgm:pt>
    <dgm:pt modelId="{850722FA-7191-4C66-B110-1272B7F3752C}" type="parTrans" cxnId="{D173E7E8-E381-4597-B159-8946F44040EB}">
      <dgm:prSet/>
      <dgm:spPr/>
      <dgm:t>
        <a:bodyPr/>
        <a:lstStyle/>
        <a:p>
          <a:pPr rtl="1"/>
          <a:endParaRPr lang="he-IL"/>
        </a:p>
      </dgm:t>
    </dgm:pt>
    <dgm:pt modelId="{6D3D88BA-E08B-4D73-B338-E17C07D11653}" type="sibTrans" cxnId="{D173E7E8-E381-4597-B159-8946F44040EB}">
      <dgm:prSet/>
      <dgm:spPr/>
      <dgm:t>
        <a:bodyPr/>
        <a:lstStyle/>
        <a:p>
          <a:pPr rtl="1"/>
          <a:endParaRPr lang="he-IL"/>
        </a:p>
      </dgm:t>
    </dgm:pt>
    <dgm:pt modelId="{EA45FA96-A538-456C-90C9-6C3FA3FD484E}">
      <dgm:prSet phldrT="[טקסט]"/>
      <dgm:spPr>
        <a:solidFill>
          <a:schemeClr val="dk2">
            <a:tint val="40000"/>
            <a:hueOff val="0"/>
            <a:satOff val="0"/>
            <a:lumOff val="0"/>
            <a:alpha val="22000"/>
          </a:schemeClr>
        </a:solidFill>
      </dgm:spPr>
      <dgm:t>
        <a:bodyPr/>
        <a:lstStyle/>
        <a:p>
          <a:pPr rtl="1"/>
          <a:r>
            <a:rPr lang="he-IL" b="1" dirty="0" smtClean="0">
              <a:solidFill>
                <a:schemeClr val="tx2"/>
              </a:solidFill>
            </a:rPr>
            <a:t>מחקר בסיסי </a:t>
          </a:r>
          <a:r>
            <a:rPr lang="en-US" b="1" dirty="0" smtClean="0">
              <a:solidFill>
                <a:schemeClr val="tx2"/>
              </a:solidFill>
            </a:rPr>
            <a:t>(</a:t>
          </a:r>
          <a:r>
            <a:rPr lang="en-US" b="1" dirty="0" smtClean="0">
              <a:solidFill>
                <a:schemeClr val="tx2"/>
              </a:solidFill>
              <a:latin typeface="Arial"/>
              <a:cs typeface="Arial"/>
            </a:rPr>
            <a:t>Basic Research)</a:t>
          </a:r>
          <a:endParaRPr lang="he-IL" dirty="0">
            <a:solidFill>
              <a:schemeClr val="tx2"/>
            </a:solidFill>
          </a:endParaRPr>
        </a:p>
      </dgm:t>
    </dgm:pt>
    <dgm:pt modelId="{06F0E3EE-55EB-4268-A5FB-27B09B2C8F1A}" type="parTrans" cxnId="{94414624-E0F8-4138-9BC5-F656470F7DF5}">
      <dgm:prSet/>
      <dgm:spPr/>
      <dgm:t>
        <a:bodyPr/>
        <a:lstStyle/>
        <a:p>
          <a:pPr rtl="1"/>
          <a:endParaRPr lang="he-IL"/>
        </a:p>
      </dgm:t>
    </dgm:pt>
    <dgm:pt modelId="{429272C0-6992-4C95-92B4-A01EA244E57D}" type="sibTrans" cxnId="{94414624-E0F8-4138-9BC5-F656470F7DF5}">
      <dgm:prSet/>
      <dgm:spPr/>
      <dgm:t>
        <a:bodyPr/>
        <a:lstStyle/>
        <a:p>
          <a:pPr rtl="1"/>
          <a:endParaRPr lang="he-IL"/>
        </a:p>
      </dgm:t>
    </dgm:pt>
    <dgm:pt modelId="{2109E344-3A4B-4E55-A038-4320A0082ECD}">
      <dgm:prSet phldrT="[טקסט]"/>
      <dgm:spPr>
        <a:solidFill>
          <a:schemeClr val="accent3">
            <a:lumMod val="75000"/>
          </a:schemeClr>
        </a:solidFill>
      </dgm:spPr>
      <dgm:t>
        <a:bodyPr/>
        <a:lstStyle/>
        <a:p>
          <a:pPr rtl="1"/>
          <a:r>
            <a:rPr lang="he-IL" b="1" dirty="0" smtClean="0"/>
            <a:t>משרד המדע הטכנולוגיה והחלל</a:t>
          </a:r>
          <a:endParaRPr lang="he-IL" dirty="0"/>
        </a:p>
      </dgm:t>
    </dgm:pt>
    <dgm:pt modelId="{640EE6EE-2305-4431-BA24-F487AF53EE05}" type="parTrans" cxnId="{C5E2B9C0-E62C-44D6-B2C1-EDE30B1023BC}">
      <dgm:prSet/>
      <dgm:spPr/>
      <dgm:t>
        <a:bodyPr/>
        <a:lstStyle/>
        <a:p>
          <a:pPr rtl="1"/>
          <a:endParaRPr lang="he-IL"/>
        </a:p>
      </dgm:t>
    </dgm:pt>
    <dgm:pt modelId="{23D43C0B-DDF2-443B-BA46-3EBC92FF0901}" type="sibTrans" cxnId="{C5E2B9C0-E62C-44D6-B2C1-EDE30B1023BC}">
      <dgm:prSet/>
      <dgm:spPr/>
      <dgm:t>
        <a:bodyPr/>
        <a:lstStyle/>
        <a:p>
          <a:pPr rtl="1"/>
          <a:endParaRPr lang="he-IL"/>
        </a:p>
      </dgm:t>
    </dgm:pt>
    <dgm:pt modelId="{0AE30B9D-753B-4A14-9F01-35577C735EC2}">
      <dgm:prSet phldrT="[טקסט]"/>
      <dgm:spPr>
        <a:solidFill>
          <a:schemeClr val="dk2">
            <a:tint val="40000"/>
            <a:hueOff val="0"/>
            <a:satOff val="0"/>
            <a:lumOff val="0"/>
            <a:alpha val="22000"/>
          </a:schemeClr>
        </a:solidFill>
      </dgm:spPr>
      <dgm:t>
        <a:bodyPr/>
        <a:lstStyle/>
        <a:p>
          <a:pPr rtl="1"/>
          <a:r>
            <a:rPr lang="he-IL" b="1" dirty="0" smtClean="0">
              <a:solidFill>
                <a:schemeClr val="tx2"/>
              </a:solidFill>
              <a:latin typeface="Arial" pitchFamily="34" charset="0"/>
            </a:rPr>
            <a:t>מחקר יישומי והנדסי</a:t>
          </a:r>
        </a:p>
        <a:p>
          <a:pPr rtl="1"/>
          <a:r>
            <a:rPr lang="he-IL" b="1" dirty="0" smtClean="0">
              <a:solidFill>
                <a:schemeClr val="tx2"/>
              </a:solidFill>
              <a:latin typeface="Arial" pitchFamily="34" charset="0"/>
            </a:rPr>
            <a:t>(</a:t>
          </a:r>
          <a:r>
            <a:rPr lang="en-US" b="1" dirty="0" smtClean="0">
              <a:solidFill>
                <a:schemeClr val="tx2"/>
              </a:solidFill>
              <a:latin typeface="Arial" pitchFamily="34" charset="0"/>
            </a:rPr>
            <a:t>Applied Research)</a:t>
          </a:r>
          <a:r>
            <a:rPr lang="he-IL" b="1" dirty="0" smtClean="0">
              <a:solidFill>
                <a:schemeClr val="tx2"/>
              </a:solidFill>
              <a:latin typeface="Arial" pitchFamily="34" charset="0"/>
            </a:rPr>
            <a:t>)</a:t>
          </a:r>
          <a:endParaRPr lang="he-IL" b="1" dirty="0">
            <a:solidFill>
              <a:schemeClr val="tx2"/>
            </a:solidFill>
          </a:endParaRPr>
        </a:p>
      </dgm:t>
    </dgm:pt>
    <dgm:pt modelId="{D394BBFC-5A83-4E92-A7A6-210EED08A379}" type="parTrans" cxnId="{5DB63C9E-B9D4-469B-ACFE-E6C4B8191CE1}">
      <dgm:prSet/>
      <dgm:spPr/>
      <dgm:t>
        <a:bodyPr/>
        <a:lstStyle/>
        <a:p>
          <a:pPr rtl="1"/>
          <a:endParaRPr lang="he-IL"/>
        </a:p>
      </dgm:t>
    </dgm:pt>
    <dgm:pt modelId="{BAD41FE3-7D12-430E-8FDE-71BF22C1586D}" type="sibTrans" cxnId="{5DB63C9E-B9D4-469B-ACFE-E6C4B8191CE1}">
      <dgm:prSet/>
      <dgm:spPr/>
      <dgm:t>
        <a:bodyPr/>
        <a:lstStyle/>
        <a:p>
          <a:pPr rtl="1"/>
          <a:endParaRPr lang="he-IL"/>
        </a:p>
      </dgm:t>
    </dgm:pt>
    <dgm:pt modelId="{BB6E3F56-A014-4565-8DF6-C70F668A0617}">
      <dgm:prSet phldrT="[טקסט]"/>
      <dgm:spPr/>
      <dgm:t>
        <a:bodyPr/>
        <a:lstStyle/>
        <a:p>
          <a:pPr rtl="1"/>
          <a:r>
            <a:rPr lang="he-IL" b="1" dirty="0" smtClean="0"/>
            <a:t>תעשייה (משרד הכלכלה)</a:t>
          </a:r>
          <a:endParaRPr lang="he-IL" dirty="0"/>
        </a:p>
      </dgm:t>
    </dgm:pt>
    <dgm:pt modelId="{A1DB6DFD-7624-4CBF-96C5-C8E3EB34855F}" type="parTrans" cxnId="{0E7BC67E-84D8-4AEB-96BF-67A19EC87B11}">
      <dgm:prSet/>
      <dgm:spPr/>
      <dgm:t>
        <a:bodyPr/>
        <a:lstStyle/>
        <a:p>
          <a:pPr rtl="1"/>
          <a:endParaRPr lang="he-IL"/>
        </a:p>
      </dgm:t>
    </dgm:pt>
    <dgm:pt modelId="{3EF78AB7-68AC-41E3-B3B0-60423D371744}" type="sibTrans" cxnId="{0E7BC67E-84D8-4AEB-96BF-67A19EC87B11}">
      <dgm:prSet/>
      <dgm:spPr/>
      <dgm:t>
        <a:bodyPr/>
        <a:lstStyle/>
        <a:p>
          <a:pPr rtl="1"/>
          <a:endParaRPr lang="he-IL"/>
        </a:p>
      </dgm:t>
    </dgm:pt>
    <dgm:pt modelId="{70F8FB34-21A5-4694-AC37-70CA7E071189}">
      <dgm:prSet phldrT="[טקסט]"/>
      <dgm:spPr>
        <a:solidFill>
          <a:schemeClr val="dk2">
            <a:tint val="40000"/>
            <a:hueOff val="0"/>
            <a:satOff val="0"/>
            <a:lumOff val="0"/>
            <a:alpha val="22000"/>
          </a:schemeClr>
        </a:solidFill>
      </dgm:spPr>
      <dgm:t>
        <a:bodyPr/>
        <a:lstStyle/>
        <a:p>
          <a:pPr rtl="1"/>
          <a:r>
            <a:rPr lang="he-IL" b="1" dirty="0" smtClean="0">
              <a:solidFill>
                <a:schemeClr val="tx2"/>
              </a:solidFill>
            </a:rPr>
            <a:t>פיתוח טכנולוגי </a:t>
          </a:r>
          <a:r>
            <a:rPr lang="en-US" b="1" dirty="0" smtClean="0">
              <a:solidFill>
                <a:schemeClr val="tx2"/>
              </a:solidFill>
            </a:rPr>
            <a:t>(Development Research)</a:t>
          </a:r>
          <a:endParaRPr lang="he-IL" dirty="0">
            <a:solidFill>
              <a:schemeClr val="tx2"/>
            </a:solidFill>
          </a:endParaRPr>
        </a:p>
      </dgm:t>
    </dgm:pt>
    <dgm:pt modelId="{189B9E66-096E-4B0E-BCFF-6A4618614936}" type="parTrans" cxnId="{95343E32-3EAD-455D-B08E-558279DA8E5E}">
      <dgm:prSet/>
      <dgm:spPr/>
      <dgm:t>
        <a:bodyPr/>
        <a:lstStyle/>
        <a:p>
          <a:pPr rtl="1"/>
          <a:endParaRPr lang="he-IL"/>
        </a:p>
      </dgm:t>
    </dgm:pt>
    <dgm:pt modelId="{4E9C87AB-0A28-4B0F-8A38-64029FB827C9}" type="sibTrans" cxnId="{95343E32-3EAD-455D-B08E-558279DA8E5E}">
      <dgm:prSet/>
      <dgm:spPr/>
      <dgm:t>
        <a:bodyPr/>
        <a:lstStyle/>
        <a:p>
          <a:pPr rtl="1"/>
          <a:endParaRPr lang="he-IL"/>
        </a:p>
      </dgm:t>
    </dgm:pt>
    <dgm:pt modelId="{EF7A03FE-336A-4418-964D-90A69509769A}" type="pres">
      <dgm:prSet presAssocID="{C3C5BBC0-FF1E-4841-9597-063687A7C593}" presName="theList" presStyleCnt="0">
        <dgm:presLayoutVars>
          <dgm:dir/>
          <dgm:animLvl val="lvl"/>
          <dgm:resizeHandles val="exact"/>
        </dgm:presLayoutVars>
      </dgm:prSet>
      <dgm:spPr/>
      <dgm:t>
        <a:bodyPr/>
        <a:lstStyle/>
        <a:p>
          <a:pPr rtl="1"/>
          <a:endParaRPr lang="he-IL"/>
        </a:p>
      </dgm:t>
    </dgm:pt>
    <dgm:pt modelId="{F9B2F823-0D09-4158-B215-A191C91938CC}" type="pres">
      <dgm:prSet presAssocID="{6D35E93B-063B-4F71-9FA3-6D484B2924D4}" presName="compNode" presStyleCnt="0"/>
      <dgm:spPr/>
    </dgm:pt>
    <dgm:pt modelId="{93BABD0C-9050-48FB-8AFB-6A12453D848A}" type="pres">
      <dgm:prSet presAssocID="{6D35E93B-063B-4F71-9FA3-6D484B2924D4}" presName="noGeometry" presStyleCnt="0"/>
      <dgm:spPr/>
    </dgm:pt>
    <dgm:pt modelId="{DA3966D7-09B7-4C45-9914-6B7B2CC4309D}" type="pres">
      <dgm:prSet presAssocID="{6D35E93B-063B-4F71-9FA3-6D484B2924D4}" presName="childTextVisible" presStyleLbl="bgAccFollowNode1" presStyleIdx="0" presStyleCnt="3" custScaleY="65469">
        <dgm:presLayoutVars>
          <dgm:bulletEnabled val="1"/>
        </dgm:presLayoutVars>
      </dgm:prSet>
      <dgm:spPr/>
      <dgm:t>
        <a:bodyPr/>
        <a:lstStyle/>
        <a:p>
          <a:pPr rtl="1"/>
          <a:endParaRPr lang="he-IL"/>
        </a:p>
      </dgm:t>
    </dgm:pt>
    <dgm:pt modelId="{ED91D7CC-1B3C-421D-B979-59B21DF16511}" type="pres">
      <dgm:prSet presAssocID="{6D35E93B-063B-4F71-9FA3-6D484B2924D4}" presName="childTextHidden" presStyleLbl="bgAccFollowNode1" presStyleIdx="0" presStyleCnt="3"/>
      <dgm:spPr/>
      <dgm:t>
        <a:bodyPr/>
        <a:lstStyle/>
        <a:p>
          <a:pPr rtl="1"/>
          <a:endParaRPr lang="he-IL"/>
        </a:p>
      </dgm:t>
    </dgm:pt>
    <dgm:pt modelId="{969E536A-03DF-4A7F-AD14-DA79D3CB674A}" type="pres">
      <dgm:prSet presAssocID="{6D35E93B-063B-4F71-9FA3-6D484B2924D4}" presName="parentText" presStyleLbl="node1" presStyleIdx="0" presStyleCnt="3">
        <dgm:presLayoutVars>
          <dgm:chMax val="1"/>
          <dgm:bulletEnabled val="1"/>
        </dgm:presLayoutVars>
      </dgm:prSet>
      <dgm:spPr/>
      <dgm:t>
        <a:bodyPr/>
        <a:lstStyle/>
        <a:p>
          <a:pPr rtl="1"/>
          <a:endParaRPr lang="he-IL"/>
        </a:p>
      </dgm:t>
    </dgm:pt>
    <dgm:pt modelId="{7687ECED-0E0A-4601-8E84-5E12B2EFC5AB}" type="pres">
      <dgm:prSet presAssocID="{6D35E93B-063B-4F71-9FA3-6D484B2924D4}" presName="aSpace" presStyleCnt="0"/>
      <dgm:spPr/>
    </dgm:pt>
    <dgm:pt modelId="{AA0A3299-4F2A-413A-B671-F7F00386F5C6}" type="pres">
      <dgm:prSet presAssocID="{2109E344-3A4B-4E55-A038-4320A0082ECD}" presName="compNode" presStyleCnt="0"/>
      <dgm:spPr/>
    </dgm:pt>
    <dgm:pt modelId="{BF0393AA-4316-4750-874F-F2F32E4D030E}" type="pres">
      <dgm:prSet presAssocID="{2109E344-3A4B-4E55-A038-4320A0082ECD}" presName="noGeometry" presStyleCnt="0"/>
      <dgm:spPr/>
    </dgm:pt>
    <dgm:pt modelId="{1C9817A5-BD97-4393-802C-FB4171EB9A5D}" type="pres">
      <dgm:prSet presAssocID="{2109E344-3A4B-4E55-A038-4320A0082ECD}" presName="childTextVisible" presStyleLbl="bgAccFollowNode1" presStyleIdx="1" presStyleCnt="3" custScaleY="65469">
        <dgm:presLayoutVars>
          <dgm:bulletEnabled val="1"/>
        </dgm:presLayoutVars>
      </dgm:prSet>
      <dgm:spPr/>
      <dgm:t>
        <a:bodyPr/>
        <a:lstStyle/>
        <a:p>
          <a:pPr rtl="1"/>
          <a:endParaRPr lang="he-IL"/>
        </a:p>
      </dgm:t>
    </dgm:pt>
    <dgm:pt modelId="{088FF77C-8201-4405-9F1E-E9F4AC4A5EFD}" type="pres">
      <dgm:prSet presAssocID="{2109E344-3A4B-4E55-A038-4320A0082ECD}" presName="childTextHidden" presStyleLbl="bgAccFollowNode1" presStyleIdx="1" presStyleCnt="3"/>
      <dgm:spPr/>
      <dgm:t>
        <a:bodyPr/>
        <a:lstStyle/>
        <a:p>
          <a:pPr rtl="1"/>
          <a:endParaRPr lang="he-IL"/>
        </a:p>
      </dgm:t>
    </dgm:pt>
    <dgm:pt modelId="{187615FB-8420-4FC9-B1B4-5FD4E9DB5A92}" type="pres">
      <dgm:prSet presAssocID="{2109E344-3A4B-4E55-A038-4320A0082ECD}" presName="parentText" presStyleLbl="node1" presStyleIdx="1" presStyleCnt="3">
        <dgm:presLayoutVars>
          <dgm:chMax val="1"/>
          <dgm:bulletEnabled val="1"/>
        </dgm:presLayoutVars>
      </dgm:prSet>
      <dgm:spPr/>
      <dgm:t>
        <a:bodyPr/>
        <a:lstStyle/>
        <a:p>
          <a:pPr rtl="1"/>
          <a:endParaRPr lang="he-IL"/>
        </a:p>
      </dgm:t>
    </dgm:pt>
    <dgm:pt modelId="{F5E90692-A8CF-4872-B7D8-3F98702255C7}" type="pres">
      <dgm:prSet presAssocID="{2109E344-3A4B-4E55-A038-4320A0082ECD}" presName="aSpace" presStyleCnt="0"/>
      <dgm:spPr/>
    </dgm:pt>
    <dgm:pt modelId="{E46A9AD7-A4A2-4C57-8274-3B44186FAA8F}" type="pres">
      <dgm:prSet presAssocID="{BB6E3F56-A014-4565-8DF6-C70F668A0617}" presName="compNode" presStyleCnt="0"/>
      <dgm:spPr/>
    </dgm:pt>
    <dgm:pt modelId="{F612E23C-4240-40C9-8FEF-570EDE38F34E}" type="pres">
      <dgm:prSet presAssocID="{BB6E3F56-A014-4565-8DF6-C70F668A0617}" presName="noGeometry" presStyleCnt="0"/>
      <dgm:spPr/>
    </dgm:pt>
    <dgm:pt modelId="{077DA2B3-23DA-4263-BFA6-C20953FA25BD}" type="pres">
      <dgm:prSet presAssocID="{BB6E3F56-A014-4565-8DF6-C70F668A0617}" presName="childTextVisible" presStyleLbl="bgAccFollowNode1" presStyleIdx="2" presStyleCnt="3" custScaleY="65469">
        <dgm:presLayoutVars>
          <dgm:bulletEnabled val="1"/>
        </dgm:presLayoutVars>
      </dgm:prSet>
      <dgm:spPr/>
      <dgm:t>
        <a:bodyPr/>
        <a:lstStyle/>
        <a:p>
          <a:pPr rtl="1"/>
          <a:endParaRPr lang="he-IL"/>
        </a:p>
      </dgm:t>
    </dgm:pt>
    <dgm:pt modelId="{71C30FE2-840D-417A-980D-1A9FDC307C90}" type="pres">
      <dgm:prSet presAssocID="{BB6E3F56-A014-4565-8DF6-C70F668A0617}" presName="childTextHidden" presStyleLbl="bgAccFollowNode1" presStyleIdx="2" presStyleCnt="3"/>
      <dgm:spPr/>
      <dgm:t>
        <a:bodyPr/>
        <a:lstStyle/>
        <a:p>
          <a:pPr rtl="1"/>
          <a:endParaRPr lang="he-IL"/>
        </a:p>
      </dgm:t>
    </dgm:pt>
    <dgm:pt modelId="{0F5E6C8B-2FB0-40D0-9459-C9DEA5A9B886}" type="pres">
      <dgm:prSet presAssocID="{BB6E3F56-A014-4565-8DF6-C70F668A0617}" presName="parentText" presStyleLbl="node1" presStyleIdx="2" presStyleCnt="3">
        <dgm:presLayoutVars>
          <dgm:chMax val="1"/>
          <dgm:bulletEnabled val="1"/>
        </dgm:presLayoutVars>
      </dgm:prSet>
      <dgm:spPr/>
      <dgm:t>
        <a:bodyPr/>
        <a:lstStyle/>
        <a:p>
          <a:pPr rtl="1"/>
          <a:endParaRPr lang="he-IL"/>
        </a:p>
      </dgm:t>
    </dgm:pt>
  </dgm:ptLst>
  <dgm:cxnLst>
    <dgm:cxn modelId="{6118F865-2A70-41D6-8E1B-C46864D6A1F9}" type="presOf" srcId="{2109E344-3A4B-4E55-A038-4320A0082ECD}" destId="{187615FB-8420-4FC9-B1B4-5FD4E9DB5A92}" srcOrd="0" destOrd="0" presId="urn:microsoft.com/office/officeart/2005/8/layout/hProcess6"/>
    <dgm:cxn modelId="{94414624-E0F8-4138-9BC5-F656470F7DF5}" srcId="{6D35E93B-063B-4F71-9FA3-6D484B2924D4}" destId="{EA45FA96-A538-456C-90C9-6C3FA3FD484E}" srcOrd="0" destOrd="0" parTransId="{06F0E3EE-55EB-4268-A5FB-27B09B2C8F1A}" sibTransId="{429272C0-6992-4C95-92B4-A01EA244E57D}"/>
    <dgm:cxn modelId="{C01A1109-F307-4158-95FF-205959629813}" type="presOf" srcId="{70F8FB34-21A5-4694-AC37-70CA7E071189}" destId="{71C30FE2-840D-417A-980D-1A9FDC307C90}" srcOrd="1" destOrd="0" presId="urn:microsoft.com/office/officeart/2005/8/layout/hProcess6"/>
    <dgm:cxn modelId="{C5E2B9C0-E62C-44D6-B2C1-EDE30B1023BC}" srcId="{C3C5BBC0-FF1E-4841-9597-063687A7C593}" destId="{2109E344-3A4B-4E55-A038-4320A0082ECD}" srcOrd="1" destOrd="0" parTransId="{640EE6EE-2305-4431-BA24-F487AF53EE05}" sibTransId="{23D43C0B-DDF2-443B-BA46-3EBC92FF0901}"/>
    <dgm:cxn modelId="{9C015891-7500-4053-AA35-8F8F05EABF56}" type="presOf" srcId="{70F8FB34-21A5-4694-AC37-70CA7E071189}" destId="{077DA2B3-23DA-4263-BFA6-C20953FA25BD}" srcOrd="0" destOrd="0" presId="urn:microsoft.com/office/officeart/2005/8/layout/hProcess6"/>
    <dgm:cxn modelId="{22AA5071-A2CF-467F-B86F-E237D697EB06}" type="presOf" srcId="{EA45FA96-A538-456C-90C9-6C3FA3FD484E}" destId="{ED91D7CC-1B3C-421D-B979-59B21DF16511}" srcOrd="1" destOrd="0" presId="urn:microsoft.com/office/officeart/2005/8/layout/hProcess6"/>
    <dgm:cxn modelId="{95343E32-3EAD-455D-B08E-558279DA8E5E}" srcId="{BB6E3F56-A014-4565-8DF6-C70F668A0617}" destId="{70F8FB34-21A5-4694-AC37-70CA7E071189}" srcOrd="0" destOrd="0" parTransId="{189B9E66-096E-4B0E-BCFF-6A4618614936}" sibTransId="{4E9C87AB-0A28-4B0F-8A38-64029FB827C9}"/>
    <dgm:cxn modelId="{1D3AD30B-BCEA-4D3E-85A9-BFEF63E3D640}" type="presOf" srcId="{0AE30B9D-753B-4A14-9F01-35577C735EC2}" destId="{088FF77C-8201-4405-9F1E-E9F4AC4A5EFD}" srcOrd="1" destOrd="0" presId="urn:microsoft.com/office/officeart/2005/8/layout/hProcess6"/>
    <dgm:cxn modelId="{D173E7E8-E381-4597-B159-8946F44040EB}" srcId="{C3C5BBC0-FF1E-4841-9597-063687A7C593}" destId="{6D35E93B-063B-4F71-9FA3-6D484B2924D4}" srcOrd="0" destOrd="0" parTransId="{850722FA-7191-4C66-B110-1272B7F3752C}" sibTransId="{6D3D88BA-E08B-4D73-B338-E17C07D11653}"/>
    <dgm:cxn modelId="{5DB63C9E-B9D4-469B-ACFE-E6C4B8191CE1}" srcId="{2109E344-3A4B-4E55-A038-4320A0082ECD}" destId="{0AE30B9D-753B-4A14-9F01-35577C735EC2}" srcOrd="0" destOrd="0" parTransId="{D394BBFC-5A83-4E92-A7A6-210EED08A379}" sibTransId="{BAD41FE3-7D12-430E-8FDE-71BF22C1586D}"/>
    <dgm:cxn modelId="{D4FFC819-2C91-41B0-9DCB-FB979114F17C}" type="presOf" srcId="{BB6E3F56-A014-4565-8DF6-C70F668A0617}" destId="{0F5E6C8B-2FB0-40D0-9459-C9DEA5A9B886}" srcOrd="0" destOrd="0" presId="urn:microsoft.com/office/officeart/2005/8/layout/hProcess6"/>
    <dgm:cxn modelId="{0E7BC67E-84D8-4AEB-96BF-67A19EC87B11}" srcId="{C3C5BBC0-FF1E-4841-9597-063687A7C593}" destId="{BB6E3F56-A014-4565-8DF6-C70F668A0617}" srcOrd="2" destOrd="0" parTransId="{A1DB6DFD-7624-4CBF-96C5-C8E3EB34855F}" sibTransId="{3EF78AB7-68AC-41E3-B3B0-60423D371744}"/>
    <dgm:cxn modelId="{C01D7253-8FE2-4006-B9DB-0D6BE7500F6A}" type="presOf" srcId="{C3C5BBC0-FF1E-4841-9597-063687A7C593}" destId="{EF7A03FE-336A-4418-964D-90A69509769A}" srcOrd="0" destOrd="0" presId="urn:microsoft.com/office/officeart/2005/8/layout/hProcess6"/>
    <dgm:cxn modelId="{25628A83-FE54-4F95-A44D-646EF6B23E4B}" type="presOf" srcId="{6D35E93B-063B-4F71-9FA3-6D484B2924D4}" destId="{969E536A-03DF-4A7F-AD14-DA79D3CB674A}" srcOrd="0" destOrd="0" presId="urn:microsoft.com/office/officeart/2005/8/layout/hProcess6"/>
    <dgm:cxn modelId="{C62F4598-9C60-4209-8E5F-0D19DC065893}" type="presOf" srcId="{0AE30B9D-753B-4A14-9F01-35577C735EC2}" destId="{1C9817A5-BD97-4393-802C-FB4171EB9A5D}" srcOrd="0" destOrd="0" presId="urn:microsoft.com/office/officeart/2005/8/layout/hProcess6"/>
    <dgm:cxn modelId="{1932D857-ECE9-4F1C-A641-D01F4316ADE2}" type="presOf" srcId="{EA45FA96-A538-456C-90C9-6C3FA3FD484E}" destId="{DA3966D7-09B7-4C45-9914-6B7B2CC4309D}" srcOrd="0" destOrd="0" presId="urn:microsoft.com/office/officeart/2005/8/layout/hProcess6"/>
    <dgm:cxn modelId="{38ECF573-7B64-4F89-8655-7F716194AF37}" type="presParOf" srcId="{EF7A03FE-336A-4418-964D-90A69509769A}" destId="{F9B2F823-0D09-4158-B215-A191C91938CC}" srcOrd="0" destOrd="0" presId="urn:microsoft.com/office/officeart/2005/8/layout/hProcess6"/>
    <dgm:cxn modelId="{0F9A47A9-80C8-40F8-8924-2392C737C9CD}" type="presParOf" srcId="{F9B2F823-0D09-4158-B215-A191C91938CC}" destId="{93BABD0C-9050-48FB-8AFB-6A12453D848A}" srcOrd="0" destOrd="0" presId="urn:microsoft.com/office/officeart/2005/8/layout/hProcess6"/>
    <dgm:cxn modelId="{BCE6DACA-0639-4D5D-B84F-0EB38D51CD20}" type="presParOf" srcId="{F9B2F823-0D09-4158-B215-A191C91938CC}" destId="{DA3966D7-09B7-4C45-9914-6B7B2CC4309D}" srcOrd="1" destOrd="0" presId="urn:microsoft.com/office/officeart/2005/8/layout/hProcess6"/>
    <dgm:cxn modelId="{CC757BC7-078A-496B-BB0F-BC85802E72E9}" type="presParOf" srcId="{F9B2F823-0D09-4158-B215-A191C91938CC}" destId="{ED91D7CC-1B3C-421D-B979-59B21DF16511}" srcOrd="2" destOrd="0" presId="urn:microsoft.com/office/officeart/2005/8/layout/hProcess6"/>
    <dgm:cxn modelId="{A735CDAD-9C1F-4D66-8194-F41133A62952}" type="presParOf" srcId="{F9B2F823-0D09-4158-B215-A191C91938CC}" destId="{969E536A-03DF-4A7F-AD14-DA79D3CB674A}" srcOrd="3" destOrd="0" presId="urn:microsoft.com/office/officeart/2005/8/layout/hProcess6"/>
    <dgm:cxn modelId="{B9F934B6-A45F-4529-98E6-ECA50CC61663}" type="presParOf" srcId="{EF7A03FE-336A-4418-964D-90A69509769A}" destId="{7687ECED-0E0A-4601-8E84-5E12B2EFC5AB}" srcOrd="1" destOrd="0" presId="urn:microsoft.com/office/officeart/2005/8/layout/hProcess6"/>
    <dgm:cxn modelId="{274637F5-C79C-49A9-9738-46759F56C84E}" type="presParOf" srcId="{EF7A03FE-336A-4418-964D-90A69509769A}" destId="{AA0A3299-4F2A-413A-B671-F7F00386F5C6}" srcOrd="2" destOrd="0" presId="urn:microsoft.com/office/officeart/2005/8/layout/hProcess6"/>
    <dgm:cxn modelId="{E7F73F8D-B545-458A-8005-A1A93EBD61AD}" type="presParOf" srcId="{AA0A3299-4F2A-413A-B671-F7F00386F5C6}" destId="{BF0393AA-4316-4750-874F-F2F32E4D030E}" srcOrd="0" destOrd="0" presId="urn:microsoft.com/office/officeart/2005/8/layout/hProcess6"/>
    <dgm:cxn modelId="{03D9B6B1-EB71-4C44-B78F-A3F5F0019580}" type="presParOf" srcId="{AA0A3299-4F2A-413A-B671-F7F00386F5C6}" destId="{1C9817A5-BD97-4393-802C-FB4171EB9A5D}" srcOrd="1" destOrd="0" presId="urn:microsoft.com/office/officeart/2005/8/layout/hProcess6"/>
    <dgm:cxn modelId="{188CF8B3-6E7E-4DDF-8B44-ACFC64ECF7D7}" type="presParOf" srcId="{AA0A3299-4F2A-413A-B671-F7F00386F5C6}" destId="{088FF77C-8201-4405-9F1E-E9F4AC4A5EFD}" srcOrd="2" destOrd="0" presId="urn:microsoft.com/office/officeart/2005/8/layout/hProcess6"/>
    <dgm:cxn modelId="{E7ACCEBD-2122-4404-85B6-AA581E4BC576}" type="presParOf" srcId="{AA0A3299-4F2A-413A-B671-F7F00386F5C6}" destId="{187615FB-8420-4FC9-B1B4-5FD4E9DB5A92}" srcOrd="3" destOrd="0" presId="urn:microsoft.com/office/officeart/2005/8/layout/hProcess6"/>
    <dgm:cxn modelId="{B05EE473-035F-4EB7-AF01-731823C9F071}" type="presParOf" srcId="{EF7A03FE-336A-4418-964D-90A69509769A}" destId="{F5E90692-A8CF-4872-B7D8-3F98702255C7}" srcOrd="3" destOrd="0" presId="urn:microsoft.com/office/officeart/2005/8/layout/hProcess6"/>
    <dgm:cxn modelId="{2673C4D4-C3D6-4F79-A729-DE04F77F1624}" type="presParOf" srcId="{EF7A03FE-336A-4418-964D-90A69509769A}" destId="{E46A9AD7-A4A2-4C57-8274-3B44186FAA8F}" srcOrd="4" destOrd="0" presId="urn:microsoft.com/office/officeart/2005/8/layout/hProcess6"/>
    <dgm:cxn modelId="{C5573C30-E48B-41F1-AFB1-3C48C6724E98}" type="presParOf" srcId="{E46A9AD7-A4A2-4C57-8274-3B44186FAA8F}" destId="{F612E23C-4240-40C9-8FEF-570EDE38F34E}" srcOrd="0" destOrd="0" presId="urn:microsoft.com/office/officeart/2005/8/layout/hProcess6"/>
    <dgm:cxn modelId="{2D3284D6-A46D-4C10-9CB6-626CCA793258}" type="presParOf" srcId="{E46A9AD7-A4A2-4C57-8274-3B44186FAA8F}" destId="{077DA2B3-23DA-4263-BFA6-C20953FA25BD}" srcOrd="1" destOrd="0" presId="urn:microsoft.com/office/officeart/2005/8/layout/hProcess6"/>
    <dgm:cxn modelId="{B933492F-0D5E-4A65-9617-9DAFB62A5A78}" type="presParOf" srcId="{E46A9AD7-A4A2-4C57-8274-3B44186FAA8F}" destId="{71C30FE2-840D-417A-980D-1A9FDC307C90}" srcOrd="2" destOrd="0" presId="urn:microsoft.com/office/officeart/2005/8/layout/hProcess6"/>
    <dgm:cxn modelId="{314F7B0C-2043-418D-926F-7E337F12EDA1}" type="presParOf" srcId="{E46A9AD7-A4A2-4C57-8274-3B44186FAA8F}" destId="{0F5E6C8B-2FB0-40D0-9459-C9DEA5A9B886}" srcOrd="3" destOrd="0" presId="urn:microsoft.com/office/officeart/2005/8/layout/hProcess6"/>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966D7-09B7-4C45-9914-6B7B2CC4309D}">
      <dsp:nvSpPr>
        <dsp:cNvPr id="0" name=""/>
        <dsp:cNvSpPr/>
      </dsp:nvSpPr>
      <dsp:spPr>
        <a:xfrm>
          <a:off x="570508" y="360038"/>
          <a:ext cx="2264876" cy="1296146"/>
        </a:xfrm>
        <a:prstGeom prst="rightArrow">
          <a:avLst>
            <a:gd name="adj1" fmla="val 70000"/>
            <a:gd name="adj2" fmla="val 50000"/>
          </a:avLst>
        </a:prstGeom>
        <a:solidFill>
          <a:schemeClr val="dk2">
            <a:tint val="40000"/>
            <a:hueOff val="0"/>
            <a:satOff val="0"/>
            <a:lumOff val="0"/>
            <a:alpha val="2200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8100" tIns="9525" rIns="19050" bIns="9525" numCol="1" spcCol="1270" anchor="ctr" anchorCtr="0">
          <a:noAutofit/>
        </a:bodyPr>
        <a:lstStyle/>
        <a:p>
          <a:pPr lvl="0" algn="ctr" defTabSz="666750" rtl="1">
            <a:lnSpc>
              <a:spcPct val="90000"/>
            </a:lnSpc>
            <a:spcBef>
              <a:spcPct val="0"/>
            </a:spcBef>
            <a:spcAft>
              <a:spcPct val="35000"/>
            </a:spcAft>
          </a:pPr>
          <a:r>
            <a:rPr lang="he-IL" sz="1500" b="1" kern="1200" dirty="0" smtClean="0">
              <a:solidFill>
                <a:schemeClr val="tx2"/>
              </a:solidFill>
            </a:rPr>
            <a:t>מחקר בסיסי </a:t>
          </a:r>
          <a:r>
            <a:rPr lang="en-US" sz="1500" b="1" kern="1200" dirty="0" smtClean="0">
              <a:solidFill>
                <a:schemeClr val="tx2"/>
              </a:solidFill>
            </a:rPr>
            <a:t>(</a:t>
          </a:r>
          <a:r>
            <a:rPr lang="en-US" sz="1500" b="1" kern="1200" dirty="0" smtClean="0">
              <a:solidFill>
                <a:schemeClr val="tx2"/>
              </a:solidFill>
              <a:latin typeface="Arial"/>
              <a:cs typeface="Arial"/>
            </a:rPr>
            <a:t>Basic Research)</a:t>
          </a:r>
          <a:endParaRPr lang="he-IL" sz="1500" kern="1200" dirty="0">
            <a:solidFill>
              <a:schemeClr val="tx2"/>
            </a:solidFill>
          </a:endParaRPr>
        </a:p>
      </dsp:txBody>
      <dsp:txXfrm>
        <a:off x="1136727" y="554460"/>
        <a:ext cx="1245006" cy="907302"/>
      </dsp:txXfrm>
    </dsp:sp>
    <dsp:sp modelId="{969E536A-03DF-4A7F-AD14-DA79D3CB674A}">
      <dsp:nvSpPr>
        <dsp:cNvPr id="0" name=""/>
        <dsp:cNvSpPr/>
      </dsp:nvSpPr>
      <dsp:spPr>
        <a:xfrm>
          <a:off x="4289" y="441892"/>
          <a:ext cx="1132438" cy="1132438"/>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he-IL" sz="1200" b="1" kern="1200" dirty="0" smtClean="0"/>
            <a:t>אקדמיה (מל"ג/ות"ת/</a:t>
          </a:r>
          <a:r>
            <a:rPr lang="en-US" sz="1200" b="1" kern="1200" dirty="0" smtClean="0"/>
            <a:t>ISF</a:t>
          </a:r>
          <a:r>
            <a:rPr lang="he-IL" sz="1200" b="1" kern="1200" dirty="0" smtClean="0"/>
            <a:t>)</a:t>
          </a:r>
        </a:p>
      </dsp:txBody>
      <dsp:txXfrm>
        <a:off x="170131" y="607734"/>
        <a:ext cx="800754" cy="800754"/>
      </dsp:txXfrm>
    </dsp:sp>
    <dsp:sp modelId="{1C9817A5-BD97-4393-802C-FB4171EB9A5D}">
      <dsp:nvSpPr>
        <dsp:cNvPr id="0" name=""/>
        <dsp:cNvSpPr/>
      </dsp:nvSpPr>
      <dsp:spPr>
        <a:xfrm>
          <a:off x="3543159" y="360038"/>
          <a:ext cx="2264876" cy="1296146"/>
        </a:xfrm>
        <a:prstGeom prst="rightArrow">
          <a:avLst>
            <a:gd name="adj1" fmla="val 70000"/>
            <a:gd name="adj2" fmla="val 50000"/>
          </a:avLst>
        </a:prstGeom>
        <a:solidFill>
          <a:schemeClr val="dk2">
            <a:tint val="40000"/>
            <a:hueOff val="0"/>
            <a:satOff val="0"/>
            <a:lumOff val="0"/>
            <a:alpha val="2200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8100" tIns="9525" rIns="19050" bIns="9525" numCol="1" spcCol="1270" anchor="ctr" anchorCtr="0">
          <a:noAutofit/>
        </a:bodyPr>
        <a:lstStyle/>
        <a:p>
          <a:pPr lvl="0" algn="ctr" defTabSz="666750" rtl="1">
            <a:lnSpc>
              <a:spcPct val="90000"/>
            </a:lnSpc>
            <a:spcBef>
              <a:spcPct val="0"/>
            </a:spcBef>
            <a:spcAft>
              <a:spcPct val="35000"/>
            </a:spcAft>
          </a:pPr>
          <a:r>
            <a:rPr lang="he-IL" sz="1500" b="1" kern="1200" dirty="0" smtClean="0">
              <a:solidFill>
                <a:schemeClr val="tx2"/>
              </a:solidFill>
              <a:latin typeface="Arial" pitchFamily="34" charset="0"/>
            </a:rPr>
            <a:t>מחקר יישומי והנדסי</a:t>
          </a:r>
        </a:p>
        <a:p>
          <a:pPr lvl="0" algn="ctr" defTabSz="666750" rtl="1">
            <a:lnSpc>
              <a:spcPct val="90000"/>
            </a:lnSpc>
            <a:spcBef>
              <a:spcPct val="0"/>
            </a:spcBef>
            <a:spcAft>
              <a:spcPct val="35000"/>
            </a:spcAft>
          </a:pPr>
          <a:r>
            <a:rPr lang="he-IL" sz="1500" b="1" kern="1200" dirty="0" smtClean="0">
              <a:solidFill>
                <a:schemeClr val="tx2"/>
              </a:solidFill>
              <a:latin typeface="Arial" pitchFamily="34" charset="0"/>
            </a:rPr>
            <a:t>(</a:t>
          </a:r>
          <a:r>
            <a:rPr lang="en-US" sz="1500" b="1" kern="1200" dirty="0" smtClean="0">
              <a:solidFill>
                <a:schemeClr val="tx2"/>
              </a:solidFill>
              <a:latin typeface="Arial" pitchFamily="34" charset="0"/>
            </a:rPr>
            <a:t>Applied Research)</a:t>
          </a:r>
          <a:r>
            <a:rPr lang="he-IL" sz="1500" b="1" kern="1200" dirty="0" smtClean="0">
              <a:solidFill>
                <a:schemeClr val="tx2"/>
              </a:solidFill>
              <a:latin typeface="Arial" pitchFamily="34" charset="0"/>
            </a:rPr>
            <a:t>)</a:t>
          </a:r>
          <a:endParaRPr lang="he-IL" sz="1500" b="1" kern="1200" dirty="0">
            <a:solidFill>
              <a:schemeClr val="tx2"/>
            </a:solidFill>
          </a:endParaRPr>
        </a:p>
      </dsp:txBody>
      <dsp:txXfrm>
        <a:off x="4109378" y="554460"/>
        <a:ext cx="1245006" cy="907302"/>
      </dsp:txXfrm>
    </dsp:sp>
    <dsp:sp modelId="{187615FB-8420-4FC9-B1B4-5FD4E9DB5A92}">
      <dsp:nvSpPr>
        <dsp:cNvPr id="0" name=""/>
        <dsp:cNvSpPr/>
      </dsp:nvSpPr>
      <dsp:spPr>
        <a:xfrm>
          <a:off x="2976940" y="441892"/>
          <a:ext cx="1132438" cy="1132438"/>
        </a:xfrm>
        <a:prstGeom prst="ellipse">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1">
            <a:lnSpc>
              <a:spcPct val="90000"/>
            </a:lnSpc>
            <a:spcBef>
              <a:spcPct val="0"/>
            </a:spcBef>
            <a:spcAft>
              <a:spcPct val="35000"/>
            </a:spcAft>
          </a:pPr>
          <a:r>
            <a:rPr lang="he-IL" sz="1300" b="1" kern="1200" dirty="0" smtClean="0"/>
            <a:t>משרד המדע הטכנולוגיה והחלל</a:t>
          </a:r>
          <a:endParaRPr lang="he-IL" sz="1300" kern="1200" dirty="0"/>
        </a:p>
      </dsp:txBody>
      <dsp:txXfrm>
        <a:off x="3142782" y="607734"/>
        <a:ext cx="800754" cy="800754"/>
      </dsp:txXfrm>
    </dsp:sp>
    <dsp:sp modelId="{077DA2B3-23DA-4263-BFA6-C20953FA25BD}">
      <dsp:nvSpPr>
        <dsp:cNvPr id="0" name=""/>
        <dsp:cNvSpPr/>
      </dsp:nvSpPr>
      <dsp:spPr>
        <a:xfrm>
          <a:off x="6515809" y="360038"/>
          <a:ext cx="2264876" cy="1296146"/>
        </a:xfrm>
        <a:prstGeom prst="rightArrow">
          <a:avLst>
            <a:gd name="adj1" fmla="val 70000"/>
            <a:gd name="adj2" fmla="val 50000"/>
          </a:avLst>
        </a:prstGeom>
        <a:solidFill>
          <a:schemeClr val="dk2">
            <a:tint val="40000"/>
            <a:hueOff val="0"/>
            <a:satOff val="0"/>
            <a:lumOff val="0"/>
            <a:alpha val="2200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8100" tIns="9525" rIns="19050" bIns="9525" numCol="1" spcCol="1270" anchor="ctr" anchorCtr="0">
          <a:noAutofit/>
        </a:bodyPr>
        <a:lstStyle/>
        <a:p>
          <a:pPr lvl="0" algn="ctr" defTabSz="666750" rtl="1">
            <a:lnSpc>
              <a:spcPct val="90000"/>
            </a:lnSpc>
            <a:spcBef>
              <a:spcPct val="0"/>
            </a:spcBef>
            <a:spcAft>
              <a:spcPct val="35000"/>
            </a:spcAft>
          </a:pPr>
          <a:r>
            <a:rPr lang="he-IL" sz="1500" b="1" kern="1200" dirty="0" smtClean="0">
              <a:solidFill>
                <a:schemeClr val="tx2"/>
              </a:solidFill>
            </a:rPr>
            <a:t>פיתוח טכנולוגי </a:t>
          </a:r>
          <a:r>
            <a:rPr lang="en-US" sz="1500" b="1" kern="1200" dirty="0" smtClean="0">
              <a:solidFill>
                <a:schemeClr val="tx2"/>
              </a:solidFill>
            </a:rPr>
            <a:t>(Development Research)</a:t>
          </a:r>
          <a:endParaRPr lang="he-IL" sz="1500" kern="1200" dirty="0">
            <a:solidFill>
              <a:schemeClr val="tx2"/>
            </a:solidFill>
          </a:endParaRPr>
        </a:p>
      </dsp:txBody>
      <dsp:txXfrm>
        <a:off x="7082028" y="554460"/>
        <a:ext cx="1245006" cy="907302"/>
      </dsp:txXfrm>
    </dsp:sp>
    <dsp:sp modelId="{0F5E6C8B-2FB0-40D0-9459-C9DEA5A9B886}">
      <dsp:nvSpPr>
        <dsp:cNvPr id="0" name=""/>
        <dsp:cNvSpPr/>
      </dsp:nvSpPr>
      <dsp:spPr>
        <a:xfrm>
          <a:off x="5949590" y="441892"/>
          <a:ext cx="1132438" cy="1132438"/>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1">
            <a:lnSpc>
              <a:spcPct val="90000"/>
            </a:lnSpc>
            <a:spcBef>
              <a:spcPct val="0"/>
            </a:spcBef>
            <a:spcAft>
              <a:spcPct val="35000"/>
            </a:spcAft>
          </a:pPr>
          <a:r>
            <a:rPr lang="he-IL" sz="1300" b="1" kern="1200" dirty="0" smtClean="0"/>
            <a:t>תעשייה (משרד הכלכלה)</a:t>
          </a:r>
          <a:endParaRPr lang="he-IL" sz="1300" kern="1200" dirty="0"/>
        </a:p>
      </dsp:txBody>
      <dsp:txXfrm>
        <a:off x="6115432" y="607734"/>
        <a:ext cx="800754" cy="80075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35824" y="0"/>
            <a:ext cx="2933276" cy="4953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68" y="0"/>
            <a:ext cx="2933276" cy="495300"/>
          </a:xfrm>
          <a:prstGeom prst="rect">
            <a:avLst/>
          </a:prstGeom>
        </p:spPr>
        <p:txBody>
          <a:bodyPr vert="horz" lIns="91440" tIns="45720" rIns="91440" bIns="45720" rtlCol="1"/>
          <a:lstStyle>
            <a:lvl1pPr algn="l">
              <a:defRPr sz="1200"/>
            </a:lvl1pPr>
          </a:lstStyle>
          <a:p>
            <a:fld id="{E8880AF5-DFC5-4E79-81CE-100920F692E5}" type="datetimeFigureOut">
              <a:rPr lang="he-IL" smtClean="0"/>
              <a:pPr/>
              <a:t>ג'/אלול/תשע"ו</a:t>
            </a:fld>
            <a:endParaRPr lang="he-IL"/>
          </a:p>
        </p:txBody>
      </p:sp>
      <p:sp>
        <p:nvSpPr>
          <p:cNvPr id="4" name="מציין מיקום של כותרת תחתונה 3"/>
          <p:cNvSpPr>
            <a:spLocks noGrp="1"/>
          </p:cNvSpPr>
          <p:nvPr>
            <p:ph type="ftr" sz="quarter" idx="2"/>
          </p:nvPr>
        </p:nvSpPr>
        <p:spPr>
          <a:xfrm>
            <a:off x="3835824" y="9408981"/>
            <a:ext cx="2933276" cy="495300"/>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68" y="9408981"/>
            <a:ext cx="2933276" cy="495300"/>
          </a:xfrm>
          <a:prstGeom prst="rect">
            <a:avLst/>
          </a:prstGeom>
        </p:spPr>
        <p:txBody>
          <a:bodyPr vert="horz" lIns="91440" tIns="45720" rIns="91440" bIns="45720" rtlCol="1" anchor="b"/>
          <a:lstStyle>
            <a:lvl1pPr algn="l">
              <a:defRPr sz="1200"/>
            </a:lvl1pPr>
          </a:lstStyle>
          <a:p>
            <a:fld id="{C5EE3874-75FD-4055-AB6F-267A0FFC8F6A}" type="slidenum">
              <a:rPr lang="he-IL" smtClean="0"/>
              <a:pPr/>
              <a:t>‹#›</a:t>
            </a:fld>
            <a:endParaRPr lang="he-IL"/>
          </a:p>
        </p:txBody>
      </p:sp>
    </p:spTree>
    <p:extLst>
      <p:ext uri="{BB962C8B-B14F-4D97-AF65-F5344CB8AC3E}">
        <p14:creationId xmlns:p14="http://schemas.microsoft.com/office/powerpoint/2010/main" val="2215139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35824" y="0"/>
            <a:ext cx="2933276" cy="4953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68" y="0"/>
            <a:ext cx="2933276" cy="495300"/>
          </a:xfrm>
          <a:prstGeom prst="rect">
            <a:avLst/>
          </a:prstGeom>
        </p:spPr>
        <p:txBody>
          <a:bodyPr vert="horz" lIns="91440" tIns="45720" rIns="91440" bIns="45720" rtlCol="1"/>
          <a:lstStyle>
            <a:lvl1pPr algn="l">
              <a:defRPr sz="1200"/>
            </a:lvl1pPr>
          </a:lstStyle>
          <a:p>
            <a:fld id="{FB77E272-B8AB-485F-9152-5141DF0B3C64}" type="datetimeFigureOut">
              <a:rPr lang="he-IL" smtClean="0"/>
              <a:pPr/>
              <a:t>ג'/אלול/תשע"ו</a:t>
            </a:fld>
            <a:endParaRPr lang="he-IL"/>
          </a:p>
        </p:txBody>
      </p:sp>
      <p:sp>
        <p:nvSpPr>
          <p:cNvPr id="4" name="מציין מיקום של תמונת שקופית 3"/>
          <p:cNvSpPr>
            <a:spLocks noGrp="1" noRot="1" noChangeAspect="1"/>
          </p:cNvSpPr>
          <p:nvPr>
            <p:ph type="sldImg" idx="2"/>
          </p:nvPr>
        </p:nvSpPr>
        <p:spPr>
          <a:xfrm>
            <a:off x="908050" y="742950"/>
            <a:ext cx="4954588" cy="371475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76910" y="4705350"/>
            <a:ext cx="5415280" cy="445770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35824" y="9408981"/>
            <a:ext cx="2933276" cy="4953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68" y="9408981"/>
            <a:ext cx="2933276" cy="495300"/>
          </a:xfrm>
          <a:prstGeom prst="rect">
            <a:avLst/>
          </a:prstGeom>
        </p:spPr>
        <p:txBody>
          <a:bodyPr vert="horz" lIns="91440" tIns="45720" rIns="91440" bIns="45720" rtlCol="1" anchor="b"/>
          <a:lstStyle>
            <a:lvl1pPr algn="l">
              <a:defRPr sz="1200"/>
            </a:lvl1pPr>
          </a:lstStyle>
          <a:p>
            <a:fld id="{2623DAD4-FB04-40F8-8D92-4A48AAED5036}" type="slidenum">
              <a:rPr lang="he-IL" smtClean="0"/>
              <a:pPr/>
              <a:t>‹#›</a:t>
            </a:fld>
            <a:endParaRPr lang="he-IL"/>
          </a:p>
        </p:txBody>
      </p:sp>
    </p:spTree>
    <p:extLst>
      <p:ext uri="{BB962C8B-B14F-4D97-AF65-F5344CB8AC3E}">
        <p14:creationId xmlns:p14="http://schemas.microsoft.com/office/powerpoint/2010/main" val="26559211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2623DAD4-FB04-40F8-8D92-4A48AAED5036}" type="slidenum">
              <a:rPr lang="he-IL" smtClean="0"/>
              <a:pPr/>
              <a:t>2</a:t>
            </a:fld>
            <a:endParaRPr lang="he-IL"/>
          </a:p>
        </p:txBody>
      </p:sp>
    </p:spTree>
    <p:extLst>
      <p:ext uri="{BB962C8B-B14F-4D97-AF65-F5344CB8AC3E}">
        <p14:creationId xmlns:p14="http://schemas.microsoft.com/office/powerpoint/2010/main" val="1963000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9601D586-F54A-4489-97CC-E34078E69A36}" type="slidenum">
              <a:rPr lang="he-IL" smtClean="0"/>
              <a:pPr/>
              <a:t>4</a:t>
            </a:fld>
            <a:endParaRPr lang="he-IL"/>
          </a:p>
        </p:txBody>
      </p:sp>
    </p:spTree>
    <p:extLst>
      <p:ext uri="{BB962C8B-B14F-4D97-AF65-F5344CB8AC3E}">
        <p14:creationId xmlns:p14="http://schemas.microsoft.com/office/powerpoint/2010/main" val="2246818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strike="noStrike" baseline="0" dirty="0"/>
          </a:p>
        </p:txBody>
      </p:sp>
      <p:sp>
        <p:nvSpPr>
          <p:cNvPr id="4" name="מציין מיקום של מספר שקופית 3"/>
          <p:cNvSpPr>
            <a:spLocks noGrp="1"/>
          </p:cNvSpPr>
          <p:nvPr>
            <p:ph type="sldNum" sz="quarter" idx="10"/>
          </p:nvPr>
        </p:nvSpPr>
        <p:spPr/>
        <p:txBody>
          <a:bodyPr/>
          <a:lstStyle/>
          <a:p>
            <a:fld id="{2623DAD4-FB04-40F8-8D92-4A48AAED5036}" type="slidenum">
              <a:rPr lang="he-IL" smtClean="0">
                <a:solidFill>
                  <a:prstClr val="black"/>
                </a:solidFill>
              </a:rPr>
              <a:pPr/>
              <a:t>21</a:t>
            </a:fld>
            <a:endParaRPr lang="he-IL">
              <a:solidFill>
                <a:prstClr val="black"/>
              </a:solidFill>
            </a:endParaRPr>
          </a:p>
        </p:txBody>
      </p:sp>
    </p:spTree>
    <p:extLst>
      <p:ext uri="{BB962C8B-B14F-4D97-AF65-F5344CB8AC3E}">
        <p14:creationId xmlns:p14="http://schemas.microsoft.com/office/powerpoint/2010/main" val="1378437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קופית כותרת">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a:prstGeom prst="rect">
            <a:avLst/>
          </a:prstGeo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a:xfrm>
            <a:off x="6553200" y="6356350"/>
            <a:ext cx="2133600" cy="365125"/>
          </a:xfrm>
          <a:prstGeom prst="rect">
            <a:avLst/>
          </a:prstGeom>
        </p:spPr>
        <p:txBody>
          <a:bodyPr/>
          <a:lstStyle>
            <a:lvl1pPr>
              <a:defRPr/>
            </a:lvl1pPr>
          </a:lstStyle>
          <a:p>
            <a:pPr>
              <a:defRPr/>
            </a:pPr>
            <a:fld id="{B3DF71CB-D5E2-4952-A773-90FE47F0CBAD}" type="datetime8">
              <a:rPr lang="he-IL" smtClean="0"/>
              <a:pPr>
                <a:defRPr/>
              </a:pPr>
              <a:t>06 ספטמבר 16</a:t>
            </a:fld>
            <a:endParaRPr lang="he-IL"/>
          </a:p>
        </p:txBody>
      </p:sp>
      <p:sp>
        <p:nvSpPr>
          <p:cNvPr id="5" name="מציין מיקום של כותרת תחתונה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he-IL" dirty="0"/>
          </a:p>
        </p:txBody>
      </p:sp>
      <p:sp>
        <p:nvSpPr>
          <p:cNvPr id="6" name="מציין מיקום של מספר שקופית 5"/>
          <p:cNvSpPr>
            <a:spLocks noGrp="1"/>
          </p:cNvSpPr>
          <p:nvPr>
            <p:ph type="sldNum" sz="quarter" idx="12"/>
          </p:nvPr>
        </p:nvSpPr>
        <p:spPr>
          <a:xfrm>
            <a:off x="6746476" y="6361953"/>
            <a:ext cx="2133600" cy="365125"/>
          </a:xfrm>
          <a:prstGeom prst="rect">
            <a:avLst/>
          </a:prstGeom>
        </p:spPr>
        <p:txBody>
          <a:bodyPr/>
          <a:lstStyle>
            <a:lvl1pPr>
              <a:defRPr/>
            </a:lvl1pPr>
          </a:lstStyle>
          <a:p>
            <a:pPr>
              <a:defRPr/>
            </a:pPr>
            <a:fld id="{7EDC1D68-8425-44E3-8E82-7A5017F850ED}" type="slidenum">
              <a:rPr lang="he-IL"/>
              <a:pPr>
                <a:defRPr/>
              </a:pPr>
              <a:t>‹#›</a:t>
            </a:fld>
            <a:endParaRPr lang="he-IL"/>
          </a:p>
        </p:txBody>
      </p:sp>
    </p:spTree>
    <p:extLst>
      <p:ext uri="{BB962C8B-B14F-4D97-AF65-F5344CB8AC3E}">
        <p14:creationId xmlns:p14="http://schemas.microsoft.com/office/powerpoint/2010/main" val="329450735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dgm" preserve="1">
  <p:cSld name="כותרת ודיאגרמה או תרשים ארגוני">
    <p:spTree>
      <p:nvGrpSpPr>
        <p:cNvPr id="1" name=""/>
        <p:cNvGrpSpPr/>
        <p:nvPr/>
      </p:nvGrpSpPr>
      <p:grpSpPr>
        <a:xfrm>
          <a:off x="0" y="0"/>
          <a:ext cx="0" cy="0"/>
          <a:chOff x="0" y="0"/>
          <a:chExt cx="0" cy="0"/>
        </a:xfrm>
      </p:grpSpPr>
      <p:sp>
        <p:nvSpPr>
          <p:cNvPr id="2" name="כותרת 1"/>
          <p:cNvSpPr>
            <a:spLocks noGrp="1"/>
          </p:cNvSpPr>
          <p:nvPr>
            <p:ph type="title"/>
          </p:nvPr>
        </p:nvSpPr>
        <p:spPr>
          <a:xfrm>
            <a:off x="325438" y="349250"/>
            <a:ext cx="7775575" cy="633413"/>
          </a:xfrm>
          <a:prstGeom prst="rect">
            <a:avLst/>
          </a:prstGeom>
        </p:spPr>
        <p:txBody>
          <a:bodyPr/>
          <a:lstStyle/>
          <a:p>
            <a:r>
              <a:rPr lang="he-IL" smtClean="0"/>
              <a:t>לחץ כדי לערוך סגנון כותרת של תבנית בסיס</a:t>
            </a:r>
            <a:endParaRPr lang="he-IL"/>
          </a:p>
        </p:txBody>
      </p:sp>
      <p:sp>
        <p:nvSpPr>
          <p:cNvPr id="3" name="מציין מיקום של SmartArt 2"/>
          <p:cNvSpPr>
            <a:spLocks noGrp="1"/>
          </p:cNvSpPr>
          <p:nvPr>
            <p:ph type="dgm" idx="1"/>
          </p:nvPr>
        </p:nvSpPr>
        <p:spPr>
          <a:xfrm>
            <a:off x="595313" y="1450975"/>
            <a:ext cx="8091487" cy="4984750"/>
          </a:xfrm>
          <a:prstGeom prst="rect">
            <a:avLst/>
          </a:prstGeom>
        </p:spPr>
        <p:txBody>
          <a:bodyPr/>
          <a:lstStyle/>
          <a:p>
            <a:r>
              <a:rPr lang="he-IL" smtClean="0"/>
              <a:t>לחץ על הסמל כדי להוסיף גרפיקת SmartArt</a:t>
            </a:r>
            <a:endParaRPr lang="he-IL"/>
          </a:p>
        </p:txBody>
      </p:sp>
      <p:sp>
        <p:nvSpPr>
          <p:cNvPr id="4" name="מציין מיקום של תאריך 3"/>
          <p:cNvSpPr>
            <a:spLocks noGrp="1"/>
          </p:cNvSpPr>
          <p:nvPr>
            <p:ph type="dt" sz="half" idx="10"/>
          </p:nvPr>
        </p:nvSpPr>
        <p:spPr>
          <a:xfrm>
            <a:off x="296863" y="6577013"/>
            <a:ext cx="2133600" cy="219075"/>
          </a:xfrm>
          <a:prstGeom prst="rect">
            <a:avLst/>
          </a:prstGeom>
        </p:spPr>
        <p:txBody>
          <a:bodyPr/>
          <a:lstStyle>
            <a:lvl1pPr>
              <a:defRPr/>
            </a:lvl1pPr>
          </a:lstStyle>
          <a:p>
            <a:endParaRPr lang="en-US"/>
          </a:p>
        </p:txBody>
      </p:sp>
      <p:sp>
        <p:nvSpPr>
          <p:cNvPr id="5" name="מציין מיקום של כותרת תחתונה 4"/>
          <p:cNvSpPr>
            <a:spLocks noGrp="1"/>
          </p:cNvSpPr>
          <p:nvPr>
            <p:ph type="ftr" sz="quarter" idx="11"/>
          </p:nvPr>
        </p:nvSpPr>
        <p:spPr>
          <a:xfrm>
            <a:off x="2716213" y="6565900"/>
            <a:ext cx="3649662" cy="280988"/>
          </a:xfrm>
          <a:prstGeom prst="rect">
            <a:avLst/>
          </a:prstGeom>
        </p:spPr>
        <p:txBody>
          <a:bodyPr/>
          <a:lstStyle>
            <a:lvl1pPr>
              <a:defRPr/>
            </a:lvl1pPr>
          </a:lstStyle>
          <a:p>
            <a:endParaRPr lang="en-US"/>
          </a:p>
        </p:txBody>
      </p:sp>
      <p:sp>
        <p:nvSpPr>
          <p:cNvPr id="6" name="מציין מיקום של מספר שקופית 5"/>
          <p:cNvSpPr>
            <a:spLocks noGrp="1"/>
          </p:cNvSpPr>
          <p:nvPr>
            <p:ph type="sldNum" sz="quarter" idx="12"/>
          </p:nvPr>
        </p:nvSpPr>
        <p:spPr>
          <a:xfrm>
            <a:off x="6731000" y="6569075"/>
            <a:ext cx="2133600" cy="214313"/>
          </a:xfrm>
          <a:prstGeom prst="rect">
            <a:avLst/>
          </a:prstGeom>
        </p:spPr>
        <p:txBody>
          <a:bodyPr/>
          <a:lstStyle>
            <a:lvl1pPr>
              <a:defRPr/>
            </a:lvl1pPr>
          </a:lstStyle>
          <a:p>
            <a:fld id="{AAFC617E-5F55-4FD6-94C5-60E956AF726B}" type="slidenum">
              <a:rPr lang="en-US"/>
              <a:pPr/>
              <a:t>‹#›</a:t>
            </a:fld>
            <a:endParaRPr lang="en-US"/>
          </a:p>
        </p:txBody>
      </p:sp>
    </p:spTree>
    <p:extLst>
      <p:ext uri="{BB962C8B-B14F-4D97-AF65-F5344CB8AC3E}">
        <p14:creationId xmlns:p14="http://schemas.microsoft.com/office/powerpoint/2010/main" val="139799694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a:xfrm>
            <a:off x="6553200" y="6356350"/>
            <a:ext cx="2133600" cy="365125"/>
          </a:xfrm>
          <a:prstGeom prst="rect">
            <a:avLst/>
          </a:prstGeom>
        </p:spPr>
        <p:txBody>
          <a:bodyPr/>
          <a:lstStyle/>
          <a:p>
            <a:fld id="{A766020F-EC77-4FC0-8795-175CE0091580}" type="datetimeFigureOut">
              <a:rPr lang="he-IL" smtClean="0"/>
              <a:t>ג'/אלול/תשע"ו</a:t>
            </a:fld>
            <a:endParaRPr lang="he-IL"/>
          </a:p>
        </p:txBody>
      </p:sp>
      <p:sp>
        <p:nvSpPr>
          <p:cNvPr id="3" name="מציין מיקום של כותרת תחתונה 2"/>
          <p:cNvSpPr>
            <a:spLocks noGrp="1"/>
          </p:cNvSpPr>
          <p:nvPr>
            <p:ph type="ftr" sz="quarter" idx="11"/>
          </p:nvPr>
        </p:nvSpPr>
        <p:spPr>
          <a:xfrm>
            <a:off x="3124200" y="6356350"/>
            <a:ext cx="2895600" cy="365125"/>
          </a:xfrm>
          <a:prstGeom prst="rect">
            <a:avLst/>
          </a:prstGeom>
        </p:spPr>
        <p:txBody>
          <a:bodyPr/>
          <a:lstStyle/>
          <a:p>
            <a:endParaRPr lang="he-IL"/>
          </a:p>
        </p:txBody>
      </p:sp>
      <p:sp>
        <p:nvSpPr>
          <p:cNvPr id="4" name="מציין מיקום של מספר שקופית 3"/>
          <p:cNvSpPr>
            <a:spLocks noGrp="1"/>
          </p:cNvSpPr>
          <p:nvPr>
            <p:ph type="sldNum" sz="quarter" idx="12"/>
          </p:nvPr>
        </p:nvSpPr>
        <p:spPr>
          <a:xfrm>
            <a:off x="457200" y="6356350"/>
            <a:ext cx="2133600" cy="365125"/>
          </a:xfrm>
          <a:prstGeom prst="rect">
            <a:avLst/>
          </a:prstGeom>
        </p:spPr>
        <p:txBody>
          <a:bodyPr/>
          <a:lstStyle/>
          <a:p>
            <a:fld id="{ED7D4075-638E-4BED-B608-95DFD99C968D}" type="slidenum">
              <a:rPr lang="he-IL" smtClean="0"/>
              <a:t>‹#›</a:t>
            </a:fld>
            <a:endParaRPr lang="he-IL"/>
          </a:p>
        </p:txBody>
      </p:sp>
    </p:spTree>
    <p:extLst>
      <p:ext uri="{BB962C8B-B14F-4D97-AF65-F5344CB8AC3E}">
        <p14:creationId xmlns:p14="http://schemas.microsoft.com/office/powerpoint/2010/main" val="247539227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שקופית כותרת">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44234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כותרת ותוכן">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72157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שקופית כותרת">
    <p:spTree>
      <p:nvGrpSpPr>
        <p:cNvPr id="1" name=""/>
        <p:cNvGrpSpPr/>
        <p:nvPr/>
      </p:nvGrpSpPr>
      <p:grpSpPr>
        <a:xfrm>
          <a:off x="0" y="0"/>
          <a:ext cx="0" cy="0"/>
          <a:chOff x="0" y="0"/>
          <a:chExt cx="0" cy="0"/>
        </a:xfrm>
      </p:grpSpPr>
    </p:spTree>
    <p:extLst>
      <p:ext uri="{BB962C8B-B14F-4D97-AF65-F5344CB8AC3E}">
        <p14:creationId xmlns:p14="http://schemas.microsoft.com/office/powerpoint/2010/main" val="43615227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כותרת ותוכן">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3319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שקופית כותרת">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920570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כותרת ותוכן">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79685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3_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457200" y="1600200"/>
            <a:ext cx="8229600" cy="4525963"/>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Tree>
    <p:extLst>
      <p:ext uri="{BB962C8B-B14F-4D97-AF65-F5344CB8AC3E}">
        <p14:creationId xmlns:p14="http://schemas.microsoft.com/office/powerpoint/2010/main" val="18512726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כותרת ותוכן">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a:prstGeom prst="rect">
            <a:avLst/>
          </a:prstGeo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a:xfrm>
            <a:off x="6553200" y="6356350"/>
            <a:ext cx="2133600" cy="365125"/>
          </a:xfrm>
          <a:prstGeom prst="rect">
            <a:avLst/>
          </a:prstGeom>
        </p:spPr>
        <p:txBody>
          <a:bodyPr/>
          <a:lstStyle>
            <a:lvl1pPr>
              <a:defRPr/>
            </a:lvl1pPr>
          </a:lstStyle>
          <a:p>
            <a:pPr>
              <a:defRPr/>
            </a:pPr>
            <a:fld id="{B3DF71CB-D5E2-4952-A773-90FE47F0CBAD}" type="datetime8">
              <a:rPr lang="he-IL" smtClean="0">
                <a:solidFill>
                  <a:prstClr val="black"/>
                </a:solidFill>
              </a:rPr>
              <a:pPr>
                <a:defRPr/>
              </a:pPr>
              <a:t>06 ספטמבר 16</a:t>
            </a:fld>
            <a:endParaRPr lang="he-IL">
              <a:solidFill>
                <a:prstClr val="black"/>
              </a:solidFill>
            </a:endParaRPr>
          </a:p>
        </p:txBody>
      </p:sp>
      <p:sp>
        <p:nvSpPr>
          <p:cNvPr id="5" name="מציין מיקום של כותרת תחתונה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he-IL" dirty="0">
              <a:solidFill>
                <a:prstClr val="black"/>
              </a:solidFill>
            </a:endParaRPr>
          </a:p>
        </p:txBody>
      </p:sp>
      <p:sp>
        <p:nvSpPr>
          <p:cNvPr id="6" name="מציין מיקום של מספר שקופית 5"/>
          <p:cNvSpPr>
            <a:spLocks noGrp="1"/>
          </p:cNvSpPr>
          <p:nvPr>
            <p:ph type="sldNum" sz="quarter" idx="12"/>
          </p:nvPr>
        </p:nvSpPr>
        <p:spPr>
          <a:xfrm>
            <a:off x="6746476" y="6361953"/>
            <a:ext cx="2133600" cy="365125"/>
          </a:xfrm>
          <a:prstGeom prst="rect">
            <a:avLst/>
          </a:prstGeom>
        </p:spPr>
        <p:txBody>
          <a:bodyPr/>
          <a:lstStyle>
            <a:lvl1pPr>
              <a:defRPr/>
            </a:lvl1pPr>
          </a:lstStyle>
          <a:p>
            <a:pPr>
              <a:defRPr/>
            </a:pPr>
            <a:fld id="{7EDC1D68-8425-44E3-8E82-7A5017F850ED}" type="slidenum">
              <a:rPr lang="he-IL">
                <a:solidFill>
                  <a:prstClr val="black"/>
                </a:solidFill>
              </a:rPr>
              <a:pPr>
                <a:defRPr/>
              </a:pPr>
              <a:t>‹#›</a:t>
            </a:fld>
            <a:endParaRPr lang="he-IL">
              <a:solidFill>
                <a:prstClr val="black"/>
              </a:solidFill>
            </a:endParaRPr>
          </a:p>
        </p:txBody>
      </p:sp>
    </p:spTree>
    <p:extLst>
      <p:ext uri="{BB962C8B-B14F-4D97-AF65-F5344CB8AC3E}">
        <p14:creationId xmlns:p14="http://schemas.microsoft.com/office/powerpoint/2010/main" val="95191951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dgm" preserve="1">
  <p:cSld name="כותרת ודיאגרמה או תרשים ארגוני">
    <p:spTree>
      <p:nvGrpSpPr>
        <p:cNvPr id="1" name=""/>
        <p:cNvGrpSpPr/>
        <p:nvPr/>
      </p:nvGrpSpPr>
      <p:grpSpPr>
        <a:xfrm>
          <a:off x="0" y="0"/>
          <a:ext cx="0" cy="0"/>
          <a:chOff x="0" y="0"/>
          <a:chExt cx="0" cy="0"/>
        </a:xfrm>
      </p:grpSpPr>
      <p:sp>
        <p:nvSpPr>
          <p:cNvPr id="2" name="כותרת 1"/>
          <p:cNvSpPr>
            <a:spLocks noGrp="1"/>
          </p:cNvSpPr>
          <p:nvPr>
            <p:ph type="title"/>
          </p:nvPr>
        </p:nvSpPr>
        <p:spPr>
          <a:xfrm>
            <a:off x="325438" y="349250"/>
            <a:ext cx="7775575" cy="633413"/>
          </a:xfrm>
          <a:prstGeom prst="rect">
            <a:avLst/>
          </a:prstGeom>
        </p:spPr>
        <p:txBody>
          <a:bodyPr/>
          <a:lstStyle/>
          <a:p>
            <a:r>
              <a:rPr lang="he-IL" smtClean="0"/>
              <a:t>לחץ כדי לערוך סגנון כותרת של תבנית בסיס</a:t>
            </a:r>
            <a:endParaRPr lang="he-IL"/>
          </a:p>
        </p:txBody>
      </p:sp>
      <p:sp>
        <p:nvSpPr>
          <p:cNvPr id="3" name="מציין מיקום של SmartArt 2"/>
          <p:cNvSpPr>
            <a:spLocks noGrp="1"/>
          </p:cNvSpPr>
          <p:nvPr>
            <p:ph type="dgm" idx="1"/>
          </p:nvPr>
        </p:nvSpPr>
        <p:spPr>
          <a:xfrm>
            <a:off x="595313" y="1450975"/>
            <a:ext cx="8091487" cy="4984750"/>
          </a:xfrm>
          <a:prstGeom prst="rect">
            <a:avLst/>
          </a:prstGeom>
        </p:spPr>
        <p:txBody>
          <a:bodyPr/>
          <a:lstStyle/>
          <a:p>
            <a:r>
              <a:rPr lang="he-IL" smtClean="0"/>
              <a:t>לחץ על הסמל כדי להוסיף גרפיקת SmartArt</a:t>
            </a:r>
            <a:endParaRPr lang="he-IL"/>
          </a:p>
        </p:txBody>
      </p:sp>
      <p:sp>
        <p:nvSpPr>
          <p:cNvPr id="4" name="מציין מיקום של תאריך 3"/>
          <p:cNvSpPr>
            <a:spLocks noGrp="1"/>
          </p:cNvSpPr>
          <p:nvPr>
            <p:ph type="dt" sz="half" idx="10"/>
          </p:nvPr>
        </p:nvSpPr>
        <p:spPr>
          <a:xfrm>
            <a:off x="296863" y="6577013"/>
            <a:ext cx="2133600" cy="219075"/>
          </a:xfrm>
          <a:prstGeom prst="rect">
            <a:avLst/>
          </a:prstGeom>
        </p:spPr>
        <p:txBody>
          <a:bodyPr/>
          <a:lstStyle>
            <a:lvl1pPr>
              <a:defRPr/>
            </a:lvl1pPr>
          </a:lstStyle>
          <a:p>
            <a:endParaRPr lang="en-US">
              <a:solidFill>
                <a:prstClr val="black"/>
              </a:solidFill>
            </a:endParaRPr>
          </a:p>
        </p:txBody>
      </p:sp>
      <p:sp>
        <p:nvSpPr>
          <p:cNvPr id="5" name="מציין מיקום של כותרת תחתונה 4"/>
          <p:cNvSpPr>
            <a:spLocks noGrp="1"/>
          </p:cNvSpPr>
          <p:nvPr>
            <p:ph type="ftr" sz="quarter" idx="11"/>
          </p:nvPr>
        </p:nvSpPr>
        <p:spPr>
          <a:xfrm>
            <a:off x="2716213" y="6565900"/>
            <a:ext cx="3649662" cy="280988"/>
          </a:xfrm>
          <a:prstGeom prst="rect">
            <a:avLst/>
          </a:prstGeom>
        </p:spPr>
        <p:txBody>
          <a:bodyPr/>
          <a:lstStyle>
            <a:lvl1pPr>
              <a:defRPr/>
            </a:lvl1pPr>
          </a:lstStyle>
          <a:p>
            <a:endParaRPr lang="en-US">
              <a:solidFill>
                <a:prstClr val="black"/>
              </a:solidFill>
            </a:endParaRPr>
          </a:p>
        </p:txBody>
      </p:sp>
      <p:sp>
        <p:nvSpPr>
          <p:cNvPr id="6" name="מציין מיקום של מספר שקופית 5"/>
          <p:cNvSpPr>
            <a:spLocks noGrp="1"/>
          </p:cNvSpPr>
          <p:nvPr>
            <p:ph type="sldNum" sz="quarter" idx="12"/>
          </p:nvPr>
        </p:nvSpPr>
        <p:spPr>
          <a:xfrm>
            <a:off x="6731000" y="6569075"/>
            <a:ext cx="2133600" cy="214313"/>
          </a:xfrm>
          <a:prstGeom prst="rect">
            <a:avLst/>
          </a:prstGeom>
        </p:spPr>
        <p:txBody>
          <a:bodyPr/>
          <a:lstStyle>
            <a:lvl1pPr>
              <a:defRPr/>
            </a:lvl1pPr>
          </a:lstStyle>
          <a:p>
            <a:fld id="{AAFC617E-5F55-4FD6-94C5-60E956AF726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53418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a:xfrm>
            <a:off x="6553200" y="6356350"/>
            <a:ext cx="2133600" cy="365125"/>
          </a:xfrm>
          <a:prstGeom prst="rect">
            <a:avLst/>
          </a:prstGeom>
        </p:spPr>
        <p:txBody>
          <a:bodyPr/>
          <a:lstStyle/>
          <a:p>
            <a:fld id="{A766020F-EC77-4FC0-8795-175CE0091580}" type="datetimeFigureOut">
              <a:rPr lang="he-IL" smtClean="0">
                <a:solidFill>
                  <a:prstClr val="black"/>
                </a:solidFill>
              </a:rPr>
              <a:pPr/>
              <a:t>ג'/אלול/תשע"ו</a:t>
            </a:fld>
            <a:endParaRPr lang="he-IL">
              <a:solidFill>
                <a:prstClr val="black"/>
              </a:solidFill>
            </a:endParaRPr>
          </a:p>
        </p:txBody>
      </p:sp>
      <p:sp>
        <p:nvSpPr>
          <p:cNvPr id="3" name="מציין מיקום של כותרת תחתונה 2"/>
          <p:cNvSpPr>
            <a:spLocks noGrp="1"/>
          </p:cNvSpPr>
          <p:nvPr>
            <p:ph type="ftr" sz="quarter" idx="11"/>
          </p:nvPr>
        </p:nvSpPr>
        <p:spPr>
          <a:xfrm>
            <a:off x="3124200" y="6356350"/>
            <a:ext cx="2895600" cy="365125"/>
          </a:xfrm>
          <a:prstGeom prst="rect">
            <a:avLst/>
          </a:prstGeom>
        </p:spPr>
        <p:txBody>
          <a:bodyPr/>
          <a:lstStyle/>
          <a:p>
            <a:endParaRPr lang="he-IL">
              <a:solidFill>
                <a:prstClr val="black"/>
              </a:solidFill>
            </a:endParaRPr>
          </a:p>
        </p:txBody>
      </p:sp>
      <p:sp>
        <p:nvSpPr>
          <p:cNvPr id="4" name="מציין מיקום של מספר שקופית 3"/>
          <p:cNvSpPr>
            <a:spLocks noGrp="1"/>
          </p:cNvSpPr>
          <p:nvPr>
            <p:ph type="sldNum" sz="quarter" idx="12"/>
          </p:nvPr>
        </p:nvSpPr>
        <p:spPr>
          <a:xfrm>
            <a:off x="457200" y="6356350"/>
            <a:ext cx="2133600" cy="365125"/>
          </a:xfrm>
          <a:prstGeom prst="rect">
            <a:avLst/>
          </a:prstGeom>
        </p:spPr>
        <p:txBody>
          <a:bodyPr/>
          <a:lstStyle/>
          <a:p>
            <a:fld id="{ED7D4075-638E-4BED-B608-95DFD99C968D}" type="slidenum">
              <a:rPr lang="he-IL" smtClean="0">
                <a:solidFill>
                  <a:prstClr val="black"/>
                </a:solidFill>
              </a:rPr>
              <a:pPr/>
              <a:t>‹#›</a:t>
            </a:fld>
            <a:endParaRPr lang="he-IL">
              <a:solidFill>
                <a:prstClr val="black"/>
              </a:solidFill>
            </a:endParaRPr>
          </a:p>
        </p:txBody>
      </p:sp>
    </p:spTree>
    <p:extLst>
      <p:ext uri="{BB962C8B-B14F-4D97-AF65-F5344CB8AC3E}">
        <p14:creationId xmlns:p14="http://schemas.microsoft.com/office/powerpoint/2010/main" val="243178302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שקופית כותרת">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055577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כותרת ותוכן">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5833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3_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457200" y="1600200"/>
            <a:ext cx="8229600" cy="4525963"/>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Tree>
    <p:extLst>
      <p:ext uri="{BB962C8B-B14F-4D97-AF65-F5344CB8AC3E}">
        <p14:creationId xmlns:p14="http://schemas.microsoft.com/office/powerpoint/2010/main" val="395682740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a:prstGeom prst="rect">
            <a:avLst/>
          </a:prstGeo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a:xfrm>
            <a:off x="6553200" y="6356350"/>
            <a:ext cx="2133600" cy="365125"/>
          </a:xfrm>
          <a:prstGeom prst="rect">
            <a:avLst/>
          </a:prstGeom>
        </p:spPr>
        <p:txBody>
          <a:bodyPr/>
          <a:lstStyle>
            <a:lvl1pPr>
              <a:defRPr/>
            </a:lvl1pPr>
          </a:lstStyle>
          <a:p>
            <a:pPr>
              <a:defRPr/>
            </a:pPr>
            <a:fld id="{B3DF71CB-D5E2-4952-A773-90FE47F0CBAD}" type="datetime8">
              <a:rPr lang="he-IL" smtClean="0"/>
              <a:pPr>
                <a:defRPr/>
              </a:pPr>
              <a:t>06 ספטמבר 16</a:t>
            </a:fld>
            <a:endParaRPr lang="he-IL"/>
          </a:p>
        </p:txBody>
      </p:sp>
      <p:sp>
        <p:nvSpPr>
          <p:cNvPr id="5" name="מציין מיקום של כותרת תחתונה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he-IL" dirty="0"/>
          </a:p>
        </p:txBody>
      </p:sp>
      <p:sp>
        <p:nvSpPr>
          <p:cNvPr id="6" name="מציין מיקום של מספר שקופית 5"/>
          <p:cNvSpPr>
            <a:spLocks noGrp="1"/>
          </p:cNvSpPr>
          <p:nvPr>
            <p:ph type="sldNum" sz="quarter" idx="12"/>
          </p:nvPr>
        </p:nvSpPr>
        <p:spPr>
          <a:xfrm>
            <a:off x="6746476" y="6361953"/>
            <a:ext cx="2133600" cy="365125"/>
          </a:xfrm>
          <a:prstGeom prst="rect">
            <a:avLst/>
          </a:prstGeom>
        </p:spPr>
        <p:txBody>
          <a:bodyPr/>
          <a:lstStyle>
            <a:lvl1pPr>
              <a:defRPr/>
            </a:lvl1pPr>
          </a:lstStyle>
          <a:p>
            <a:pPr>
              <a:defRPr/>
            </a:pPr>
            <a:fld id="{7EDC1D68-8425-44E3-8E82-7A5017F850ED}" type="slidenum">
              <a:rPr lang="he-IL"/>
              <a:pPr>
                <a:defRPr/>
              </a:pPr>
              <a:t>‹#›</a:t>
            </a:fld>
            <a:endParaRPr lang="he-IL"/>
          </a:p>
        </p:txBody>
      </p:sp>
    </p:spTree>
    <p:extLst>
      <p:ext uri="{BB962C8B-B14F-4D97-AF65-F5344CB8AC3E}">
        <p14:creationId xmlns:p14="http://schemas.microsoft.com/office/powerpoint/2010/main" val="5762125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dgm">
  <p:cSld name="כותרת ודיאגרמה או תרשים ארגוני">
    <p:spTree>
      <p:nvGrpSpPr>
        <p:cNvPr id="1" name=""/>
        <p:cNvGrpSpPr/>
        <p:nvPr/>
      </p:nvGrpSpPr>
      <p:grpSpPr>
        <a:xfrm>
          <a:off x="0" y="0"/>
          <a:ext cx="0" cy="0"/>
          <a:chOff x="0" y="0"/>
          <a:chExt cx="0" cy="0"/>
        </a:xfrm>
      </p:grpSpPr>
      <p:sp>
        <p:nvSpPr>
          <p:cNvPr id="2" name="כותרת 1"/>
          <p:cNvSpPr>
            <a:spLocks noGrp="1"/>
          </p:cNvSpPr>
          <p:nvPr>
            <p:ph type="title"/>
          </p:nvPr>
        </p:nvSpPr>
        <p:spPr>
          <a:xfrm>
            <a:off x="325438" y="349250"/>
            <a:ext cx="7775575" cy="633413"/>
          </a:xfrm>
          <a:prstGeom prst="rect">
            <a:avLst/>
          </a:prstGeom>
        </p:spPr>
        <p:txBody>
          <a:bodyPr/>
          <a:lstStyle/>
          <a:p>
            <a:r>
              <a:rPr lang="he-IL" smtClean="0"/>
              <a:t>לחץ כדי לערוך סגנון כותרת של תבנית בסיס</a:t>
            </a:r>
            <a:endParaRPr lang="he-IL"/>
          </a:p>
        </p:txBody>
      </p:sp>
      <p:sp>
        <p:nvSpPr>
          <p:cNvPr id="3" name="מציין מיקום של SmartArt 2"/>
          <p:cNvSpPr>
            <a:spLocks noGrp="1"/>
          </p:cNvSpPr>
          <p:nvPr>
            <p:ph type="dgm" idx="1"/>
          </p:nvPr>
        </p:nvSpPr>
        <p:spPr>
          <a:xfrm>
            <a:off x="595313" y="1450975"/>
            <a:ext cx="8091487" cy="4984750"/>
          </a:xfrm>
          <a:prstGeom prst="rect">
            <a:avLst/>
          </a:prstGeom>
        </p:spPr>
        <p:txBody>
          <a:bodyPr/>
          <a:lstStyle/>
          <a:p>
            <a:r>
              <a:rPr lang="he-IL" smtClean="0"/>
              <a:t>לחץ על הסמל כדי להוסיף גרפיקת SmartArt</a:t>
            </a:r>
            <a:endParaRPr lang="he-IL"/>
          </a:p>
        </p:txBody>
      </p:sp>
      <p:sp>
        <p:nvSpPr>
          <p:cNvPr id="4" name="מציין מיקום של תאריך 3"/>
          <p:cNvSpPr>
            <a:spLocks noGrp="1"/>
          </p:cNvSpPr>
          <p:nvPr>
            <p:ph type="dt" sz="half" idx="10"/>
          </p:nvPr>
        </p:nvSpPr>
        <p:spPr>
          <a:xfrm>
            <a:off x="296863" y="6577013"/>
            <a:ext cx="2133600" cy="219075"/>
          </a:xfrm>
          <a:prstGeom prst="rect">
            <a:avLst/>
          </a:prstGeom>
        </p:spPr>
        <p:txBody>
          <a:bodyPr/>
          <a:lstStyle>
            <a:lvl1pPr>
              <a:defRPr/>
            </a:lvl1pPr>
          </a:lstStyle>
          <a:p>
            <a:endParaRPr lang="en-US"/>
          </a:p>
        </p:txBody>
      </p:sp>
      <p:sp>
        <p:nvSpPr>
          <p:cNvPr id="5" name="מציין מיקום של כותרת תחתונה 4"/>
          <p:cNvSpPr>
            <a:spLocks noGrp="1"/>
          </p:cNvSpPr>
          <p:nvPr>
            <p:ph type="ftr" sz="quarter" idx="11"/>
          </p:nvPr>
        </p:nvSpPr>
        <p:spPr>
          <a:xfrm>
            <a:off x="2716213" y="6565900"/>
            <a:ext cx="3649662" cy="280988"/>
          </a:xfrm>
          <a:prstGeom prst="rect">
            <a:avLst/>
          </a:prstGeom>
        </p:spPr>
        <p:txBody>
          <a:bodyPr/>
          <a:lstStyle>
            <a:lvl1pPr>
              <a:defRPr/>
            </a:lvl1pPr>
          </a:lstStyle>
          <a:p>
            <a:endParaRPr lang="en-US"/>
          </a:p>
        </p:txBody>
      </p:sp>
      <p:sp>
        <p:nvSpPr>
          <p:cNvPr id="6" name="מציין מיקום של מספר שקופית 5"/>
          <p:cNvSpPr>
            <a:spLocks noGrp="1"/>
          </p:cNvSpPr>
          <p:nvPr>
            <p:ph type="sldNum" sz="quarter" idx="12"/>
          </p:nvPr>
        </p:nvSpPr>
        <p:spPr>
          <a:xfrm>
            <a:off x="6731000" y="6569075"/>
            <a:ext cx="2133600" cy="214313"/>
          </a:xfrm>
          <a:prstGeom prst="rect">
            <a:avLst/>
          </a:prstGeom>
        </p:spPr>
        <p:txBody>
          <a:bodyPr/>
          <a:lstStyle>
            <a:lvl1pPr>
              <a:defRPr/>
            </a:lvl1pPr>
          </a:lstStyle>
          <a:p>
            <a:fld id="{AAFC617E-5F55-4FD6-94C5-60E956AF726B}" type="slidenum">
              <a:rPr lang="en-US"/>
              <a:pPr/>
              <a:t>‹#›</a:t>
            </a:fld>
            <a:endParaRPr lang="en-US"/>
          </a:p>
        </p:txBody>
      </p:sp>
    </p:spTree>
    <p:extLst>
      <p:ext uri="{BB962C8B-B14F-4D97-AF65-F5344CB8AC3E}">
        <p14:creationId xmlns:p14="http://schemas.microsoft.com/office/powerpoint/2010/main" val="205765720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a:xfrm>
            <a:off x="6553200" y="6356350"/>
            <a:ext cx="2133600" cy="365125"/>
          </a:xfrm>
          <a:prstGeom prst="rect">
            <a:avLst/>
          </a:prstGeom>
        </p:spPr>
        <p:txBody>
          <a:bodyPr/>
          <a:lstStyle/>
          <a:p>
            <a:fld id="{A766020F-EC77-4FC0-8795-175CE0091580}" type="datetimeFigureOut">
              <a:rPr lang="he-IL" smtClean="0"/>
              <a:t>ג'/אלול/תשע"ו</a:t>
            </a:fld>
            <a:endParaRPr lang="he-IL"/>
          </a:p>
        </p:txBody>
      </p:sp>
      <p:sp>
        <p:nvSpPr>
          <p:cNvPr id="3" name="מציין מיקום של כותרת תחתונה 2"/>
          <p:cNvSpPr>
            <a:spLocks noGrp="1"/>
          </p:cNvSpPr>
          <p:nvPr>
            <p:ph type="ftr" sz="quarter" idx="11"/>
          </p:nvPr>
        </p:nvSpPr>
        <p:spPr>
          <a:xfrm>
            <a:off x="3124200" y="6356350"/>
            <a:ext cx="2895600" cy="365125"/>
          </a:xfrm>
          <a:prstGeom prst="rect">
            <a:avLst/>
          </a:prstGeom>
        </p:spPr>
        <p:txBody>
          <a:bodyPr/>
          <a:lstStyle/>
          <a:p>
            <a:endParaRPr lang="he-IL"/>
          </a:p>
        </p:txBody>
      </p:sp>
      <p:sp>
        <p:nvSpPr>
          <p:cNvPr id="4" name="מציין מיקום של מספר שקופית 3"/>
          <p:cNvSpPr>
            <a:spLocks noGrp="1"/>
          </p:cNvSpPr>
          <p:nvPr>
            <p:ph type="sldNum" sz="quarter" idx="12"/>
          </p:nvPr>
        </p:nvSpPr>
        <p:spPr>
          <a:xfrm>
            <a:off x="457200" y="6356350"/>
            <a:ext cx="2133600" cy="365125"/>
          </a:xfrm>
          <a:prstGeom prst="rect">
            <a:avLst/>
          </a:prstGeom>
        </p:spPr>
        <p:txBody>
          <a:bodyPr/>
          <a:lstStyle/>
          <a:p>
            <a:fld id="{ED7D4075-638E-4BED-B608-95DFD99C968D}" type="slidenum">
              <a:rPr lang="he-IL" smtClean="0"/>
              <a:t>‹#›</a:t>
            </a:fld>
            <a:endParaRPr lang="he-IL"/>
          </a:p>
        </p:txBody>
      </p:sp>
    </p:spTree>
    <p:extLst>
      <p:ext uri="{BB962C8B-B14F-4D97-AF65-F5344CB8AC3E}">
        <p14:creationId xmlns:p14="http://schemas.microsoft.com/office/powerpoint/2010/main" val="35759449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שקופית כותרת">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351147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כותרת ותוכן">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76318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457200" y="1600200"/>
            <a:ext cx="8229600" cy="4525963"/>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Tree>
    <p:extLst>
      <p:ext uri="{BB962C8B-B14F-4D97-AF65-F5344CB8AC3E}">
        <p14:creationId xmlns:p14="http://schemas.microsoft.com/office/powerpoint/2010/main" val="39565790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42714" y="2764906"/>
            <a:ext cx="3800475"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22512" y="0"/>
            <a:ext cx="2379993" cy="2564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164"/>
          <p:cNvSpPr>
            <a:spLocks noChangeArrowheads="1"/>
          </p:cNvSpPr>
          <p:nvPr/>
        </p:nvSpPr>
        <p:spPr bwMode="gray">
          <a:xfrm>
            <a:off x="-811" y="1129060"/>
            <a:ext cx="9144000" cy="139700"/>
          </a:xfrm>
          <a:prstGeom prst="rect">
            <a:avLst/>
          </a:prstGeom>
          <a:gradFill flip="none" rotWithShape="1">
            <a:gsLst>
              <a:gs pos="0">
                <a:schemeClr val="tx2">
                  <a:alpha val="50000"/>
                </a:schemeClr>
              </a:gs>
              <a:gs pos="32000">
                <a:schemeClr val="accent1">
                  <a:tint val="44500"/>
                  <a:satMod val="160000"/>
                </a:schemeClr>
              </a:gs>
              <a:gs pos="100000">
                <a:schemeClr val="bg1"/>
              </a:gs>
            </a:gsLst>
            <a:lin ang="0" scaled="1"/>
            <a:tileRect/>
          </a:gradFill>
          <a:ln>
            <a:noFill/>
          </a:ln>
          <a:effectLst/>
          <a:extLst/>
        </p:spPr>
        <p:txBody>
          <a:bodyPr wrap="none" anchor="ctr"/>
          <a:lstStyle/>
          <a:p>
            <a:endParaRPr lang="he-IL"/>
          </a:p>
        </p:txBody>
      </p:sp>
      <p:pic>
        <p:nvPicPr>
          <p:cNvPr id="6" name="תמונה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12920" y="0"/>
            <a:ext cx="4031080" cy="11989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8" r:id="rId4"/>
    <p:sldLayoutId id="2147483660" r:id="rId5"/>
    <p:sldLayoutId id="2147483664" r:id="rId6"/>
  </p:sldLayoutIdLst>
  <p:timing>
    <p:tnLst>
      <p:par>
        <p:cTn id="1" dur="indefinite" restart="never" nodeType="tmRoot"/>
      </p:par>
    </p:tnLst>
  </p:timing>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42714" y="2764906"/>
            <a:ext cx="3800475"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22512" y="0"/>
            <a:ext cx="2379993" cy="2564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9822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Lst>
  <p:timing>
    <p:tnLst>
      <p:par>
        <p:cTn id="1" dur="indefinite" restart="never" nodeType="tmRoot"/>
      </p:par>
    </p:tnLst>
  </p:timing>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2714" y="2764906"/>
            <a:ext cx="3800475"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2512" y="0"/>
            <a:ext cx="2379993" cy="2564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164"/>
          <p:cNvSpPr>
            <a:spLocks noChangeArrowheads="1"/>
          </p:cNvSpPr>
          <p:nvPr/>
        </p:nvSpPr>
        <p:spPr bwMode="gray">
          <a:xfrm>
            <a:off x="-811" y="2547574"/>
            <a:ext cx="9144000" cy="139700"/>
          </a:xfrm>
          <a:prstGeom prst="rect">
            <a:avLst/>
          </a:prstGeom>
          <a:gradFill flip="none" rotWithShape="1">
            <a:gsLst>
              <a:gs pos="0">
                <a:schemeClr val="tx2">
                  <a:alpha val="50000"/>
                </a:schemeClr>
              </a:gs>
              <a:gs pos="32000">
                <a:schemeClr val="accent1">
                  <a:tint val="44500"/>
                  <a:satMod val="160000"/>
                </a:schemeClr>
              </a:gs>
              <a:gs pos="100000">
                <a:schemeClr val="bg1"/>
              </a:gs>
            </a:gsLst>
            <a:lin ang="0" scaled="1"/>
            <a:tileRect/>
          </a:gradFill>
          <a:ln>
            <a:noFill/>
          </a:ln>
          <a:effectLst/>
          <a:extLst/>
        </p:spPr>
        <p:txBody>
          <a:bodyPr wrap="none" anchor="ctr"/>
          <a:lstStyle/>
          <a:p>
            <a:endParaRPr lang="he-IL"/>
          </a:p>
        </p:txBody>
      </p:sp>
      <p:pic>
        <p:nvPicPr>
          <p:cNvPr id="6" name="תמונה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1938" y="1196752"/>
            <a:ext cx="4600124" cy="1368153"/>
          </a:xfrm>
          <a:prstGeom prst="rect">
            <a:avLst/>
          </a:prstGeom>
        </p:spPr>
      </p:pic>
    </p:spTree>
    <p:extLst>
      <p:ext uri="{BB962C8B-B14F-4D97-AF65-F5344CB8AC3E}">
        <p14:creationId xmlns:p14="http://schemas.microsoft.com/office/powerpoint/2010/main" val="2752446882"/>
      </p:ext>
    </p:extLst>
  </p:cSld>
  <p:clrMap bg1="lt1" tx1="dk1" bg2="lt2" tx2="dk2" accent1="accent1" accent2="accent2" accent3="accent3" accent4="accent4" accent5="accent5" accent6="accent6" hlink="hlink" folHlink="folHlink"/>
  <p:sldLayoutIdLst>
    <p:sldLayoutId id="2147483652" r:id="rId1"/>
    <p:sldLayoutId id="2147483653" r:id="rId2"/>
  </p:sldLayoutIdLst>
  <p:timing>
    <p:tnLst>
      <p:par>
        <p:cTn id="1" dur="indefinite" restart="never" nodeType="tmRoot"/>
      </p:par>
    </p:tnLst>
  </p:timing>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2714" y="2764906"/>
            <a:ext cx="3800475"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2512" y="0"/>
            <a:ext cx="2379993" cy="2564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164"/>
          <p:cNvSpPr>
            <a:spLocks noChangeArrowheads="1"/>
          </p:cNvSpPr>
          <p:nvPr/>
        </p:nvSpPr>
        <p:spPr bwMode="gray">
          <a:xfrm>
            <a:off x="-811" y="2547574"/>
            <a:ext cx="9144000" cy="139700"/>
          </a:xfrm>
          <a:prstGeom prst="rect">
            <a:avLst/>
          </a:prstGeom>
          <a:gradFill flip="none" rotWithShape="1">
            <a:gsLst>
              <a:gs pos="0">
                <a:schemeClr val="tx2">
                  <a:alpha val="50000"/>
                </a:schemeClr>
              </a:gs>
              <a:gs pos="32000">
                <a:schemeClr val="accent1">
                  <a:tint val="44500"/>
                  <a:satMod val="160000"/>
                </a:schemeClr>
              </a:gs>
              <a:gs pos="100000">
                <a:schemeClr val="bg1"/>
              </a:gs>
            </a:gsLst>
            <a:lin ang="0" scaled="1"/>
            <a:tileRect/>
          </a:gradFill>
          <a:ln>
            <a:noFill/>
          </a:ln>
          <a:effectLst/>
          <a:extLst/>
        </p:spPr>
        <p:txBody>
          <a:bodyPr wrap="none" anchor="ctr"/>
          <a:lstStyle/>
          <a:p>
            <a:endParaRPr lang="he-IL"/>
          </a:p>
        </p:txBody>
      </p:sp>
      <p:pic>
        <p:nvPicPr>
          <p:cNvPr id="6" name="תמונה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1938" y="1196752"/>
            <a:ext cx="4600124" cy="1368153"/>
          </a:xfrm>
          <a:prstGeom prst="rect">
            <a:avLst/>
          </a:prstGeom>
        </p:spPr>
      </p:pic>
      <p:sp>
        <p:nvSpPr>
          <p:cNvPr id="7" name="TextBox 6"/>
          <p:cNvSpPr txBox="1"/>
          <p:nvPr/>
        </p:nvSpPr>
        <p:spPr>
          <a:xfrm>
            <a:off x="179512" y="3068960"/>
            <a:ext cx="8712968" cy="2092881"/>
          </a:xfrm>
          <a:prstGeom prst="rect">
            <a:avLst/>
          </a:prstGeom>
          <a:noFill/>
        </p:spPr>
        <p:txBody>
          <a:bodyPr wrap="square" rtlCol="1">
            <a:spAutoFit/>
          </a:bodyPr>
          <a:lstStyle/>
          <a:p>
            <a:pPr algn="ctr"/>
            <a:r>
              <a:rPr lang="he-IL" sz="8000" b="1" dirty="0" smtClean="0">
                <a:solidFill>
                  <a:schemeClr val="tx2"/>
                </a:solidFill>
                <a:effectLst>
                  <a:outerShdw blurRad="38100" dist="38100" dir="2700000" algn="tl">
                    <a:srgbClr val="000000">
                      <a:alpha val="43137"/>
                    </a:srgbClr>
                  </a:outerShdw>
                </a:effectLst>
              </a:rPr>
              <a:t>תודה</a:t>
            </a:r>
          </a:p>
          <a:p>
            <a:pPr algn="ctr"/>
            <a:endParaRPr lang="he-IL" sz="5000" b="1" dirty="0" smtClean="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64189565"/>
      </p:ext>
    </p:extLst>
  </p:cSld>
  <p:clrMap bg1="lt1" tx1="dk1" bg2="lt2" tx2="dk2" accent1="accent1" accent2="accent2" accent3="accent3" accent4="accent4" accent5="accent5" accent6="accent6" hlink="hlink" folHlink="folHlink"/>
  <p:sldLayoutIdLst>
    <p:sldLayoutId id="2147483662" r:id="rId1"/>
    <p:sldLayoutId id="2147483663" r:id="rId2"/>
  </p:sldLayoutIdLst>
  <p:timing>
    <p:tnLst>
      <p:par>
        <p:cTn id="1" dur="indefinite" restart="never" nodeType="tmRoot"/>
      </p:par>
    </p:tnLst>
  </p:timing>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42714" y="2764906"/>
            <a:ext cx="3800475"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22512" y="0"/>
            <a:ext cx="2379993" cy="2564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53797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iming>
    <p:tnLst>
      <p:par>
        <p:cTn id="1" dur="indefinite" restart="never" nodeType="tmRoot"/>
      </p:par>
    </p:tnLst>
  </p:timing>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2714" y="2764906"/>
            <a:ext cx="3800475"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2512" y="0"/>
            <a:ext cx="2379993" cy="2564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164"/>
          <p:cNvSpPr>
            <a:spLocks noChangeArrowheads="1"/>
          </p:cNvSpPr>
          <p:nvPr/>
        </p:nvSpPr>
        <p:spPr bwMode="gray">
          <a:xfrm>
            <a:off x="-811" y="2547574"/>
            <a:ext cx="9144000" cy="139700"/>
          </a:xfrm>
          <a:prstGeom prst="rect">
            <a:avLst/>
          </a:prstGeom>
          <a:gradFill flip="none" rotWithShape="1">
            <a:gsLst>
              <a:gs pos="0">
                <a:schemeClr val="tx2">
                  <a:alpha val="50000"/>
                </a:schemeClr>
              </a:gs>
              <a:gs pos="32000">
                <a:schemeClr val="accent1">
                  <a:tint val="44500"/>
                  <a:satMod val="160000"/>
                </a:schemeClr>
              </a:gs>
              <a:gs pos="100000">
                <a:schemeClr val="bg1"/>
              </a:gs>
            </a:gsLst>
            <a:lin ang="0" scaled="1"/>
            <a:tileRect/>
          </a:gradFill>
          <a:ln>
            <a:noFill/>
          </a:ln>
          <a:effectLst/>
          <a:extLst/>
        </p:spPr>
        <p:txBody>
          <a:bodyPr wrap="none" anchor="ctr"/>
          <a:lstStyle/>
          <a:p>
            <a:endParaRPr lang="he-IL">
              <a:solidFill>
                <a:prstClr val="black"/>
              </a:solidFill>
            </a:endParaRPr>
          </a:p>
        </p:txBody>
      </p:sp>
      <p:pic>
        <p:nvPicPr>
          <p:cNvPr id="6" name="תמונה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1938" y="1196752"/>
            <a:ext cx="4600124" cy="1368153"/>
          </a:xfrm>
          <a:prstGeom prst="rect">
            <a:avLst/>
          </a:prstGeom>
        </p:spPr>
      </p:pic>
      <p:sp>
        <p:nvSpPr>
          <p:cNvPr id="7" name="TextBox 6"/>
          <p:cNvSpPr txBox="1"/>
          <p:nvPr/>
        </p:nvSpPr>
        <p:spPr>
          <a:xfrm>
            <a:off x="179512" y="3068960"/>
            <a:ext cx="8712968" cy="2092881"/>
          </a:xfrm>
          <a:prstGeom prst="rect">
            <a:avLst/>
          </a:prstGeom>
          <a:noFill/>
        </p:spPr>
        <p:txBody>
          <a:bodyPr wrap="square" rtlCol="1">
            <a:spAutoFit/>
          </a:bodyPr>
          <a:lstStyle/>
          <a:p>
            <a:pPr algn="ctr"/>
            <a:r>
              <a:rPr lang="he-IL" sz="8000" b="1" dirty="0" smtClean="0">
                <a:solidFill>
                  <a:srgbClr val="1F497D"/>
                </a:solidFill>
                <a:effectLst>
                  <a:outerShdw blurRad="38100" dist="38100" dir="2700000" algn="tl">
                    <a:srgbClr val="000000">
                      <a:alpha val="43137"/>
                    </a:srgbClr>
                  </a:outerShdw>
                </a:effectLst>
              </a:rPr>
              <a:t>תודה</a:t>
            </a:r>
          </a:p>
          <a:p>
            <a:pPr algn="ctr"/>
            <a:endParaRPr lang="he-IL" sz="5000" b="1" dirty="0" smtClean="0">
              <a:solidFill>
                <a:srgbClr val="1F497D"/>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9399966"/>
      </p:ext>
    </p:extLst>
  </p:cSld>
  <p:clrMap bg1="lt1" tx1="dk1" bg2="lt2" tx2="dk2" accent1="accent1" accent2="accent2" accent3="accent3" accent4="accent4" accent5="accent5" accent6="accent6" hlink="hlink" folHlink="folHlink"/>
  <p:sldLayoutIdLst>
    <p:sldLayoutId id="2147483680" r:id="rId1"/>
    <p:sldLayoutId id="2147483681" r:id="rId2"/>
  </p:sldLayoutIdLst>
  <p:timing>
    <p:tnLst>
      <p:par>
        <p:cTn id="1" dur="indefinite" restart="never" nodeType="tmRoot"/>
      </p:par>
    </p:tnLst>
  </p:timing>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jpeg"/><Relationship Id="rId18" Type="http://schemas.openxmlformats.org/officeDocument/2006/relationships/image" Target="../media/image30.jpeg"/><Relationship Id="rId3" Type="http://schemas.openxmlformats.org/officeDocument/2006/relationships/image" Target="../media/image16.jpeg"/><Relationship Id="rId7" Type="http://schemas.openxmlformats.org/officeDocument/2006/relationships/image" Target="../media/image20.png"/><Relationship Id="rId12" Type="http://schemas.openxmlformats.org/officeDocument/2006/relationships/image" Target="../media/image25.jpeg"/><Relationship Id="rId17" Type="http://schemas.microsoft.com/office/2007/relationships/hdphoto" Target="../media/hdphoto1.wdp"/><Relationship Id="rId2" Type="http://schemas.openxmlformats.org/officeDocument/2006/relationships/image" Target="../media/image10.gif"/><Relationship Id="rId16"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18.jpe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png"/><Relationship Id="rId1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18" Type="http://schemas.openxmlformats.org/officeDocument/2006/relationships/image" Target="../media/image48.png"/><Relationship Id="rId3" Type="http://schemas.openxmlformats.org/officeDocument/2006/relationships/image" Target="../media/image33.jpe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png"/><Relationship Id="rId2" Type="http://schemas.openxmlformats.org/officeDocument/2006/relationships/image" Target="../media/image32.png"/><Relationship Id="rId16"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image" Target="../media/image36.png"/><Relationship Id="rId11" Type="http://schemas.openxmlformats.org/officeDocument/2006/relationships/image" Target="../media/image41.gif"/><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19" Type="http://schemas.openxmlformats.org/officeDocument/2006/relationships/image" Target="../media/image49.png"/><Relationship Id="rId4" Type="http://schemas.openxmlformats.org/officeDocument/2006/relationships/image" Target="../media/image34.jpeg"/><Relationship Id="rId9" Type="http://schemas.openxmlformats.org/officeDocument/2006/relationships/image" Target="../media/image39.png"/><Relationship Id="rId14" Type="http://schemas.openxmlformats.org/officeDocument/2006/relationships/image" Target="../media/image44.jpeg"/></Relationships>
</file>

<file path=ppt/slides/_rels/slide1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0.gif"/><Relationship Id="rId1" Type="http://schemas.openxmlformats.org/officeDocument/2006/relationships/slideLayout" Target="../slideLayouts/slideLayout4.xml"/><Relationship Id="rId6" Type="http://schemas.openxmlformats.org/officeDocument/2006/relationships/image" Target="../media/image54.png"/><Relationship Id="rId5" Type="http://schemas.openxmlformats.org/officeDocument/2006/relationships/image" Target="../media/image53.jpeg"/><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google.co.il/url?sa=i&amp;rct=j&amp;q=&amp;esrc=s&amp;source=images&amp;cd=&amp;cad=rja&amp;uact=8&amp;ved=0ahUKEwiSss-w_M7LAhUiDZoKHWdjBrIQjRwIBw&amp;url=https://engineering.tau.ac.il/School-of-Electrical-Engineering/research-physical-electronics&amp;bvm=bv.117218890,d.bGs&amp;psig=AFQjCNEaWWFyB8ovVphK6XcCUiu_uriWKg&amp;ust=1458553143515093" TargetMode="External"/><Relationship Id="rId2" Type="http://schemas.openxmlformats.org/officeDocument/2006/relationships/image" Target="../media/image58.png"/><Relationship Id="rId1" Type="http://schemas.openxmlformats.org/officeDocument/2006/relationships/slideLayout" Target="../slideLayouts/slideLayout22.xml"/><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www.google.co.il/url?sa=i&amp;rct=j&amp;q=&amp;esrc=s&amp;source=images&amp;cd=&amp;cad=rja&amp;uact=8&amp;ved=0ahUKEwi165WV9Y_LAhWFVxQKHWRYCokQjRwIBw&amp;url=http://www.purecash.co.il/&amp;psig=AFQjCNE_0i6q_oCAFpkHeo0Vsl-c2YDTrw&amp;ust=1456386588492985"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CcMc20T05jI" TargetMode="External"/><Relationship Id="rId2" Type="http://schemas.openxmlformats.org/officeDocument/2006/relationships/image" Target="../media/image13.jpe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p:cNvSpPr txBox="1"/>
          <p:nvPr/>
        </p:nvSpPr>
        <p:spPr>
          <a:xfrm>
            <a:off x="179512" y="2745502"/>
            <a:ext cx="8712968" cy="3231654"/>
          </a:xfrm>
          <a:prstGeom prst="rect">
            <a:avLst/>
          </a:prstGeom>
          <a:noFill/>
        </p:spPr>
        <p:txBody>
          <a:bodyPr wrap="square" rtlCol="1">
            <a:spAutoFit/>
          </a:bodyPr>
          <a:lstStyle/>
          <a:p>
            <a:pPr algn="ctr"/>
            <a:r>
              <a:rPr lang="he-IL" sz="6600" b="1" dirty="0" smtClean="0">
                <a:solidFill>
                  <a:schemeClr val="tx2"/>
                </a:solidFill>
                <a:effectLst>
                  <a:outerShdw blurRad="38100" dist="38100" dir="2700000" algn="tl">
                    <a:srgbClr val="000000">
                      <a:alpha val="43137"/>
                    </a:srgbClr>
                  </a:outerShdw>
                </a:effectLst>
              </a:rPr>
              <a:t>להכיר את </a:t>
            </a:r>
            <a:r>
              <a:rPr lang="he-IL" sz="6600" b="1" baseline="0" dirty="0" smtClean="0">
                <a:solidFill>
                  <a:schemeClr val="tx2"/>
                </a:solidFill>
                <a:effectLst>
                  <a:outerShdw blurRad="38100" dist="38100" dir="2700000" algn="tl">
                    <a:srgbClr val="000000">
                      <a:alpha val="43137"/>
                    </a:srgbClr>
                  </a:outerShdw>
                </a:effectLst>
              </a:rPr>
              <a:t>משרד המדע הטכנולוגיה והחלל</a:t>
            </a:r>
          </a:p>
          <a:p>
            <a:pPr algn="ctr"/>
            <a:r>
              <a:rPr lang="he-IL" sz="3600" b="1" dirty="0" smtClean="0">
                <a:solidFill>
                  <a:schemeClr val="tx2"/>
                </a:solidFill>
                <a:effectLst>
                  <a:outerShdw blurRad="38100" dist="38100" dir="2700000" algn="tl">
                    <a:srgbClr val="000000">
                      <a:alpha val="43137"/>
                    </a:srgbClr>
                  </a:outerShdw>
                </a:effectLst>
              </a:rPr>
              <a:t>הצגה לעובדי רשות  המחקר </a:t>
            </a:r>
          </a:p>
          <a:p>
            <a:pPr algn="ctr"/>
            <a:r>
              <a:rPr lang="he-IL" sz="3600" b="1" dirty="0" smtClean="0">
                <a:solidFill>
                  <a:schemeClr val="tx2"/>
                </a:solidFill>
                <a:effectLst>
                  <a:outerShdw blurRad="38100" dist="38100" dir="2700000" algn="tl">
                    <a:srgbClr val="000000">
                      <a:alpha val="43137"/>
                    </a:srgbClr>
                  </a:outerShdw>
                </a:effectLst>
              </a:rPr>
              <a:t>והחוקרים באוניברסיטת חיפה</a:t>
            </a:r>
            <a:endParaRPr lang="he-IL" sz="3600" b="1" dirty="0">
              <a:solidFill>
                <a:schemeClr val="tx2"/>
              </a:solidFill>
            </a:endParaRPr>
          </a:p>
        </p:txBody>
      </p:sp>
    </p:spTree>
    <p:extLst>
      <p:ext uri="{BB962C8B-B14F-4D97-AF65-F5344CB8AC3E}">
        <p14:creationId xmlns:p14="http://schemas.microsoft.com/office/powerpoint/2010/main" val="8546127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תרשים זרימה: תהליך 5"/>
          <p:cNvSpPr/>
          <p:nvPr/>
        </p:nvSpPr>
        <p:spPr>
          <a:xfrm>
            <a:off x="323083" y="3212976"/>
            <a:ext cx="8428405" cy="72008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SzPct val="150000"/>
              <a:buBlip>
                <a:blip r:embed="rId2"/>
              </a:buBlip>
            </a:pPr>
            <a:endParaRPr lang="he-IL" sz="2400" b="1" dirty="0">
              <a:solidFill>
                <a:schemeClr val="tx1">
                  <a:lumMod val="65000"/>
                  <a:lumOff val="35000"/>
                </a:schemeClr>
              </a:solidFill>
            </a:endParaRPr>
          </a:p>
        </p:txBody>
      </p:sp>
      <p:sp>
        <p:nvSpPr>
          <p:cNvPr id="8" name="תרשים זרימה: תהליך 7"/>
          <p:cNvSpPr/>
          <p:nvPr/>
        </p:nvSpPr>
        <p:spPr>
          <a:xfrm>
            <a:off x="322006" y="4365104"/>
            <a:ext cx="8436818" cy="72008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he-IL" b="1" dirty="0" smtClean="0">
              <a:solidFill>
                <a:schemeClr val="tx1"/>
              </a:solidFill>
              <a:latin typeface="Tahoma" pitchFamily="34" charset="0"/>
              <a:ea typeface="Tahoma" pitchFamily="34" charset="0"/>
              <a:cs typeface="Tahoma" pitchFamily="34" charset="0"/>
            </a:endParaRPr>
          </a:p>
        </p:txBody>
      </p:sp>
      <p:sp>
        <p:nvSpPr>
          <p:cNvPr id="7" name="מלבן 6"/>
          <p:cNvSpPr/>
          <p:nvPr/>
        </p:nvSpPr>
        <p:spPr>
          <a:xfrm>
            <a:off x="3160396" y="1182088"/>
            <a:ext cx="2823209" cy="523220"/>
          </a:xfrm>
          <a:prstGeom prst="rect">
            <a:avLst/>
          </a:prstGeom>
        </p:spPr>
        <p:txBody>
          <a:bodyPr wrap="none">
            <a:spAutoFit/>
          </a:bodyPr>
          <a:lstStyle/>
          <a:p>
            <a:pPr algn="ctr"/>
            <a:r>
              <a:rPr lang="he-IL" sz="2800" b="1" dirty="0" smtClean="0">
                <a:solidFill>
                  <a:schemeClr val="tx2"/>
                </a:solidFill>
                <a:effectLst>
                  <a:outerShdw blurRad="38100" dist="38100" dir="2700000" algn="tl">
                    <a:srgbClr val="000000">
                      <a:alpha val="43137"/>
                    </a:srgbClr>
                  </a:outerShdw>
                </a:effectLst>
              </a:rPr>
              <a:t>פרויקטים עיקריים</a:t>
            </a:r>
          </a:p>
        </p:txBody>
      </p:sp>
      <p:grpSp>
        <p:nvGrpSpPr>
          <p:cNvPr id="13" name="קבוצה 5"/>
          <p:cNvGrpSpPr/>
          <p:nvPr/>
        </p:nvGrpSpPr>
        <p:grpSpPr>
          <a:xfrm>
            <a:off x="3931761" y="2035684"/>
            <a:ext cx="1311954" cy="2075765"/>
            <a:chOff x="4650418" y="3697674"/>
            <a:chExt cx="1361742" cy="2182093"/>
          </a:xfrm>
        </p:grpSpPr>
        <p:grpSp>
          <p:nvGrpSpPr>
            <p:cNvPr id="49" name="קבוצה 41"/>
            <p:cNvGrpSpPr/>
            <p:nvPr/>
          </p:nvGrpSpPr>
          <p:grpSpPr>
            <a:xfrm>
              <a:off x="4650418" y="4316410"/>
              <a:ext cx="1361742" cy="1563357"/>
              <a:chOff x="6081713" y="3128591"/>
              <a:chExt cx="2650220" cy="2557834"/>
            </a:xfrm>
          </p:grpSpPr>
          <p:sp>
            <p:nvSpPr>
              <p:cNvPr id="51" name="Text Box 5"/>
              <p:cNvSpPr txBox="1">
                <a:spLocks noChangeArrowheads="1"/>
              </p:cNvSpPr>
              <p:nvPr/>
            </p:nvSpPr>
            <p:spPr bwMode="auto">
              <a:xfrm>
                <a:off x="6081713" y="3128591"/>
                <a:ext cx="2650220" cy="2557834"/>
              </a:xfrm>
              <a:prstGeom prst="rect">
                <a:avLst/>
              </a:prstGeom>
              <a:solidFill>
                <a:srgbClr val="99CCFF"/>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a:lstStyle/>
              <a:p>
                <a:pPr algn="l" defTabSz="958850" rtl="0" fontAlgn="auto">
                  <a:lnSpc>
                    <a:spcPct val="120000"/>
                  </a:lnSpc>
                  <a:spcBef>
                    <a:spcPts val="0"/>
                  </a:spcBef>
                  <a:spcAft>
                    <a:spcPts val="0"/>
                  </a:spcAft>
                  <a:buSzPct val="90000"/>
                  <a:defRPr/>
                </a:pPr>
                <a:endParaRPr lang="en-US" sz="2400" b="1" i="1" dirty="0">
                  <a:latin typeface="+mn-lt"/>
                  <a:cs typeface="+mn-cs"/>
                </a:endParaRPr>
              </a:p>
            </p:txBody>
          </p:sp>
          <p:pic>
            <p:nvPicPr>
              <p:cNvPr id="52" name="Picture 10" descr="VENUS 1">
                <a:hlinkClick r:id="" action="ppaction://noaction"/>
              </p:cNvPr>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6444208" y="3429000"/>
                <a:ext cx="2052344" cy="7486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3" name="Picture 6" descr="C:\Documents and Settings\gillons\Local Settings\Temporary Internet Files\Content.Word\DSC_8866.jpg">
                <a:hlinkClick r:id="" action="ppaction://noaction"/>
              </p:cNvPr>
              <p:cNvPicPr>
                <a:picLocks noChangeAspect="1" noChangeArrowheads="1"/>
              </p:cNvPicPr>
              <p:nvPr/>
            </p:nvPicPr>
            <p:blipFill>
              <a:blip r:embed="rId4" cstate="print"/>
              <a:srcRect/>
              <a:stretch>
                <a:fillRect/>
              </a:stretch>
            </p:blipFill>
            <p:spPr bwMode="auto">
              <a:xfrm>
                <a:off x="6233669" y="4407508"/>
                <a:ext cx="1141512" cy="990515"/>
              </a:xfrm>
              <a:prstGeom prst="rect">
                <a:avLst/>
              </a:prstGeom>
              <a:ln>
                <a:noFill/>
              </a:ln>
              <a:effectLst>
                <a:outerShdw blurRad="292100" dist="139700" dir="2700000" algn="tl" rotWithShape="0">
                  <a:srgbClr val="333333">
                    <a:alpha val="65000"/>
                  </a:srgbClr>
                </a:outerShdw>
              </a:effectLst>
              <a:extLst/>
            </p:spPr>
          </p:pic>
          <p:pic>
            <p:nvPicPr>
              <p:cNvPr id="54" name="Picture 2" descr="E:\job23180\My Documents\My Pictures\מצלמות חלל\UN_VENUS.jpg">
                <a:hlinkClick r:id="" action="ppaction://noaction"/>
              </p:cNvPr>
              <p:cNvPicPr>
                <a:picLocks noChangeAspect="1" noChangeArrowheads="1"/>
              </p:cNvPicPr>
              <p:nvPr/>
            </p:nvPicPr>
            <p:blipFill>
              <a:blip r:embed="rId5" cstate="print"/>
              <a:srcRect/>
              <a:stretch>
                <a:fillRect/>
              </a:stretch>
            </p:blipFill>
            <p:spPr bwMode="auto">
              <a:xfrm>
                <a:off x="7524723" y="4407508"/>
                <a:ext cx="1104086" cy="990515"/>
              </a:xfrm>
              <a:prstGeom prst="rect">
                <a:avLst/>
              </a:prstGeom>
              <a:ln>
                <a:noFill/>
              </a:ln>
              <a:effectLst>
                <a:outerShdw blurRad="292100" dist="139700" dir="2700000" algn="tl" rotWithShape="0">
                  <a:srgbClr val="333333">
                    <a:alpha val="65000"/>
                  </a:srgbClr>
                </a:outerShdw>
              </a:effectLst>
              <a:extLst/>
            </p:spPr>
          </p:pic>
        </p:grpSp>
        <p:sp>
          <p:nvSpPr>
            <p:cNvPr id="50" name="Rectangle 32"/>
            <p:cNvSpPr>
              <a:spLocks noChangeArrowheads="1"/>
            </p:cNvSpPr>
            <p:nvPr/>
          </p:nvSpPr>
          <p:spPr bwMode="auto">
            <a:xfrm>
              <a:off x="4666041" y="3697674"/>
              <a:ext cx="1346119" cy="618736"/>
            </a:xfrm>
            <a:prstGeom prst="rect">
              <a:avLst/>
            </a:prstGeom>
            <a:solidFill>
              <a:srgbClr val="4F4FFF"/>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wrap="none" anchor="ctr"/>
            <a:lstStyle/>
            <a:p>
              <a:pPr algn="ctr" rtl="0" fontAlgn="auto">
                <a:spcBef>
                  <a:spcPts val="0"/>
                </a:spcBef>
                <a:spcAft>
                  <a:spcPts val="0"/>
                </a:spcAft>
                <a:defRPr/>
              </a:pPr>
              <a:r>
                <a:rPr lang="en-US" sz="1600" b="1" dirty="0" smtClean="0">
                  <a:solidFill>
                    <a:schemeClr val="bg1"/>
                  </a:solidFill>
                  <a:effectLst>
                    <a:outerShdw blurRad="38100" dist="38100" dir="2700000" algn="tl">
                      <a:srgbClr val="000000"/>
                    </a:outerShdw>
                  </a:effectLst>
                  <a:latin typeface="+mn-lt"/>
                  <a:cs typeface="+mn-cs"/>
                </a:rPr>
                <a:t>VENUS</a:t>
              </a:r>
            </a:p>
            <a:p>
              <a:pPr algn="ctr" rtl="0" fontAlgn="auto">
                <a:spcBef>
                  <a:spcPts val="0"/>
                </a:spcBef>
                <a:spcAft>
                  <a:spcPts val="0"/>
                </a:spcAft>
                <a:defRPr/>
              </a:pPr>
              <a:r>
                <a:rPr lang="en-US" sz="1400" b="1" dirty="0" smtClean="0">
                  <a:solidFill>
                    <a:schemeClr val="bg1"/>
                  </a:solidFill>
                  <a:effectLst>
                    <a:outerShdw blurRad="38100" dist="38100" dir="2700000" algn="tl">
                      <a:srgbClr val="000000"/>
                    </a:outerShdw>
                  </a:effectLst>
                  <a:latin typeface="+mn-lt"/>
                  <a:cs typeface="+mn-cs"/>
                </a:rPr>
                <a:t>Super-spectral</a:t>
              </a:r>
              <a:endParaRPr lang="he-IL" sz="1400" dirty="0">
                <a:solidFill>
                  <a:schemeClr val="bg1"/>
                </a:solidFill>
                <a:latin typeface="+mn-lt"/>
                <a:cs typeface="+mn-cs"/>
              </a:endParaRPr>
            </a:p>
          </p:txBody>
        </p:sp>
      </p:grpSp>
      <p:grpSp>
        <p:nvGrpSpPr>
          <p:cNvPr id="14" name="קבוצה 13"/>
          <p:cNvGrpSpPr/>
          <p:nvPr/>
        </p:nvGrpSpPr>
        <p:grpSpPr>
          <a:xfrm>
            <a:off x="5533162" y="2071616"/>
            <a:ext cx="1239790" cy="2046871"/>
            <a:chOff x="5999886" y="1268760"/>
            <a:chExt cx="1272464" cy="2151718"/>
          </a:xfrm>
        </p:grpSpPr>
        <p:sp>
          <p:nvSpPr>
            <p:cNvPr id="45" name="Rectangle 32"/>
            <p:cNvSpPr>
              <a:spLocks noChangeArrowheads="1"/>
            </p:cNvSpPr>
            <p:nvPr/>
          </p:nvSpPr>
          <p:spPr bwMode="auto">
            <a:xfrm>
              <a:off x="5999886" y="1268760"/>
              <a:ext cx="1272464" cy="575831"/>
            </a:xfrm>
            <a:prstGeom prst="rect">
              <a:avLst/>
            </a:prstGeom>
            <a:solidFill>
              <a:srgbClr val="7030A0"/>
            </a:solidFill>
            <a:ln w="9525">
              <a:noFill/>
              <a:miter lim="800000"/>
              <a:headEnd/>
              <a:tailEnd/>
            </a:ln>
            <a:effectLst/>
            <a:scene3d>
              <a:camera prst="orthographicFront"/>
              <a:lightRig rig="threePt" dir="t"/>
            </a:scene3d>
            <a:sp3d>
              <a:bevelT w="165100" prst="coolSlant"/>
            </a:sp3d>
          </p:spPr>
          <p:txBody>
            <a:bodyPr wrap="none" anchor="ctr"/>
            <a:lstStyle/>
            <a:p>
              <a:pPr algn="ctr" rtl="0" fontAlgn="auto">
                <a:lnSpc>
                  <a:spcPct val="90000"/>
                </a:lnSpc>
                <a:spcBef>
                  <a:spcPts val="1200"/>
                </a:spcBef>
                <a:spcAft>
                  <a:spcPts val="0"/>
                </a:spcAft>
                <a:defRPr/>
              </a:pPr>
              <a:r>
                <a:rPr lang="en-US" sz="1600" b="1" dirty="0" smtClean="0">
                  <a:solidFill>
                    <a:schemeClr val="bg1"/>
                  </a:solidFill>
                  <a:effectLst>
                    <a:outerShdw blurRad="38100" dist="38100" dir="2700000" algn="tl">
                      <a:srgbClr val="000000"/>
                    </a:outerShdw>
                  </a:effectLst>
                  <a:latin typeface="+mn-lt"/>
                  <a:cs typeface="+mn-cs"/>
                </a:rPr>
                <a:t>SAMSON</a:t>
              </a:r>
              <a:endParaRPr lang="he-IL" sz="1100" dirty="0">
                <a:solidFill>
                  <a:schemeClr val="bg1"/>
                </a:solidFill>
                <a:latin typeface="+mn-lt"/>
                <a:cs typeface="+mn-cs"/>
              </a:endParaRPr>
            </a:p>
          </p:txBody>
        </p:sp>
        <p:grpSp>
          <p:nvGrpSpPr>
            <p:cNvPr id="46" name="קבוצה 38"/>
            <p:cNvGrpSpPr/>
            <p:nvPr/>
          </p:nvGrpSpPr>
          <p:grpSpPr>
            <a:xfrm>
              <a:off x="6013578" y="1879059"/>
              <a:ext cx="1258772" cy="1541419"/>
              <a:chOff x="927523" y="4007567"/>
              <a:chExt cx="1258771" cy="1541419"/>
            </a:xfrm>
          </p:grpSpPr>
          <p:sp>
            <p:nvSpPr>
              <p:cNvPr id="47" name="Text Box 5"/>
              <p:cNvSpPr txBox="1">
                <a:spLocks noChangeArrowheads="1"/>
              </p:cNvSpPr>
              <p:nvPr/>
            </p:nvSpPr>
            <p:spPr bwMode="auto">
              <a:xfrm>
                <a:off x="927523" y="4007567"/>
                <a:ext cx="1256935" cy="1512168"/>
              </a:xfrm>
              <a:prstGeom prst="rect">
                <a:avLst/>
              </a:prstGeom>
              <a:solidFill>
                <a:schemeClr val="accent4">
                  <a:lumMod val="40000"/>
                  <a:lumOff val="60000"/>
                </a:schemeClr>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a:lstStyle/>
              <a:p>
                <a:pPr algn="l" defTabSz="958850" rtl="0" fontAlgn="auto">
                  <a:lnSpc>
                    <a:spcPct val="120000"/>
                  </a:lnSpc>
                  <a:spcBef>
                    <a:spcPts val="0"/>
                  </a:spcBef>
                  <a:spcAft>
                    <a:spcPts val="0"/>
                  </a:spcAft>
                  <a:buSzPct val="90000"/>
                  <a:defRPr/>
                </a:pPr>
                <a:endParaRPr lang="en-US" sz="2400" b="1" i="1" dirty="0">
                  <a:latin typeface="+mn-lt"/>
                  <a:cs typeface="+mn-cs"/>
                </a:endParaRPr>
              </a:p>
            </p:txBody>
          </p:sp>
          <p:pic>
            <p:nvPicPr>
              <p:cNvPr id="48" name="Picture 5">
                <a:hlinkClick r:id="" action="ppaction://noaction"/>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8318" y="4145481"/>
                <a:ext cx="1207976" cy="1403505"/>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nvGrpSpPr>
          <p:cNvPr id="15" name="קבוצה 7"/>
          <p:cNvGrpSpPr/>
          <p:nvPr/>
        </p:nvGrpSpPr>
        <p:grpSpPr>
          <a:xfrm>
            <a:off x="7053647" y="2063061"/>
            <a:ext cx="1276734" cy="2032673"/>
            <a:chOff x="6134988" y="3711874"/>
            <a:chExt cx="1306120" cy="2195873"/>
          </a:xfrm>
        </p:grpSpPr>
        <p:sp>
          <p:nvSpPr>
            <p:cNvPr id="42" name="Text Box 5"/>
            <p:cNvSpPr txBox="1">
              <a:spLocks noChangeArrowheads="1"/>
            </p:cNvSpPr>
            <p:nvPr/>
          </p:nvSpPr>
          <p:spPr bwMode="auto">
            <a:xfrm>
              <a:off x="6134988" y="4342385"/>
              <a:ext cx="1306120" cy="1565362"/>
            </a:xfrm>
            <a:prstGeom prst="rect">
              <a:avLst/>
            </a:prstGeom>
            <a:solidFill>
              <a:schemeClr val="bg2">
                <a:lumMod val="75000"/>
              </a:schemeClr>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a:lstStyle/>
            <a:p>
              <a:pPr algn="l" defTabSz="958850" rtl="0" fontAlgn="auto">
                <a:lnSpc>
                  <a:spcPct val="120000"/>
                </a:lnSpc>
                <a:spcBef>
                  <a:spcPts val="0"/>
                </a:spcBef>
                <a:spcAft>
                  <a:spcPts val="0"/>
                </a:spcAft>
                <a:buSzPct val="90000"/>
                <a:defRPr/>
              </a:pPr>
              <a:endParaRPr lang="en-US" sz="2400" b="1" i="1" dirty="0">
                <a:latin typeface="+mn-lt"/>
                <a:cs typeface="+mn-cs"/>
              </a:endParaRPr>
            </a:p>
          </p:txBody>
        </p:sp>
        <p:sp>
          <p:nvSpPr>
            <p:cNvPr id="43" name="Rectangle 32"/>
            <p:cNvSpPr>
              <a:spLocks noChangeArrowheads="1"/>
            </p:cNvSpPr>
            <p:nvPr/>
          </p:nvSpPr>
          <p:spPr bwMode="auto">
            <a:xfrm>
              <a:off x="6134988" y="3711874"/>
              <a:ext cx="1306120" cy="602777"/>
            </a:xfrm>
            <a:prstGeom prst="rect">
              <a:avLst/>
            </a:prstGeom>
            <a:solidFill>
              <a:schemeClr val="bg2">
                <a:lumMod val="50000"/>
              </a:schemeClr>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wrap="none" anchor="ctr"/>
            <a:lstStyle/>
            <a:p>
              <a:pPr algn="ctr" rtl="0" fontAlgn="auto">
                <a:lnSpc>
                  <a:spcPct val="90000"/>
                </a:lnSpc>
                <a:spcBef>
                  <a:spcPts val="1200"/>
                </a:spcBef>
                <a:spcAft>
                  <a:spcPts val="0"/>
                </a:spcAft>
                <a:defRPr/>
              </a:pPr>
              <a:r>
                <a:rPr lang="en-US" sz="1600" b="1" dirty="0" smtClean="0">
                  <a:solidFill>
                    <a:schemeClr val="bg1"/>
                  </a:solidFill>
                  <a:effectLst>
                    <a:outerShdw blurRad="38100" dist="38100" dir="2700000" algn="tl">
                      <a:srgbClr val="000000"/>
                    </a:outerShdw>
                  </a:effectLst>
                  <a:latin typeface="+mn-lt"/>
                  <a:cs typeface="+mn-cs"/>
                </a:rPr>
                <a:t>SPACEIL</a:t>
              </a:r>
              <a:endParaRPr lang="he-IL" sz="1100" dirty="0">
                <a:solidFill>
                  <a:schemeClr val="bg1"/>
                </a:solidFill>
                <a:latin typeface="+mn-lt"/>
                <a:cs typeface="+mn-cs"/>
              </a:endParaRPr>
            </a:p>
          </p:txBody>
        </p:sp>
        <p:pic>
          <p:nvPicPr>
            <p:cNvPr id="44" name="Picture 7">
              <a:hlinkClick r:id="" action="ppaction://noaction"/>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49322" y="4599490"/>
              <a:ext cx="877451" cy="1043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קבוצה 8"/>
          <p:cNvGrpSpPr/>
          <p:nvPr/>
        </p:nvGrpSpPr>
        <p:grpSpPr>
          <a:xfrm>
            <a:off x="740500" y="2019451"/>
            <a:ext cx="1248754" cy="2179101"/>
            <a:chOff x="539552" y="1755752"/>
            <a:chExt cx="1296144" cy="2290722"/>
          </a:xfrm>
        </p:grpSpPr>
        <p:sp>
          <p:nvSpPr>
            <p:cNvPr id="37" name="Rectangle 30"/>
            <p:cNvSpPr>
              <a:spLocks noChangeArrowheads="1"/>
            </p:cNvSpPr>
            <p:nvPr/>
          </p:nvSpPr>
          <p:spPr bwMode="auto">
            <a:xfrm>
              <a:off x="539552" y="1755752"/>
              <a:ext cx="1296144" cy="570245"/>
            </a:xfrm>
            <a:prstGeom prst="rect">
              <a:avLst/>
            </a:prstGeom>
            <a:solidFill>
              <a:srgbClr val="CC0000"/>
            </a:solidFill>
            <a:ln w="9525">
              <a:noFill/>
              <a:miter lim="800000"/>
              <a:headEnd/>
              <a:tailEnd/>
            </a:ln>
            <a:effectLst>
              <a:outerShdw blurRad="241300" dist="63500" dir="2700000" algn="tl" rotWithShape="0">
                <a:prstClr val="black">
                  <a:alpha val="40000"/>
                </a:prstClr>
              </a:outerShdw>
            </a:effectLst>
            <a:scene3d>
              <a:camera prst="orthographicFront"/>
              <a:lightRig rig="threePt" dir="t"/>
            </a:scene3d>
            <a:sp3d>
              <a:bevelT w="165100" prst="coolSlant"/>
            </a:sp3d>
          </p:spPr>
          <p:txBody>
            <a:bodyPr wrap="none" anchor="ctr"/>
            <a:lstStyle/>
            <a:p>
              <a:pPr algn="ctr" rtl="0" fontAlgn="auto">
                <a:spcBef>
                  <a:spcPts val="0"/>
                </a:spcBef>
                <a:spcAft>
                  <a:spcPts val="0"/>
                </a:spcAft>
                <a:defRPr/>
              </a:pPr>
              <a:r>
                <a:rPr lang="en-US" sz="1600" b="1" dirty="0" smtClean="0">
                  <a:solidFill>
                    <a:schemeClr val="bg1"/>
                  </a:solidFill>
                  <a:effectLst>
                    <a:outerShdw blurRad="38100" dist="38100" dir="2700000" algn="tl">
                      <a:srgbClr val="000000"/>
                    </a:outerShdw>
                  </a:effectLst>
                  <a:latin typeface="+mn-lt"/>
                  <a:cs typeface="+mn-cs"/>
                </a:rPr>
                <a:t>ULTRASAT</a:t>
              </a:r>
            </a:p>
          </p:txBody>
        </p:sp>
        <p:sp>
          <p:nvSpPr>
            <p:cNvPr id="38" name="Text Box 5"/>
            <p:cNvSpPr txBox="1">
              <a:spLocks noChangeArrowheads="1"/>
            </p:cNvSpPr>
            <p:nvPr/>
          </p:nvSpPr>
          <p:spPr bwMode="auto">
            <a:xfrm>
              <a:off x="539552" y="2348880"/>
              <a:ext cx="1296144" cy="1556691"/>
            </a:xfrm>
            <a:prstGeom prst="rect">
              <a:avLst/>
            </a:prstGeom>
            <a:solidFill>
              <a:srgbClr val="FFC1C1"/>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a:lstStyle/>
            <a:p>
              <a:pPr algn="l" defTabSz="958850" rtl="0" fontAlgn="auto">
                <a:lnSpc>
                  <a:spcPct val="120000"/>
                </a:lnSpc>
                <a:spcBef>
                  <a:spcPts val="0"/>
                </a:spcBef>
                <a:spcAft>
                  <a:spcPts val="0"/>
                </a:spcAft>
                <a:buSzPct val="90000"/>
                <a:defRPr/>
              </a:pPr>
              <a:endParaRPr lang="en-US" sz="2400" b="1" i="1" dirty="0">
                <a:latin typeface="+mn-lt"/>
                <a:cs typeface="+mn-cs"/>
              </a:endParaRPr>
            </a:p>
          </p:txBody>
        </p:sp>
        <p:grpSp>
          <p:nvGrpSpPr>
            <p:cNvPr id="39" name="קבוצה 31"/>
            <p:cNvGrpSpPr/>
            <p:nvPr/>
          </p:nvGrpSpPr>
          <p:grpSpPr>
            <a:xfrm>
              <a:off x="726033" y="2565133"/>
              <a:ext cx="1109663" cy="1481341"/>
              <a:chOff x="268827" y="1738326"/>
              <a:chExt cx="1109663" cy="1481341"/>
            </a:xfrm>
          </p:grpSpPr>
          <p:pic>
            <p:nvPicPr>
              <p:cNvPr id="40" name="Picture 1">
                <a:hlinkClick r:id="" action="ppaction://noaction"/>
              </p:cNvPr>
              <p:cNvPicPr>
                <a:picLocks noChangeAspect="1" noChangeArrowheads="1"/>
              </p:cNvPicPr>
              <p:nvPr/>
            </p:nvPicPr>
            <p:blipFill>
              <a:blip r:embed="rId8" cstate="print"/>
              <a:srcRect/>
              <a:stretch>
                <a:fillRect/>
              </a:stretch>
            </p:blipFill>
            <p:spPr bwMode="auto">
              <a:xfrm>
                <a:off x="268827" y="1738326"/>
                <a:ext cx="949613" cy="1208233"/>
              </a:xfrm>
              <a:prstGeom prst="rect">
                <a:avLst/>
              </a:prstGeom>
              <a:ln>
                <a:noFill/>
              </a:ln>
              <a:effectLst/>
            </p:spPr>
          </p:pic>
          <p:pic>
            <p:nvPicPr>
              <p:cNvPr id="41" name="Picture 9">
                <a:hlinkClick r:id="" action="ppaction://noaction"/>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8827" y="2219542"/>
                <a:ext cx="1109663"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7" name="קבוצה 9"/>
          <p:cNvGrpSpPr/>
          <p:nvPr/>
        </p:nvGrpSpPr>
        <p:grpSpPr>
          <a:xfrm>
            <a:off x="2336132" y="2019451"/>
            <a:ext cx="1318130" cy="2071210"/>
            <a:chOff x="3023828" y="1229843"/>
            <a:chExt cx="1260923" cy="2177304"/>
          </a:xfrm>
        </p:grpSpPr>
        <p:sp>
          <p:nvSpPr>
            <p:cNvPr id="34" name="Rectangle 31"/>
            <p:cNvSpPr>
              <a:spLocks noChangeArrowheads="1"/>
            </p:cNvSpPr>
            <p:nvPr/>
          </p:nvSpPr>
          <p:spPr bwMode="auto">
            <a:xfrm>
              <a:off x="3023828" y="1229843"/>
              <a:ext cx="1260923" cy="630513"/>
            </a:xfrm>
            <a:prstGeom prst="rect">
              <a:avLst/>
            </a:prstGeom>
            <a:solidFill>
              <a:srgbClr val="008000"/>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wrap="none" anchor="ctr"/>
            <a:lstStyle/>
            <a:p>
              <a:pPr algn="ctr" rtl="0" fontAlgn="auto">
                <a:spcBef>
                  <a:spcPts val="0"/>
                </a:spcBef>
                <a:spcAft>
                  <a:spcPts val="0"/>
                </a:spcAft>
                <a:defRPr/>
              </a:pPr>
              <a:r>
                <a:rPr lang="en-US" b="1" dirty="0" smtClean="0">
                  <a:solidFill>
                    <a:schemeClr val="bg1"/>
                  </a:solidFill>
                  <a:effectLst>
                    <a:outerShdw blurRad="38100" dist="38100" dir="2700000" algn="tl">
                      <a:srgbClr val="000000"/>
                    </a:outerShdw>
                  </a:effectLst>
                  <a:latin typeface="+mn-lt"/>
                  <a:cs typeface="+mn-cs"/>
                </a:rPr>
                <a:t>“</a:t>
              </a:r>
              <a:r>
                <a:rPr lang="en-US" sz="1600" b="1" dirty="0">
                  <a:solidFill>
                    <a:schemeClr val="bg1"/>
                  </a:solidFill>
                  <a:effectLst>
                    <a:outerShdw blurRad="38100" dist="38100" dir="2700000" algn="tl">
                      <a:srgbClr val="000000"/>
                    </a:outerShdw>
                  </a:effectLst>
                  <a:latin typeface="+mn-lt"/>
                  <a:cs typeface="+mn-cs"/>
                </a:rPr>
                <a:t>SHALOM</a:t>
              </a:r>
              <a:r>
                <a:rPr lang="en-US" b="1" dirty="0" smtClean="0">
                  <a:solidFill>
                    <a:schemeClr val="bg1"/>
                  </a:solidFill>
                  <a:effectLst>
                    <a:outerShdw blurRad="38100" dist="38100" dir="2700000" algn="tl">
                      <a:srgbClr val="000000"/>
                    </a:outerShdw>
                  </a:effectLst>
                  <a:latin typeface="+mn-lt"/>
                  <a:cs typeface="+mn-cs"/>
                </a:rPr>
                <a:t>”</a:t>
              </a:r>
            </a:p>
            <a:p>
              <a:pPr algn="ctr" rtl="0" fontAlgn="auto">
                <a:spcBef>
                  <a:spcPts val="0"/>
                </a:spcBef>
                <a:spcAft>
                  <a:spcPts val="0"/>
                </a:spcAft>
                <a:defRPr/>
              </a:pPr>
              <a:r>
                <a:rPr lang="en-US" sz="1400" b="1" dirty="0" err="1" smtClean="0">
                  <a:solidFill>
                    <a:schemeClr val="bg1"/>
                  </a:solidFill>
                  <a:effectLst>
                    <a:outerShdw blurRad="38100" dist="38100" dir="2700000" algn="tl">
                      <a:srgbClr val="000000"/>
                    </a:outerShdw>
                  </a:effectLst>
                  <a:latin typeface="+mn-lt"/>
                  <a:cs typeface="+mn-cs"/>
                </a:rPr>
                <a:t>Hiper</a:t>
              </a:r>
              <a:r>
                <a:rPr lang="en-US" sz="1400" b="1" dirty="0" smtClean="0">
                  <a:solidFill>
                    <a:schemeClr val="bg1"/>
                  </a:solidFill>
                  <a:effectLst>
                    <a:outerShdw blurRad="38100" dist="38100" dir="2700000" algn="tl">
                      <a:srgbClr val="000000"/>
                    </a:outerShdw>
                  </a:effectLst>
                  <a:latin typeface="+mn-lt"/>
                  <a:cs typeface="+mn-cs"/>
                </a:rPr>
                <a:t>-Spectral</a:t>
              </a:r>
              <a:endParaRPr lang="en-US" sz="1400" b="1" dirty="0" smtClean="0">
                <a:solidFill>
                  <a:schemeClr val="bg1"/>
                </a:solidFill>
                <a:latin typeface="+mj-lt"/>
                <a:cs typeface="+mn-cs"/>
              </a:endParaRPr>
            </a:p>
          </p:txBody>
        </p:sp>
        <p:sp>
          <p:nvSpPr>
            <p:cNvPr id="35" name="Text Box 5"/>
            <p:cNvSpPr txBox="1">
              <a:spLocks noChangeArrowheads="1"/>
            </p:cNvSpPr>
            <p:nvPr/>
          </p:nvSpPr>
          <p:spPr bwMode="auto">
            <a:xfrm>
              <a:off x="3027816" y="1894979"/>
              <a:ext cx="1256935" cy="1512168"/>
            </a:xfrm>
            <a:prstGeom prst="rect">
              <a:avLst/>
            </a:prstGeom>
            <a:solidFill>
              <a:schemeClr val="accent3">
                <a:lumMod val="40000"/>
                <a:lumOff val="60000"/>
              </a:schemeClr>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a:lstStyle/>
            <a:p>
              <a:pPr algn="l" defTabSz="958850" rtl="0" fontAlgn="auto">
                <a:lnSpc>
                  <a:spcPct val="120000"/>
                </a:lnSpc>
                <a:spcBef>
                  <a:spcPts val="0"/>
                </a:spcBef>
                <a:spcAft>
                  <a:spcPts val="0"/>
                </a:spcAft>
                <a:buSzPct val="90000"/>
                <a:defRPr/>
              </a:pPr>
              <a:endParaRPr lang="en-US" sz="2400" b="1" i="1" dirty="0">
                <a:latin typeface="+mn-lt"/>
                <a:cs typeface="+mn-cs"/>
              </a:endParaRPr>
            </a:p>
          </p:txBody>
        </p:sp>
        <p:pic>
          <p:nvPicPr>
            <p:cNvPr id="36" name="Group 9">
              <a:hlinkClick r:id="" action="ppaction://noaction"/>
            </p:cNvPr>
            <p:cNvPicPr>
              <a:picLocks noChangeArrowheads="1"/>
            </p:cNvPicPr>
            <p:nvPr/>
          </p:nvPicPr>
          <p:blipFill>
            <a:blip r:embed="rId10" cstate="print"/>
            <a:srcRect r="-611"/>
            <a:stretch>
              <a:fillRect/>
            </a:stretch>
          </p:blipFill>
          <p:spPr bwMode="auto">
            <a:xfrm>
              <a:off x="3165981" y="2085506"/>
              <a:ext cx="980603" cy="1123630"/>
            </a:xfrm>
            <a:prstGeom prst="rect">
              <a:avLst/>
            </a:prstGeom>
            <a:ln>
              <a:noFill/>
            </a:ln>
            <a:effectLst/>
          </p:spPr>
        </p:pic>
      </p:grpSp>
      <p:grpSp>
        <p:nvGrpSpPr>
          <p:cNvPr id="18" name="קבוצה 10"/>
          <p:cNvGrpSpPr/>
          <p:nvPr/>
        </p:nvGrpSpPr>
        <p:grpSpPr>
          <a:xfrm>
            <a:off x="2487731" y="4482799"/>
            <a:ext cx="1258231" cy="1753950"/>
            <a:chOff x="6356739" y="708855"/>
            <a:chExt cx="1314747" cy="2343210"/>
          </a:xfrm>
        </p:grpSpPr>
        <p:sp>
          <p:nvSpPr>
            <p:cNvPr id="29" name="Text Box 5"/>
            <p:cNvSpPr txBox="1">
              <a:spLocks noChangeArrowheads="1"/>
            </p:cNvSpPr>
            <p:nvPr/>
          </p:nvSpPr>
          <p:spPr bwMode="auto">
            <a:xfrm>
              <a:off x="6365366" y="1416645"/>
              <a:ext cx="1306120" cy="1635420"/>
            </a:xfrm>
            <a:prstGeom prst="rect">
              <a:avLst/>
            </a:prstGeom>
            <a:solidFill>
              <a:schemeClr val="bg2">
                <a:lumMod val="90000"/>
              </a:schemeClr>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a:lstStyle/>
            <a:p>
              <a:pPr algn="l" defTabSz="958850" rtl="0" fontAlgn="auto">
                <a:lnSpc>
                  <a:spcPct val="120000"/>
                </a:lnSpc>
                <a:spcBef>
                  <a:spcPts val="0"/>
                </a:spcBef>
                <a:spcAft>
                  <a:spcPts val="0"/>
                </a:spcAft>
                <a:buSzPct val="90000"/>
                <a:defRPr/>
              </a:pPr>
              <a:endParaRPr lang="en-US" sz="2400" b="1" i="1" dirty="0">
                <a:latin typeface="+mn-lt"/>
                <a:cs typeface="+mn-cs"/>
              </a:endParaRPr>
            </a:p>
          </p:txBody>
        </p:sp>
        <p:pic>
          <p:nvPicPr>
            <p:cNvPr id="30" name="Picture 9" descr="C:\Documents and Settings\RUSJ\Desktop\מנוע חשמלי.jpg">
              <a:hlinkClick r:id="" action="ppaction://noaction"/>
            </p:cNvPr>
            <p:cNvPicPr>
              <a:picLocks noChangeAspect="1" noChangeArrowheads="1"/>
            </p:cNvPicPr>
            <p:nvPr/>
          </p:nvPicPr>
          <p:blipFill>
            <a:blip r:embed="rId11" cstate="print"/>
            <a:srcRect/>
            <a:stretch>
              <a:fillRect/>
            </a:stretch>
          </p:blipFill>
          <p:spPr bwMode="auto">
            <a:xfrm>
              <a:off x="7092280" y="2384407"/>
              <a:ext cx="329569" cy="468529"/>
            </a:xfrm>
            <a:prstGeom prst="rect">
              <a:avLst/>
            </a:prstGeom>
            <a:noFill/>
            <a:ln w="9525">
              <a:noFill/>
              <a:miter lim="800000"/>
              <a:headEnd/>
              <a:tailEnd/>
            </a:ln>
          </p:spPr>
        </p:pic>
        <p:pic>
          <p:nvPicPr>
            <p:cNvPr id="31" name="Picture 3" descr="L:\GROUP2.DAT\VENUS\Misc\Pictures\ניסוי ירי מערכתי\tmp\RAFDOCS-#3039778-v1-RAFDOCS-#3038153-v1-IMG_6327.JPG">
              <a:hlinkClick r:id="" action="ppaction://noaction"/>
            </p:cNvPr>
            <p:cNvPicPr>
              <a:picLocks noChangeAspect="1" noChangeArrowheads="1"/>
            </p:cNvPicPr>
            <p:nvPr/>
          </p:nvPicPr>
          <p:blipFill>
            <a:blip r:embed="rId12" cstate="print"/>
            <a:srcRect/>
            <a:stretch>
              <a:fillRect/>
            </a:stretch>
          </p:blipFill>
          <p:spPr bwMode="auto">
            <a:xfrm>
              <a:off x="6488701" y="2375449"/>
              <a:ext cx="497367" cy="571188"/>
            </a:xfrm>
            <a:prstGeom prst="rect">
              <a:avLst/>
            </a:prstGeom>
            <a:ln>
              <a:noFill/>
            </a:ln>
            <a:effectLst>
              <a:softEdge rad="112500"/>
            </a:effectLst>
          </p:spPr>
        </p:pic>
        <p:sp>
          <p:nvSpPr>
            <p:cNvPr id="32" name="Rectangle 31"/>
            <p:cNvSpPr>
              <a:spLocks noChangeArrowheads="1"/>
            </p:cNvSpPr>
            <p:nvPr/>
          </p:nvSpPr>
          <p:spPr bwMode="auto">
            <a:xfrm>
              <a:off x="6356739" y="708855"/>
              <a:ext cx="1306421" cy="669526"/>
            </a:xfrm>
            <a:prstGeom prst="rect">
              <a:avLst/>
            </a:prstGeom>
            <a:solidFill>
              <a:schemeClr val="bg2">
                <a:lumMod val="50000"/>
              </a:schemeClr>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wrap="none" anchor="ctr"/>
            <a:lstStyle/>
            <a:p>
              <a:pPr algn="ctr" rtl="0"/>
              <a:r>
                <a:rPr lang="he-IL" sz="1100" b="1" dirty="0" smtClean="0">
                  <a:solidFill>
                    <a:schemeClr val="bg1"/>
                  </a:solidFill>
                  <a:effectLst>
                    <a:outerShdw blurRad="38100" dist="38100" dir="2700000" algn="tl">
                      <a:srgbClr val="000000"/>
                    </a:outerShdw>
                  </a:effectLst>
                </a:rPr>
                <a:t>הנעה חשמלית לחלל</a:t>
              </a:r>
            </a:p>
          </p:txBody>
        </p:sp>
        <p:pic>
          <p:nvPicPr>
            <p:cNvPr id="33" name="Picture 52" descr="M:\MARKETING\מנהלת חלל\מיקרולווינות\shaar A4 microsat landscape.jpg">
              <a:hlinkClick r:id="" action="ppaction://noaction"/>
            </p:cNvPr>
            <p:cNvPicPr>
              <a:picLocks noChangeAspect="1" noChangeArrowheads="1"/>
            </p:cNvPicPr>
            <p:nvPr/>
          </p:nvPicPr>
          <p:blipFill>
            <a:blip r:embed="rId13" cstate="print"/>
            <a:srcRect l="58268" t="19601" b="31980"/>
            <a:stretch>
              <a:fillRect/>
            </a:stretch>
          </p:blipFill>
          <p:spPr bwMode="auto">
            <a:xfrm>
              <a:off x="6559265" y="1628800"/>
              <a:ext cx="893055" cy="701114"/>
            </a:xfrm>
            <a:prstGeom prst="rect">
              <a:avLst/>
            </a:prstGeom>
            <a:noFill/>
            <a:ln w="9525">
              <a:noFill/>
              <a:miter lim="800000"/>
              <a:headEnd/>
              <a:tailEnd/>
            </a:ln>
          </p:spPr>
        </p:pic>
      </p:grpSp>
      <p:grpSp>
        <p:nvGrpSpPr>
          <p:cNvPr id="19" name="קבוצה 11"/>
          <p:cNvGrpSpPr/>
          <p:nvPr/>
        </p:nvGrpSpPr>
        <p:grpSpPr>
          <a:xfrm>
            <a:off x="4035377" y="4482799"/>
            <a:ext cx="1179287" cy="1753951"/>
            <a:chOff x="5891216" y="664420"/>
            <a:chExt cx="1306222" cy="2119290"/>
          </a:xfrm>
        </p:grpSpPr>
        <p:sp>
          <p:nvSpPr>
            <p:cNvPr id="26" name="Text Box 5"/>
            <p:cNvSpPr txBox="1">
              <a:spLocks noChangeArrowheads="1"/>
            </p:cNvSpPr>
            <p:nvPr/>
          </p:nvSpPr>
          <p:spPr bwMode="auto">
            <a:xfrm>
              <a:off x="5891216" y="1215669"/>
              <a:ext cx="1306120" cy="1568041"/>
            </a:xfrm>
            <a:prstGeom prst="rect">
              <a:avLst/>
            </a:prstGeom>
            <a:solidFill>
              <a:schemeClr val="accent6">
                <a:lumMod val="40000"/>
                <a:lumOff val="60000"/>
              </a:schemeClr>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a:lstStyle/>
            <a:p>
              <a:pPr algn="l" defTabSz="958850" rtl="0" fontAlgn="auto">
                <a:lnSpc>
                  <a:spcPct val="120000"/>
                </a:lnSpc>
                <a:spcBef>
                  <a:spcPts val="0"/>
                </a:spcBef>
                <a:spcAft>
                  <a:spcPts val="0"/>
                </a:spcAft>
                <a:buSzPct val="90000"/>
                <a:defRPr/>
              </a:pPr>
              <a:endParaRPr lang="en-US" sz="2400" b="1" i="1" dirty="0">
                <a:latin typeface="+mn-lt"/>
                <a:cs typeface="+mn-cs"/>
              </a:endParaRPr>
            </a:p>
          </p:txBody>
        </p:sp>
        <p:pic>
          <p:nvPicPr>
            <p:cNvPr id="27" name="Picture 6">
              <a:hlinkClick r:id="" action="ppaction://noaction"/>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954420" y="1431289"/>
              <a:ext cx="1205194" cy="111170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32"/>
            <p:cNvSpPr>
              <a:spLocks noChangeArrowheads="1"/>
            </p:cNvSpPr>
            <p:nvPr/>
          </p:nvSpPr>
          <p:spPr bwMode="auto">
            <a:xfrm>
              <a:off x="5891216" y="664420"/>
              <a:ext cx="1306222" cy="551248"/>
            </a:xfrm>
            <a:prstGeom prst="rect">
              <a:avLst/>
            </a:prstGeom>
            <a:solidFill>
              <a:srgbClr val="D16309"/>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wrap="none" anchor="ctr"/>
            <a:lstStyle/>
            <a:p>
              <a:pPr algn="ctr" rtl="0" fontAlgn="auto">
                <a:spcBef>
                  <a:spcPts val="0"/>
                </a:spcBef>
                <a:spcAft>
                  <a:spcPts val="0"/>
                </a:spcAft>
                <a:defRPr/>
              </a:pPr>
              <a:r>
                <a:rPr lang="en-US" sz="1600" b="1" dirty="0" err="1" smtClean="0">
                  <a:solidFill>
                    <a:schemeClr val="bg1"/>
                  </a:solidFill>
                  <a:latin typeface="+mn-lt"/>
                  <a:cs typeface="+mn-cs"/>
                </a:rPr>
                <a:t>Lazer</a:t>
              </a:r>
              <a:r>
                <a:rPr lang="en-US" sz="1600" b="1" dirty="0" smtClean="0">
                  <a:solidFill>
                    <a:schemeClr val="bg1"/>
                  </a:solidFill>
                  <a:latin typeface="+mn-lt"/>
                  <a:cs typeface="+mn-cs"/>
                </a:rPr>
                <a:t> Diodes</a:t>
              </a:r>
              <a:endParaRPr lang="he-IL" sz="1400" dirty="0">
                <a:solidFill>
                  <a:schemeClr val="bg1"/>
                </a:solidFill>
                <a:latin typeface="+mn-lt"/>
                <a:cs typeface="+mn-cs"/>
              </a:endParaRPr>
            </a:p>
          </p:txBody>
        </p:sp>
      </p:grpSp>
      <p:grpSp>
        <p:nvGrpSpPr>
          <p:cNvPr id="20" name="קבוצה 12"/>
          <p:cNvGrpSpPr/>
          <p:nvPr/>
        </p:nvGrpSpPr>
        <p:grpSpPr>
          <a:xfrm>
            <a:off x="5458201" y="4482798"/>
            <a:ext cx="1179288" cy="1753951"/>
            <a:chOff x="6660328" y="4105486"/>
            <a:chExt cx="1224041" cy="1843794"/>
          </a:xfrm>
        </p:grpSpPr>
        <p:grpSp>
          <p:nvGrpSpPr>
            <p:cNvPr id="21" name="קבוצה 13"/>
            <p:cNvGrpSpPr/>
            <p:nvPr/>
          </p:nvGrpSpPr>
          <p:grpSpPr>
            <a:xfrm>
              <a:off x="6660328" y="4537190"/>
              <a:ext cx="1224040" cy="1412090"/>
              <a:chOff x="6211734" y="4621074"/>
              <a:chExt cx="1224040" cy="1412090"/>
            </a:xfrm>
          </p:grpSpPr>
          <p:sp>
            <p:nvSpPr>
              <p:cNvPr id="23" name="Text Box 5">
                <a:hlinkClick r:id="" action="ppaction://noaction"/>
              </p:cNvPr>
              <p:cNvSpPr txBox="1">
                <a:spLocks noChangeArrowheads="1"/>
              </p:cNvSpPr>
              <p:nvPr/>
            </p:nvSpPr>
            <p:spPr bwMode="auto">
              <a:xfrm>
                <a:off x="6211734" y="4728922"/>
                <a:ext cx="1224040" cy="1304242"/>
              </a:xfrm>
              <a:prstGeom prst="rect">
                <a:avLst/>
              </a:prstGeom>
              <a:solidFill>
                <a:schemeClr val="tx2">
                  <a:lumMod val="20000"/>
                  <a:lumOff val="80000"/>
                </a:schemeClr>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a:lstStyle/>
              <a:p>
                <a:pPr algn="l" defTabSz="958850" rtl="0" fontAlgn="auto">
                  <a:lnSpc>
                    <a:spcPct val="120000"/>
                  </a:lnSpc>
                  <a:spcBef>
                    <a:spcPts val="0"/>
                  </a:spcBef>
                  <a:spcAft>
                    <a:spcPts val="0"/>
                  </a:spcAft>
                  <a:buSzPct val="90000"/>
                  <a:defRPr/>
                </a:pPr>
                <a:endParaRPr lang="en-US" sz="2400" b="1" i="1" dirty="0">
                  <a:latin typeface="+mn-lt"/>
                  <a:cs typeface="+mn-cs"/>
                </a:endParaRPr>
              </a:p>
            </p:txBody>
          </p:sp>
          <p:pic>
            <p:nvPicPr>
              <p:cNvPr id="24" name="Picture 14">
                <a:hlinkClick r:id="" action="ppaction://noaction"/>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21422992" flipH="1">
                <a:off x="6316873" y="5395905"/>
                <a:ext cx="702952" cy="566908"/>
              </a:xfrm>
              <a:prstGeom prst="rect">
                <a:avLst/>
              </a:prstGeom>
              <a:ln>
                <a:noFill/>
              </a:ln>
              <a:effectLst/>
            </p:spPr>
          </p:pic>
          <p:pic>
            <p:nvPicPr>
              <p:cNvPr id="25" name="Picture 2">
                <a:hlinkClick r:id="" action="ppaction://noaction"/>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0" b="100000" l="0" r="95500"/>
                        </a14:imgEffect>
                      </a14:imgLayer>
                    </a14:imgProps>
                  </a:ext>
                  <a:ext uri="{28A0092B-C50C-407E-A947-70E740481C1C}">
                    <a14:useLocalDpi xmlns:a14="http://schemas.microsoft.com/office/drawing/2010/main" val="0"/>
                  </a:ext>
                </a:extLst>
              </a:blip>
              <a:srcRect/>
              <a:stretch>
                <a:fillRect/>
              </a:stretch>
            </p:blipFill>
            <p:spPr bwMode="auto">
              <a:xfrm rot="13836370">
                <a:off x="6446503" y="4826865"/>
                <a:ext cx="1081743" cy="670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2" name="Rectangle 32"/>
            <p:cNvSpPr>
              <a:spLocks noChangeArrowheads="1"/>
            </p:cNvSpPr>
            <p:nvPr/>
          </p:nvSpPr>
          <p:spPr bwMode="auto">
            <a:xfrm>
              <a:off x="6660329" y="4105486"/>
              <a:ext cx="1224040" cy="479590"/>
            </a:xfrm>
            <a:prstGeom prst="rect">
              <a:avLst/>
            </a:prstGeom>
            <a:solidFill>
              <a:srgbClr val="4F4FFF"/>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wrap="none" anchor="ctr"/>
            <a:lstStyle/>
            <a:p>
              <a:pPr algn="ctr" rtl="0" fontAlgn="auto">
                <a:spcBef>
                  <a:spcPts val="0"/>
                </a:spcBef>
                <a:spcAft>
                  <a:spcPts val="0"/>
                </a:spcAft>
                <a:defRPr/>
              </a:pPr>
              <a:r>
                <a:rPr lang="he-IL" sz="1100" b="1" dirty="0" smtClean="0">
                  <a:solidFill>
                    <a:schemeClr val="bg1"/>
                  </a:solidFill>
                  <a:effectLst>
                    <a:outerShdw blurRad="38100" dist="38100" dir="2700000" algn="tl">
                      <a:srgbClr val="000000"/>
                    </a:outerShdw>
                  </a:effectLst>
                  <a:latin typeface="+mn-lt"/>
                  <a:cs typeface="+mn-cs"/>
                </a:rPr>
                <a:t>רכיבי מחשב חללי</a:t>
              </a:r>
              <a:endParaRPr lang="en-US" sz="1100" b="1" dirty="0" smtClean="0">
                <a:solidFill>
                  <a:schemeClr val="bg1"/>
                </a:solidFill>
                <a:effectLst>
                  <a:outerShdw blurRad="38100" dist="38100" dir="2700000" algn="tl">
                    <a:srgbClr val="000000"/>
                  </a:outerShdw>
                </a:effectLst>
                <a:latin typeface="+mn-lt"/>
                <a:cs typeface="+mn-cs"/>
              </a:endParaRPr>
            </a:p>
          </p:txBody>
        </p:sp>
      </p:grpSp>
      <p:pic>
        <p:nvPicPr>
          <p:cNvPr id="55" name="תמונה 54" descr="תיאור: logo card isa"/>
          <p:cNvPicPr/>
          <p:nvPr/>
        </p:nvPicPr>
        <p:blipFill>
          <a:blip r:embed="rId18">
            <a:extLst>
              <a:ext uri="{28A0092B-C50C-407E-A947-70E740481C1C}">
                <a14:useLocalDpi xmlns:a14="http://schemas.microsoft.com/office/drawing/2010/main" val="0"/>
              </a:ext>
            </a:extLst>
          </a:blip>
          <a:srcRect/>
          <a:stretch>
            <a:fillRect/>
          </a:stretch>
        </p:blipFill>
        <p:spPr bwMode="auto">
          <a:xfrm>
            <a:off x="179512" y="5805264"/>
            <a:ext cx="1780569" cy="849749"/>
          </a:xfrm>
          <a:prstGeom prst="rect">
            <a:avLst/>
          </a:prstGeom>
          <a:solidFill>
            <a:schemeClr val="accent1"/>
          </a:solidFill>
          <a:ln>
            <a:noFill/>
          </a:ln>
        </p:spPr>
      </p:pic>
    </p:spTree>
    <p:extLst>
      <p:ext uri="{BB962C8B-B14F-4D97-AF65-F5344CB8AC3E}">
        <p14:creationId xmlns:p14="http://schemas.microsoft.com/office/powerpoint/2010/main" val="403742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תרשים זרימה: תהליך 5"/>
          <p:cNvSpPr/>
          <p:nvPr/>
        </p:nvSpPr>
        <p:spPr>
          <a:xfrm>
            <a:off x="323083" y="3212976"/>
            <a:ext cx="8428405" cy="72008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SzPct val="150000"/>
              <a:buBlip>
                <a:blip r:embed="rId2"/>
              </a:buBlip>
            </a:pPr>
            <a:endParaRPr lang="he-IL" sz="2400" b="1" dirty="0">
              <a:solidFill>
                <a:schemeClr val="tx1">
                  <a:lumMod val="65000"/>
                  <a:lumOff val="35000"/>
                </a:schemeClr>
              </a:solidFill>
            </a:endParaRPr>
          </a:p>
        </p:txBody>
      </p:sp>
      <p:sp>
        <p:nvSpPr>
          <p:cNvPr id="8" name="תרשים זרימה: תהליך 7"/>
          <p:cNvSpPr/>
          <p:nvPr/>
        </p:nvSpPr>
        <p:spPr>
          <a:xfrm>
            <a:off x="322006" y="4365104"/>
            <a:ext cx="8436818" cy="72008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he-IL" b="1" dirty="0" smtClean="0">
              <a:solidFill>
                <a:schemeClr val="tx1"/>
              </a:solidFill>
              <a:latin typeface="Tahoma" pitchFamily="34" charset="0"/>
              <a:ea typeface="Tahoma" pitchFamily="34" charset="0"/>
              <a:cs typeface="Tahoma" pitchFamily="34" charset="0"/>
            </a:endParaRPr>
          </a:p>
        </p:txBody>
      </p:sp>
      <p:sp>
        <p:nvSpPr>
          <p:cNvPr id="7" name="מלבן 6"/>
          <p:cNvSpPr/>
          <p:nvPr/>
        </p:nvSpPr>
        <p:spPr>
          <a:xfrm>
            <a:off x="3240546" y="1182088"/>
            <a:ext cx="2662908" cy="523220"/>
          </a:xfrm>
          <a:prstGeom prst="rect">
            <a:avLst/>
          </a:prstGeom>
        </p:spPr>
        <p:txBody>
          <a:bodyPr wrap="none">
            <a:spAutoFit/>
          </a:bodyPr>
          <a:lstStyle/>
          <a:p>
            <a:r>
              <a:rPr lang="he-IL" sz="2800" b="1" dirty="0" smtClean="0">
                <a:solidFill>
                  <a:schemeClr val="tx2"/>
                </a:solidFill>
                <a:effectLst>
                  <a:outerShdw blurRad="38100" dist="38100" dir="2700000" algn="tl">
                    <a:srgbClr val="000000">
                      <a:alpha val="43137"/>
                    </a:srgbClr>
                  </a:outerShdw>
                </a:effectLst>
              </a:rPr>
              <a:t>קשרי חוץ מדעיים</a:t>
            </a:r>
          </a:p>
        </p:txBody>
      </p:sp>
      <p:sp>
        <p:nvSpPr>
          <p:cNvPr id="9" name="תרשים זרימה: תהליך 8"/>
          <p:cNvSpPr/>
          <p:nvPr/>
        </p:nvSpPr>
        <p:spPr>
          <a:xfrm>
            <a:off x="323528" y="1772816"/>
            <a:ext cx="8424936" cy="3168352"/>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nSpc>
                <a:spcPct val="150000"/>
              </a:lnSpc>
              <a:spcAft>
                <a:spcPts val="1200"/>
              </a:spcAft>
              <a:buSzPct val="150000"/>
              <a:buFont typeface="Arial" panose="020B0604020202020204" pitchFamily="34" charset="0"/>
              <a:buChar char="•"/>
            </a:pPr>
            <a:r>
              <a:rPr lang="he-IL" sz="2000" b="1" dirty="0" smtClean="0">
                <a:solidFill>
                  <a:schemeClr val="tx1">
                    <a:lumMod val="65000"/>
                    <a:lumOff val="35000"/>
                  </a:schemeClr>
                </a:solidFill>
              </a:rPr>
              <a:t>קידום וחתימה על הסכמים </a:t>
            </a:r>
            <a:r>
              <a:rPr lang="he-IL" sz="2000" b="1" dirty="0">
                <a:solidFill>
                  <a:schemeClr val="tx1">
                    <a:lumMod val="65000"/>
                    <a:lumOff val="35000"/>
                  </a:schemeClr>
                </a:solidFill>
              </a:rPr>
              <a:t>מדעיים דו לאומיים (</a:t>
            </a:r>
            <a:r>
              <a:rPr lang="he-IL" sz="2000" b="1" dirty="0" smtClean="0">
                <a:solidFill>
                  <a:schemeClr val="tx1">
                    <a:lumMod val="65000"/>
                    <a:lumOff val="35000"/>
                  </a:schemeClr>
                </a:solidFill>
              </a:rPr>
              <a:t>כ-20 הסכמים עם 16 מדינות)</a:t>
            </a:r>
            <a:endParaRPr lang="he-IL" sz="2000" b="1" dirty="0">
              <a:solidFill>
                <a:schemeClr val="tx1">
                  <a:lumMod val="65000"/>
                  <a:lumOff val="35000"/>
                </a:schemeClr>
              </a:solidFill>
            </a:endParaRPr>
          </a:p>
          <a:p>
            <a:pPr marL="285750" indent="-285750">
              <a:lnSpc>
                <a:spcPct val="150000"/>
              </a:lnSpc>
              <a:spcAft>
                <a:spcPts val="1200"/>
              </a:spcAft>
              <a:buSzPct val="150000"/>
              <a:buFont typeface="Arial" panose="020B0604020202020204" pitchFamily="34" charset="0"/>
              <a:buChar char="•"/>
            </a:pPr>
            <a:r>
              <a:rPr lang="he-IL" sz="2000" b="1" dirty="0" smtClean="0">
                <a:solidFill>
                  <a:schemeClr val="tx1">
                    <a:lumMod val="65000"/>
                    <a:lumOff val="35000"/>
                  </a:schemeClr>
                </a:solidFill>
              </a:rPr>
              <a:t>ביצוע מחקרים </a:t>
            </a:r>
            <a:r>
              <a:rPr lang="he-IL" sz="2000" b="1" dirty="0">
                <a:solidFill>
                  <a:schemeClr val="tx1">
                    <a:lumMod val="65000"/>
                    <a:lumOff val="35000"/>
                  </a:schemeClr>
                </a:solidFill>
              </a:rPr>
              <a:t>משותפים (עשרות מחקרים בשנה)</a:t>
            </a:r>
          </a:p>
          <a:p>
            <a:pPr marL="285750" indent="-285750">
              <a:lnSpc>
                <a:spcPct val="150000"/>
              </a:lnSpc>
              <a:spcAft>
                <a:spcPts val="1200"/>
              </a:spcAft>
              <a:buSzPct val="150000"/>
              <a:buFont typeface="Arial" panose="020B0604020202020204" pitchFamily="34" charset="0"/>
              <a:buChar char="•"/>
            </a:pPr>
            <a:r>
              <a:rPr lang="he-IL" sz="2000" b="1" dirty="0" smtClean="0">
                <a:solidFill>
                  <a:schemeClr val="tx1">
                    <a:lumMod val="65000"/>
                    <a:lumOff val="35000"/>
                  </a:schemeClr>
                </a:solidFill>
              </a:rPr>
              <a:t>השתתפות </a:t>
            </a:r>
            <a:r>
              <a:rPr lang="he-IL" sz="2000" b="1" dirty="0">
                <a:solidFill>
                  <a:schemeClr val="tx1">
                    <a:lumMod val="65000"/>
                    <a:lumOff val="35000"/>
                  </a:schemeClr>
                </a:solidFill>
              </a:rPr>
              <a:t>בארגונים מדעיים בינלאומיים ותשתיות מדעיות </a:t>
            </a:r>
            <a:r>
              <a:rPr lang="he-IL" sz="2000" b="1" dirty="0" smtClean="0">
                <a:solidFill>
                  <a:schemeClr val="tx1">
                    <a:lumMod val="65000"/>
                    <a:lumOff val="35000"/>
                  </a:schemeClr>
                </a:solidFill>
              </a:rPr>
              <a:t>בינלאומיות (כגון ארגון</a:t>
            </a:r>
            <a:r>
              <a:rPr lang="en-US" sz="2000" b="1" dirty="0" smtClean="0">
                <a:solidFill>
                  <a:schemeClr val="tx1">
                    <a:lumMod val="65000"/>
                    <a:lumOff val="35000"/>
                  </a:schemeClr>
                </a:solidFill>
              </a:rPr>
              <a:t>CERN </a:t>
            </a:r>
            <a:r>
              <a:rPr lang="he-IL" sz="2000" b="1" dirty="0" smtClean="0">
                <a:solidFill>
                  <a:schemeClr val="tx1">
                    <a:lumMod val="65000"/>
                    <a:lumOff val="35000"/>
                  </a:schemeClr>
                </a:solidFill>
              </a:rPr>
              <a:t> ותכנית  </a:t>
            </a:r>
            <a:r>
              <a:rPr lang="en-US" sz="2000" b="1" dirty="0" smtClean="0">
                <a:solidFill>
                  <a:schemeClr val="tx1">
                    <a:lumMod val="65000"/>
                    <a:lumOff val="35000"/>
                  </a:schemeClr>
                </a:solidFill>
              </a:rPr>
              <a:t>Horizon 2020</a:t>
            </a:r>
            <a:r>
              <a:rPr lang="he-IL" sz="2000" b="1" dirty="0" smtClean="0">
                <a:solidFill>
                  <a:schemeClr val="tx1">
                    <a:lumMod val="65000"/>
                    <a:lumOff val="35000"/>
                  </a:schemeClr>
                </a:solidFill>
              </a:rPr>
              <a:t>)</a:t>
            </a:r>
            <a:endParaRPr lang="en-US" sz="2000" b="1" dirty="0">
              <a:solidFill>
                <a:schemeClr val="tx1">
                  <a:lumMod val="65000"/>
                  <a:lumOff val="35000"/>
                </a:schemeClr>
              </a:solidFill>
            </a:endParaRPr>
          </a:p>
        </p:txBody>
      </p:sp>
      <p:pic>
        <p:nvPicPr>
          <p:cNvPr id="5122" name="Picture 2" descr="https://cdn2.iconfinder.com/data/icons/crystalproject/crystal_project_256x256/filesystems/Glob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949" y="414908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487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מלבן 43"/>
          <p:cNvSpPr/>
          <p:nvPr/>
        </p:nvSpPr>
        <p:spPr>
          <a:xfrm>
            <a:off x="2295576" y="1182088"/>
            <a:ext cx="4552849" cy="523220"/>
          </a:xfrm>
          <a:prstGeom prst="rect">
            <a:avLst/>
          </a:prstGeom>
        </p:spPr>
        <p:txBody>
          <a:bodyPr wrap="none">
            <a:spAutoFit/>
          </a:bodyPr>
          <a:lstStyle/>
          <a:p>
            <a:r>
              <a:rPr lang="he-IL" sz="2800" b="1" dirty="0" smtClean="0">
                <a:solidFill>
                  <a:schemeClr val="tx2"/>
                </a:solidFill>
                <a:effectLst>
                  <a:outerShdw blurRad="38100" dist="38100" dir="2700000" algn="tl">
                    <a:srgbClr val="000000">
                      <a:alpha val="43137"/>
                    </a:srgbClr>
                  </a:outerShdw>
                </a:effectLst>
              </a:rPr>
              <a:t>קשרי חוץ מדעיים – המצב כיום</a:t>
            </a:r>
          </a:p>
        </p:txBody>
      </p:sp>
      <p:grpSp>
        <p:nvGrpSpPr>
          <p:cNvPr id="45" name="קבוצה 44"/>
          <p:cNvGrpSpPr/>
          <p:nvPr/>
        </p:nvGrpSpPr>
        <p:grpSpPr>
          <a:xfrm>
            <a:off x="205085" y="1948763"/>
            <a:ext cx="1145438" cy="1202891"/>
            <a:chOff x="420985" y="2405963"/>
            <a:chExt cx="1145438" cy="1202891"/>
          </a:xfrm>
        </p:grpSpPr>
        <p:pic>
          <p:nvPicPr>
            <p:cNvPr id="1030" name="Picture 6" descr="http://upload.wikimedia.org/wikipedia/commons/c/c1/Flag_map_of_Greater_Franc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985" y="2405963"/>
              <a:ext cx="1145438" cy="1202891"/>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525652" y="2829280"/>
              <a:ext cx="936104" cy="276999"/>
            </a:xfrm>
            <a:prstGeom prst="rect">
              <a:avLst/>
            </a:prstGeom>
            <a:solidFill>
              <a:schemeClr val="bg1">
                <a:alpha val="49000"/>
              </a:schemeClr>
            </a:solidFill>
          </p:spPr>
          <p:txBody>
            <a:bodyPr wrap="square" lIns="0" tIns="0" rIns="0" bIns="0" rtlCol="1">
              <a:spAutoFit/>
            </a:bodyPr>
            <a:lstStyle/>
            <a:p>
              <a:pPr algn="ctr"/>
              <a:r>
                <a:rPr lang="en-US" b="1" dirty="0">
                  <a:solidFill>
                    <a:prstClr val="black"/>
                  </a:solidFill>
                </a:rPr>
                <a:t>France</a:t>
              </a:r>
              <a:endParaRPr lang="he-IL" b="1" dirty="0">
                <a:solidFill>
                  <a:prstClr val="black"/>
                </a:solidFill>
              </a:endParaRPr>
            </a:p>
          </p:txBody>
        </p:sp>
      </p:grpSp>
      <p:grpSp>
        <p:nvGrpSpPr>
          <p:cNvPr id="46" name="קבוצה 45"/>
          <p:cNvGrpSpPr/>
          <p:nvPr/>
        </p:nvGrpSpPr>
        <p:grpSpPr>
          <a:xfrm>
            <a:off x="1475656" y="2029633"/>
            <a:ext cx="1125131" cy="972336"/>
            <a:chOff x="1475656" y="1839133"/>
            <a:chExt cx="1125131" cy="972336"/>
          </a:xfrm>
        </p:grpSpPr>
        <p:pic>
          <p:nvPicPr>
            <p:cNvPr id="1035" name="Picture 11" descr="http://japangenderrights.files.wordpress.com/2011/05/germany-map-fla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1839133"/>
              <a:ext cx="1125131" cy="972336"/>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1519369" y="2203963"/>
              <a:ext cx="936104" cy="276999"/>
            </a:xfrm>
            <a:prstGeom prst="rect">
              <a:avLst/>
            </a:prstGeom>
            <a:solidFill>
              <a:schemeClr val="bg1">
                <a:alpha val="49000"/>
              </a:schemeClr>
            </a:solidFill>
          </p:spPr>
          <p:txBody>
            <a:bodyPr wrap="square" lIns="0" tIns="0" rIns="0" bIns="0" rtlCol="1">
              <a:spAutoFit/>
            </a:bodyPr>
            <a:lstStyle/>
            <a:p>
              <a:pPr algn="ctr"/>
              <a:r>
                <a:rPr lang="en-US" b="1" dirty="0" smtClean="0">
                  <a:solidFill>
                    <a:prstClr val="black"/>
                  </a:solidFill>
                </a:rPr>
                <a:t>Germany</a:t>
              </a:r>
              <a:endParaRPr lang="he-IL" b="1" dirty="0">
                <a:solidFill>
                  <a:prstClr val="black"/>
                </a:solidFill>
              </a:endParaRPr>
            </a:p>
          </p:txBody>
        </p:sp>
      </p:grpSp>
      <p:grpSp>
        <p:nvGrpSpPr>
          <p:cNvPr id="48" name="קבוצה 47"/>
          <p:cNvGrpSpPr/>
          <p:nvPr/>
        </p:nvGrpSpPr>
        <p:grpSpPr>
          <a:xfrm>
            <a:off x="2706133" y="2114699"/>
            <a:ext cx="1393923" cy="929282"/>
            <a:chOff x="2706133" y="1898799"/>
            <a:chExt cx="1393923" cy="929282"/>
          </a:xfrm>
        </p:grpSpPr>
        <p:pic>
          <p:nvPicPr>
            <p:cNvPr id="1037" name="Picture 13" descr="http://humberetc.com/wordpress/wp-content/uploads/2014/03/Ukraine-Flag-Ma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6133" y="1898799"/>
              <a:ext cx="1393923" cy="929282"/>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p:cNvSpPr txBox="1"/>
            <p:nvPr/>
          </p:nvSpPr>
          <p:spPr>
            <a:xfrm>
              <a:off x="2894115" y="2178563"/>
              <a:ext cx="936104" cy="276999"/>
            </a:xfrm>
            <a:prstGeom prst="rect">
              <a:avLst/>
            </a:prstGeom>
            <a:solidFill>
              <a:schemeClr val="bg1">
                <a:alpha val="49000"/>
              </a:schemeClr>
            </a:solidFill>
          </p:spPr>
          <p:txBody>
            <a:bodyPr wrap="square" lIns="0" tIns="0" rIns="0" bIns="0" rtlCol="1">
              <a:spAutoFit/>
            </a:bodyPr>
            <a:lstStyle/>
            <a:p>
              <a:pPr algn="ctr"/>
              <a:r>
                <a:rPr lang="en-US" b="1" dirty="0">
                  <a:solidFill>
                    <a:prstClr val="black"/>
                  </a:solidFill>
                </a:rPr>
                <a:t>Ukraine</a:t>
              </a:r>
            </a:p>
          </p:txBody>
        </p:sp>
      </p:grpSp>
      <p:grpSp>
        <p:nvGrpSpPr>
          <p:cNvPr id="50" name="קבוצה 49"/>
          <p:cNvGrpSpPr/>
          <p:nvPr/>
        </p:nvGrpSpPr>
        <p:grpSpPr>
          <a:xfrm>
            <a:off x="4214007" y="2155042"/>
            <a:ext cx="936104" cy="832040"/>
            <a:chOff x="4214007" y="1939142"/>
            <a:chExt cx="936104" cy="832040"/>
          </a:xfrm>
        </p:grpSpPr>
        <p:pic>
          <p:nvPicPr>
            <p:cNvPr id="1039" name="Picture 15" descr="Poland flag ma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9909" y="1939142"/>
              <a:ext cx="845784" cy="832040"/>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4214007" y="2172483"/>
              <a:ext cx="936104" cy="276999"/>
            </a:xfrm>
            <a:prstGeom prst="rect">
              <a:avLst/>
            </a:prstGeom>
            <a:solidFill>
              <a:schemeClr val="bg1">
                <a:alpha val="49000"/>
              </a:schemeClr>
            </a:solidFill>
          </p:spPr>
          <p:txBody>
            <a:bodyPr wrap="square" lIns="0" tIns="0" rIns="0" bIns="0" rtlCol="1">
              <a:spAutoFit/>
            </a:bodyPr>
            <a:lstStyle/>
            <a:p>
              <a:pPr algn="ctr"/>
              <a:r>
                <a:rPr lang="en-US" b="1" dirty="0">
                  <a:solidFill>
                    <a:prstClr val="black"/>
                  </a:solidFill>
                </a:rPr>
                <a:t>Poland</a:t>
              </a:r>
            </a:p>
          </p:txBody>
        </p:sp>
      </p:grpSp>
      <p:grpSp>
        <p:nvGrpSpPr>
          <p:cNvPr id="56" name="קבוצה 55"/>
          <p:cNvGrpSpPr/>
          <p:nvPr/>
        </p:nvGrpSpPr>
        <p:grpSpPr>
          <a:xfrm>
            <a:off x="8120913" y="2058473"/>
            <a:ext cx="936104" cy="999777"/>
            <a:chOff x="3881691" y="3861048"/>
            <a:chExt cx="936104" cy="999777"/>
          </a:xfrm>
        </p:grpSpPr>
        <p:pic>
          <p:nvPicPr>
            <p:cNvPr id="1041" name="Picture 17" descr="http://upload.wikimedia.org/wikipedia/commons/a/ac/UEFA-Euro-2004-flag-map.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30269" y="3861048"/>
              <a:ext cx="482984" cy="999777"/>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p:cNvSpPr txBox="1"/>
            <p:nvPr/>
          </p:nvSpPr>
          <p:spPr>
            <a:xfrm>
              <a:off x="3881691" y="4204061"/>
              <a:ext cx="936104" cy="276999"/>
            </a:xfrm>
            <a:prstGeom prst="rect">
              <a:avLst/>
            </a:prstGeom>
            <a:solidFill>
              <a:schemeClr val="bg1">
                <a:alpha val="49000"/>
              </a:schemeClr>
            </a:solidFill>
          </p:spPr>
          <p:txBody>
            <a:bodyPr wrap="square" lIns="0" tIns="0" rIns="0" bIns="0" rtlCol="1">
              <a:spAutoFit/>
            </a:bodyPr>
            <a:lstStyle/>
            <a:p>
              <a:pPr algn="ctr"/>
              <a:r>
                <a:rPr lang="en-US" b="1" dirty="0">
                  <a:solidFill>
                    <a:prstClr val="black"/>
                  </a:solidFill>
                </a:rPr>
                <a:t>Portugal</a:t>
              </a:r>
            </a:p>
          </p:txBody>
        </p:sp>
      </p:grpSp>
      <p:grpSp>
        <p:nvGrpSpPr>
          <p:cNvPr id="52" name="קבוצה 51"/>
          <p:cNvGrpSpPr/>
          <p:nvPr/>
        </p:nvGrpSpPr>
        <p:grpSpPr>
          <a:xfrm>
            <a:off x="5303719" y="2187360"/>
            <a:ext cx="1326081" cy="667063"/>
            <a:chOff x="5303719" y="1996860"/>
            <a:chExt cx="1326081" cy="667063"/>
          </a:xfrm>
        </p:grpSpPr>
        <p:pic>
          <p:nvPicPr>
            <p:cNvPr id="1043" name="Picture 19" descr="http://upload.wikimedia.org/wikipedia/commons/thumb/0/06/Czechy.svg/580px-Czechy.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39049" y="1996860"/>
              <a:ext cx="1165351" cy="667063"/>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5303719" y="2208508"/>
              <a:ext cx="1326081" cy="276999"/>
            </a:xfrm>
            <a:prstGeom prst="rect">
              <a:avLst/>
            </a:prstGeom>
            <a:solidFill>
              <a:schemeClr val="bg1">
                <a:alpha val="49000"/>
              </a:schemeClr>
            </a:solidFill>
          </p:spPr>
          <p:txBody>
            <a:bodyPr wrap="square" lIns="0" tIns="0" rIns="0" bIns="0" rtlCol="1">
              <a:spAutoFit/>
            </a:bodyPr>
            <a:lstStyle/>
            <a:p>
              <a:pPr algn="ctr"/>
              <a:r>
                <a:rPr lang="en-US" b="1" dirty="0">
                  <a:solidFill>
                    <a:prstClr val="black"/>
                  </a:solidFill>
                </a:rPr>
                <a:t>Czech </a:t>
              </a:r>
              <a:r>
                <a:rPr lang="en-US" b="1" dirty="0" smtClean="0">
                  <a:solidFill>
                    <a:prstClr val="black"/>
                  </a:solidFill>
                </a:rPr>
                <a:t>Re’</a:t>
              </a:r>
              <a:endParaRPr lang="en-US" b="1" dirty="0">
                <a:solidFill>
                  <a:prstClr val="black"/>
                </a:solidFill>
              </a:endParaRPr>
            </a:p>
          </p:txBody>
        </p:sp>
      </p:grpSp>
      <p:grpSp>
        <p:nvGrpSpPr>
          <p:cNvPr id="60" name="קבוצה 59"/>
          <p:cNvGrpSpPr/>
          <p:nvPr/>
        </p:nvGrpSpPr>
        <p:grpSpPr>
          <a:xfrm>
            <a:off x="1548964" y="3394968"/>
            <a:ext cx="943273" cy="1004390"/>
            <a:chOff x="1498164" y="3140968"/>
            <a:chExt cx="943273" cy="1004390"/>
          </a:xfrm>
        </p:grpSpPr>
        <p:pic>
          <p:nvPicPr>
            <p:cNvPr id="1044" name="Picture 20"/>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8631" r="51190" b="20829"/>
            <a:stretch/>
          </p:blipFill>
          <p:spPr bwMode="auto">
            <a:xfrm>
              <a:off x="1572724" y="3140968"/>
              <a:ext cx="868713" cy="1004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 name="TextBox 56"/>
            <p:cNvSpPr txBox="1"/>
            <p:nvPr/>
          </p:nvSpPr>
          <p:spPr>
            <a:xfrm>
              <a:off x="1498164" y="3495149"/>
              <a:ext cx="936104" cy="276999"/>
            </a:xfrm>
            <a:prstGeom prst="rect">
              <a:avLst/>
            </a:prstGeom>
            <a:solidFill>
              <a:schemeClr val="bg1">
                <a:alpha val="49000"/>
              </a:schemeClr>
            </a:solidFill>
          </p:spPr>
          <p:txBody>
            <a:bodyPr wrap="square" lIns="0" tIns="0" rIns="0" bIns="0" rtlCol="1">
              <a:spAutoFit/>
            </a:bodyPr>
            <a:lstStyle/>
            <a:p>
              <a:pPr algn="ctr"/>
              <a:r>
                <a:rPr lang="en-US" b="1" dirty="0" smtClean="0">
                  <a:solidFill>
                    <a:prstClr val="black"/>
                  </a:solidFill>
                </a:rPr>
                <a:t>Italy</a:t>
              </a:r>
              <a:endParaRPr lang="en-US" b="1" dirty="0">
                <a:solidFill>
                  <a:prstClr val="black"/>
                </a:solidFill>
              </a:endParaRPr>
            </a:p>
          </p:txBody>
        </p:sp>
      </p:grpSp>
      <p:grpSp>
        <p:nvGrpSpPr>
          <p:cNvPr id="58" name="קבוצה 57"/>
          <p:cNvGrpSpPr/>
          <p:nvPr/>
        </p:nvGrpSpPr>
        <p:grpSpPr>
          <a:xfrm>
            <a:off x="323528" y="3310260"/>
            <a:ext cx="1153716" cy="1153716"/>
            <a:chOff x="563277" y="3828072"/>
            <a:chExt cx="1153716" cy="1153716"/>
          </a:xfrm>
        </p:grpSpPr>
        <p:pic>
          <p:nvPicPr>
            <p:cNvPr id="1047" name="Picture 23" descr="http://www.moovingdesigns.com/vector/wp-content/uploads/2012/01/ukmap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3277" y="3828072"/>
              <a:ext cx="1153716" cy="1153716"/>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p:cNvSpPr txBox="1"/>
            <p:nvPr/>
          </p:nvSpPr>
          <p:spPr>
            <a:xfrm>
              <a:off x="847725" y="4286441"/>
              <a:ext cx="703309" cy="276999"/>
            </a:xfrm>
            <a:prstGeom prst="rect">
              <a:avLst/>
            </a:prstGeom>
            <a:solidFill>
              <a:schemeClr val="bg1">
                <a:alpha val="49000"/>
              </a:schemeClr>
            </a:solidFill>
          </p:spPr>
          <p:txBody>
            <a:bodyPr wrap="square" lIns="0" tIns="0" rIns="0" bIns="0" rtlCol="1">
              <a:spAutoFit/>
            </a:bodyPr>
            <a:lstStyle/>
            <a:p>
              <a:pPr algn="ctr"/>
              <a:r>
                <a:rPr lang="en-US" b="1" dirty="0" smtClean="0">
                  <a:solidFill>
                    <a:prstClr val="black"/>
                  </a:solidFill>
                </a:rPr>
                <a:t>UK</a:t>
              </a:r>
              <a:endParaRPr lang="en-US" b="1" dirty="0">
                <a:solidFill>
                  <a:prstClr val="black"/>
                </a:solidFill>
              </a:endParaRPr>
            </a:p>
          </p:txBody>
        </p:sp>
      </p:grpSp>
      <p:grpSp>
        <p:nvGrpSpPr>
          <p:cNvPr id="54" name="קבוצה 53"/>
          <p:cNvGrpSpPr/>
          <p:nvPr/>
        </p:nvGrpSpPr>
        <p:grpSpPr>
          <a:xfrm>
            <a:off x="6876256" y="2132732"/>
            <a:ext cx="1206557" cy="828000"/>
            <a:chOff x="7215714" y="2156180"/>
            <a:chExt cx="1206557" cy="828000"/>
          </a:xfrm>
        </p:grpSpPr>
        <p:pic>
          <p:nvPicPr>
            <p:cNvPr id="1051" name="Picture 27" descr="http://upload.wikimedia.org/wikipedia/commons/thumb/0/04/Flag-map_of_Greater_Russia.svg/800px-Flag-map_of_Greater_Russia.svg.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15714" y="2156180"/>
              <a:ext cx="1206557" cy="828000"/>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p:cNvSpPr txBox="1"/>
            <p:nvPr/>
          </p:nvSpPr>
          <p:spPr>
            <a:xfrm>
              <a:off x="7288801" y="2431680"/>
              <a:ext cx="936104" cy="276999"/>
            </a:xfrm>
            <a:prstGeom prst="rect">
              <a:avLst/>
            </a:prstGeom>
            <a:solidFill>
              <a:schemeClr val="bg1">
                <a:alpha val="49000"/>
              </a:schemeClr>
            </a:solidFill>
          </p:spPr>
          <p:txBody>
            <a:bodyPr wrap="square" lIns="0" tIns="0" rIns="0" bIns="0" rtlCol="1">
              <a:spAutoFit/>
            </a:bodyPr>
            <a:lstStyle/>
            <a:p>
              <a:pPr algn="ctr"/>
              <a:r>
                <a:rPr lang="en-US" b="1" dirty="0" smtClean="0">
                  <a:solidFill>
                    <a:prstClr val="black"/>
                  </a:solidFill>
                </a:rPr>
                <a:t>Russia</a:t>
              </a:r>
              <a:endParaRPr lang="en-US" b="1" dirty="0">
                <a:solidFill>
                  <a:prstClr val="black"/>
                </a:solidFill>
              </a:endParaRPr>
            </a:p>
          </p:txBody>
        </p:sp>
      </p:grpSp>
      <p:grpSp>
        <p:nvGrpSpPr>
          <p:cNvPr id="63" name="קבוצה 62"/>
          <p:cNvGrpSpPr/>
          <p:nvPr/>
        </p:nvGrpSpPr>
        <p:grpSpPr>
          <a:xfrm>
            <a:off x="4271190" y="3552221"/>
            <a:ext cx="1020890" cy="833967"/>
            <a:chOff x="4189708" y="3275155"/>
            <a:chExt cx="1020890" cy="833967"/>
          </a:xfrm>
        </p:grpSpPr>
        <p:pic>
          <p:nvPicPr>
            <p:cNvPr id="1053" name="Picture 29" descr="http://www.wine-pages.com/guests/images/australia-flag-map.g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89708" y="3275155"/>
              <a:ext cx="1020890" cy="833967"/>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4222441" y="3527329"/>
              <a:ext cx="936104" cy="276999"/>
            </a:xfrm>
            <a:prstGeom prst="rect">
              <a:avLst/>
            </a:prstGeom>
            <a:solidFill>
              <a:schemeClr val="bg1">
                <a:alpha val="49000"/>
              </a:schemeClr>
            </a:solidFill>
          </p:spPr>
          <p:txBody>
            <a:bodyPr wrap="square" lIns="0" tIns="0" rIns="0" bIns="0" rtlCol="1">
              <a:spAutoFit/>
            </a:bodyPr>
            <a:lstStyle/>
            <a:p>
              <a:pPr algn="ctr"/>
              <a:r>
                <a:rPr lang="en-US" b="1" dirty="0">
                  <a:solidFill>
                    <a:prstClr val="black"/>
                  </a:solidFill>
                </a:rPr>
                <a:t>Australia</a:t>
              </a:r>
            </a:p>
          </p:txBody>
        </p:sp>
      </p:grpSp>
      <p:grpSp>
        <p:nvGrpSpPr>
          <p:cNvPr id="61" name="קבוצה 60"/>
          <p:cNvGrpSpPr/>
          <p:nvPr/>
        </p:nvGrpSpPr>
        <p:grpSpPr>
          <a:xfrm>
            <a:off x="2744234" y="3466976"/>
            <a:ext cx="1124086" cy="943289"/>
            <a:chOff x="2706134" y="3254733"/>
            <a:chExt cx="1124086" cy="943289"/>
          </a:xfrm>
        </p:grpSpPr>
        <p:pic>
          <p:nvPicPr>
            <p:cNvPr id="1055" name="Picture 31" descr="http://upload.wikimedia.org/wikipedia/commons/thumb/d/d7/Flag_map_of_the_People's_Republic_of_China.png/715px-Flag_map_of_the_People's_Republic_of_China.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06134" y="3254733"/>
              <a:ext cx="1124086" cy="943289"/>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p:cNvSpPr txBox="1"/>
            <p:nvPr/>
          </p:nvSpPr>
          <p:spPr>
            <a:xfrm>
              <a:off x="2780029" y="3575177"/>
              <a:ext cx="936104" cy="276999"/>
            </a:xfrm>
            <a:prstGeom prst="rect">
              <a:avLst/>
            </a:prstGeom>
            <a:solidFill>
              <a:schemeClr val="bg1">
                <a:alpha val="49000"/>
              </a:schemeClr>
            </a:solidFill>
          </p:spPr>
          <p:txBody>
            <a:bodyPr wrap="square" lIns="0" tIns="0" rIns="0" bIns="0" rtlCol="1">
              <a:spAutoFit/>
            </a:bodyPr>
            <a:lstStyle/>
            <a:p>
              <a:pPr algn="ctr"/>
              <a:r>
                <a:rPr lang="en-US" b="1" dirty="0" smtClean="0">
                  <a:solidFill>
                    <a:prstClr val="black"/>
                  </a:solidFill>
                </a:rPr>
                <a:t>China</a:t>
              </a:r>
              <a:endParaRPr lang="en-US" b="1" dirty="0">
                <a:solidFill>
                  <a:prstClr val="black"/>
                </a:solidFill>
              </a:endParaRPr>
            </a:p>
          </p:txBody>
        </p:sp>
      </p:grpSp>
      <p:grpSp>
        <p:nvGrpSpPr>
          <p:cNvPr id="67" name="קבוצה 66"/>
          <p:cNvGrpSpPr/>
          <p:nvPr/>
        </p:nvGrpSpPr>
        <p:grpSpPr>
          <a:xfrm>
            <a:off x="6753848" y="3370739"/>
            <a:ext cx="1130520" cy="1130520"/>
            <a:chOff x="6537824" y="3269139"/>
            <a:chExt cx="1130520" cy="1130520"/>
          </a:xfrm>
        </p:grpSpPr>
        <p:pic>
          <p:nvPicPr>
            <p:cNvPr id="1057" name="Picture 33" descr="http://www.moovingdesigns.com/vector/wp-content/uploads/2012/01/japanmap.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37824" y="3269139"/>
              <a:ext cx="1130520" cy="1130520"/>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p:cNvSpPr txBox="1"/>
            <p:nvPr/>
          </p:nvSpPr>
          <p:spPr>
            <a:xfrm>
              <a:off x="6656040" y="3692877"/>
              <a:ext cx="936104" cy="276999"/>
            </a:xfrm>
            <a:prstGeom prst="rect">
              <a:avLst/>
            </a:prstGeom>
            <a:solidFill>
              <a:schemeClr val="bg1">
                <a:alpha val="49000"/>
              </a:schemeClr>
            </a:solidFill>
          </p:spPr>
          <p:txBody>
            <a:bodyPr wrap="square" lIns="0" tIns="0" rIns="0" bIns="0" rtlCol="1">
              <a:spAutoFit/>
            </a:bodyPr>
            <a:lstStyle/>
            <a:p>
              <a:pPr algn="ctr"/>
              <a:r>
                <a:rPr lang="en-US" b="1" dirty="0" smtClean="0">
                  <a:solidFill>
                    <a:prstClr val="black"/>
                  </a:solidFill>
                </a:rPr>
                <a:t>Japan</a:t>
              </a:r>
              <a:endParaRPr lang="en-US" b="1" dirty="0">
                <a:solidFill>
                  <a:prstClr val="black"/>
                </a:solidFill>
              </a:endParaRPr>
            </a:p>
          </p:txBody>
        </p:sp>
      </p:grpSp>
      <p:grpSp>
        <p:nvGrpSpPr>
          <p:cNvPr id="65" name="קבוצה 64"/>
          <p:cNvGrpSpPr/>
          <p:nvPr/>
        </p:nvGrpSpPr>
        <p:grpSpPr>
          <a:xfrm>
            <a:off x="5544089" y="3274008"/>
            <a:ext cx="1188151" cy="1296000"/>
            <a:chOff x="5470677" y="3134308"/>
            <a:chExt cx="1188151" cy="1296000"/>
          </a:xfrm>
        </p:grpSpPr>
        <p:pic>
          <p:nvPicPr>
            <p:cNvPr id="1059" name="Picture 35" descr="http://arabbrains.com/wp-content/uploads/2013/02/India-Flag-Map.jpg"/>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70677" y="3134308"/>
              <a:ext cx="1188151" cy="1296000"/>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p:cNvSpPr txBox="1"/>
            <p:nvPr/>
          </p:nvSpPr>
          <p:spPr>
            <a:xfrm>
              <a:off x="5502872" y="3619713"/>
              <a:ext cx="936104" cy="276999"/>
            </a:xfrm>
            <a:prstGeom prst="rect">
              <a:avLst/>
            </a:prstGeom>
            <a:solidFill>
              <a:schemeClr val="bg1">
                <a:alpha val="49000"/>
              </a:schemeClr>
            </a:solidFill>
          </p:spPr>
          <p:txBody>
            <a:bodyPr wrap="square" lIns="0" tIns="0" rIns="0" bIns="0" rtlCol="1">
              <a:spAutoFit/>
            </a:bodyPr>
            <a:lstStyle/>
            <a:p>
              <a:pPr algn="ctr"/>
              <a:r>
                <a:rPr lang="en-US" b="1" dirty="0" smtClean="0">
                  <a:solidFill>
                    <a:prstClr val="black"/>
                  </a:solidFill>
                </a:rPr>
                <a:t>India</a:t>
              </a:r>
              <a:endParaRPr lang="en-US" b="1" dirty="0">
                <a:solidFill>
                  <a:prstClr val="black"/>
                </a:solidFill>
              </a:endParaRPr>
            </a:p>
          </p:txBody>
        </p:sp>
      </p:grpSp>
      <p:grpSp>
        <p:nvGrpSpPr>
          <p:cNvPr id="69" name="קבוצה 68"/>
          <p:cNvGrpSpPr/>
          <p:nvPr/>
        </p:nvGrpSpPr>
        <p:grpSpPr>
          <a:xfrm>
            <a:off x="7900546" y="3391174"/>
            <a:ext cx="1221743" cy="1221743"/>
            <a:chOff x="7811646" y="3327674"/>
            <a:chExt cx="1221743" cy="1221743"/>
          </a:xfrm>
        </p:grpSpPr>
        <p:pic>
          <p:nvPicPr>
            <p:cNvPr id="1061" name="Picture 37" descr="http://www.moovingdesigns.com/vector/wp-content/uploads/2012/01/southkoreamap.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811646" y="3327674"/>
              <a:ext cx="1221743" cy="1221743"/>
            </a:xfrm>
            <a:prstGeom prst="rect">
              <a:avLst/>
            </a:prstGeom>
            <a:noFill/>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7999747" y="3584210"/>
              <a:ext cx="936104" cy="553998"/>
            </a:xfrm>
            <a:prstGeom prst="rect">
              <a:avLst/>
            </a:prstGeom>
            <a:solidFill>
              <a:schemeClr val="bg1">
                <a:alpha val="49000"/>
              </a:schemeClr>
            </a:solidFill>
          </p:spPr>
          <p:txBody>
            <a:bodyPr wrap="square" lIns="0" tIns="0" rIns="0" bIns="0" rtlCol="1">
              <a:spAutoFit/>
            </a:bodyPr>
            <a:lstStyle/>
            <a:p>
              <a:pPr algn="ctr"/>
              <a:r>
                <a:rPr lang="en-US" b="1" dirty="0">
                  <a:solidFill>
                    <a:prstClr val="black"/>
                  </a:solidFill>
                </a:rPr>
                <a:t>South Korea</a:t>
              </a:r>
            </a:p>
          </p:txBody>
        </p:sp>
      </p:grpSp>
      <p:cxnSp>
        <p:nvCxnSpPr>
          <p:cNvPr id="72" name="מחבר ישר 71"/>
          <p:cNvCxnSpPr/>
          <p:nvPr/>
        </p:nvCxnSpPr>
        <p:spPr>
          <a:xfrm>
            <a:off x="248305" y="4778017"/>
            <a:ext cx="8647390" cy="0"/>
          </a:xfrm>
          <a:prstGeom prst="line">
            <a:avLst/>
          </a:prstGeom>
          <a:ln w="57150">
            <a:prstDash val="dash"/>
          </a:ln>
        </p:spPr>
        <p:style>
          <a:lnRef idx="1">
            <a:schemeClr val="accent1"/>
          </a:lnRef>
          <a:fillRef idx="0">
            <a:schemeClr val="accent1"/>
          </a:fillRef>
          <a:effectRef idx="0">
            <a:schemeClr val="accent1"/>
          </a:effectRef>
          <a:fontRef idx="minor">
            <a:schemeClr val="tx1"/>
          </a:fontRef>
        </p:style>
      </p:cxnSp>
      <p:grpSp>
        <p:nvGrpSpPr>
          <p:cNvPr id="74" name="קבוצה 73"/>
          <p:cNvGrpSpPr/>
          <p:nvPr/>
        </p:nvGrpSpPr>
        <p:grpSpPr>
          <a:xfrm>
            <a:off x="579707" y="5250408"/>
            <a:ext cx="1315297" cy="863132"/>
            <a:chOff x="346215" y="5301208"/>
            <a:chExt cx="1315297" cy="863132"/>
          </a:xfrm>
        </p:grpSpPr>
        <p:pic>
          <p:nvPicPr>
            <p:cNvPr id="1065" name="Picture 41" descr="http://upload.wikimedia.org/wikipedia/commons/a/a3/Flag_map_of_Greater_Canada.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46215" y="5301208"/>
              <a:ext cx="1315297" cy="863132"/>
            </a:xfrm>
            <a:prstGeom prst="rect">
              <a:avLst/>
            </a:prstGeom>
            <a:noFill/>
            <a:extLst>
              <a:ext uri="{909E8E84-426E-40DD-AFC4-6F175D3DCCD1}">
                <a14:hiddenFill xmlns:a14="http://schemas.microsoft.com/office/drawing/2010/main">
                  <a:solidFill>
                    <a:srgbClr val="FFFFFF"/>
                  </a:solidFill>
                </a14:hiddenFill>
              </a:ext>
            </a:extLst>
          </p:spPr>
        </p:pic>
        <p:sp>
          <p:nvSpPr>
            <p:cNvPr id="91" name="TextBox 90"/>
            <p:cNvSpPr txBox="1"/>
            <p:nvPr/>
          </p:nvSpPr>
          <p:spPr>
            <a:xfrm>
              <a:off x="553840" y="5403774"/>
              <a:ext cx="936104" cy="553998"/>
            </a:xfrm>
            <a:prstGeom prst="rect">
              <a:avLst/>
            </a:prstGeom>
            <a:solidFill>
              <a:schemeClr val="bg1">
                <a:alpha val="49000"/>
              </a:schemeClr>
            </a:solidFill>
          </p:spPr>
          <p:txBody>
            <a:bodyPr wrap="square" lIns="0" tIns="0" rIns="0" bIns="0" rtlCol="1">
              <a:spAutoFit/>
            </a:bodyPr>
            <a:lstStyle/>
            <a:p>
              <a:pPr algn="ctr"/>
              <a:r>
                <a:rPr lang="en-US" b="1" dirty="0" smtClean="0">
                  <a:solidFill>
                    <a:prstClr val="black"/>
                  </a:solidFill>
                </a:rPr>
                <a:t>Canada</a:t>
              </a:r>
            </a:p>
            <a:p>
              <a:pPr algn="ctr"/>
              <a:r>
                <a:rPr lang="en-US" b="1" dirty="0" smtClean="0">
                  <a:solidFill>
                    <a:prstClr val="black"/>
                  </a:solidFill>
                </a:rPr>
                <a:t>(Quebec)</a:t>
              </a:r>
              <a:endParaRPr lang="en-US" b="1" dirty="0">
                <a:solidFill>
                  <a:prstClr val="black"/>
                </a:solidFill>
              </a:endParaRPr>
            </a:p>
          </p:txBody>
        </p:sp>
      </p:grpSp>
      <p:grpSp>
        <p:nvGrpSpPr>
          <p:cNvPr id="75" name="קבוצה 74"/>
          <p:cNvGrpSpPr/>
          <p:nvPr/>
        </p:nvGrpSpPr>
        <p:grpSpPr>
          <a:xfrm>
            <a:off x="2789890" y="5189426"/>
            <a:ext cx="1091129" cy="1086696"/>
            <a:chOff x="2021220" y="5301208"/>
            <a:chExt cx="1091129" cy="1086696"/>
          </a:xfrm>
        </p:grpSpPr>
        <p:pic>
          <p:nvPicPr>
            <p:cNvPr id="1067" name="Picture 43" descr="http://www.clipartbest.com/cliparts/7eT/MAo/7eTMAoAin.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021220" y="5301208"/>
              <a:ext cx="1091129" cy="1086696"/>
            </a:xfrm>
            <a:prstGeom prst="rect">
              <a:avLst/>
            </a:prstGeom>
            <a:noFill/>
            <a:extLst>
              <a:ext uri="{909E8E84-426E-40DD-AFC4-6F175D3DCCD1}">
                <a14:hiddenFill xmlns:a14="http://schemas.microsoft.com/office/drawing/2010/main">
                  <a:solidFill>
                    <a:srgbClr val="FFFFFF"/>
                  </a:solidFill>
                </a14:hiddenFill>
              </a:ext>
            </a:extLst>
          </p:spPr>
        </p:pic>
        <p:sp>
          <p:nvSpPr>
            <p:cNvPr id="94" name="TextBox 93"/>
            <p:cNvSpPr txBox="1"/>
            <p:nvPr/>
          </p:nvSpPr>
          <p:spPr>
            <a:xfrm>
              <a:off x="2132735" y="5632374"/>
              <a:ext cx="936104" cy="276999"/>
            </a:xfrm>
            <a:prstGeom prst="rect">
              <a:avLst/>
            </a:prstGeom>
            <a:solidFill>
              <a:schemeClr val="bg1">
                <a:alpha val="49000"/>
              </a:schemeClr>
            </a:solidFill>
          </p:spPr>
          <p:txBody>
            <a:bodyPr wrap="square" lIns="0" tIns="0" rIns="0" bIns="0" rtlCol="1">
              <a:spAutoFit/>
            </a:bodyPr>
            <a:lstStyle/>
            <a:p>
              <a:pPr algn="ctr"/>
              <a:r>
                <a:rPr lang="en-US" b="1" dirty="0" smtClean="0">
                  <a:solidFill>
                    <a:prstClr val="black"/>
                  </a:solidFill>
                </a:rPr>
                <a:t>Brazil</a:t>
              </a:r>
              <a:endParaRPr lang="en-US" b="1" dirty="0">
                <a:solidFill>
                  <a:prstClr val="black"/>
                </a:solidFill>
              </a:endParaRPr>
            </a:p>
          </p:txBody>
        </p:sp>
      </p:grpSp>
      <p:grpSp>
        <p:nvGrpSpPr>
          <p:cNvPr id="76" name="קבוצה 75"/>
          <p:cNvGrpSpPr/>
          <p:nvPr/>
        </p:nvGrpSpPr>
        <p:grpSpPr>
          <a:xfrm>
            <a:off x="4827881" y="5301209"/>
            <a:ext cx="1501588" cy="792088"/>
            <a:chOff x="3937461" y="5301209"/>
            <a:chExt cx="1501588" cy="792088"/>
          </a:xfrm>
        </p:grpSpPr>
        <p:pic>
          <p:nvPicPr>
            <p:cNvPr id="1069" name="Picture 45" descr="https://eurovisionobsession.files.wordpress.com/2010/08/austrian-flag-map.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937461" y="5301209"/>
              <a:ext cx="1501588" cy="792088"/>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96"/>
            <p:cNvSpPr txBox="1"/>
            <p:nvPr/>
          </p:nvSpPr>
          <p:spPr>
            <a:xfrm>
              <a:off x="4401154" y="5567673"/>
              <a:ext cx="936104" cy="276999"/>
            </a:xfrm>
            <a:prstGeom prst="rect">
              <a:avLst/>
            </a:prstGeom>
            <a:solidFill>
              <a:schemeClr val="bg1">
                <a:alpha val="49000"/>
              </a:schemeClr>
            </a:solidFill>
          </p:spPr>
          <p:txBody>
            <a:bodyPr wrap="square" lIns="0" tIns="0" rIns="0" bIns="0" rtlCol="1">
              <a:spAutoFit/>
            </a:bodyPr>
            <a:lstStyle/>
            <a:p>
              <a:pPr algn="ctr"/>
              <a:r>
                <a:rPr lang="en-US" b="1" dirty="0">
                  <a:solidFill>
                    <a:prstClr val="black"/>
                  </a:solidFill>
                </a:rPr>
                <a:t>Austria </a:t>
              </a:r>
            </a:p>
          </p:txBody>
        </p:sp>
      </p:grpSp>
      <p:grpSp>
        <p:nvGrpSpPr>
          <p:cNvPr id="77" name="קבוצה 76"/>
          <p:cNvGrpSpPr/>
          <p:nvPr/>
        </p:nvGrpSpPr>
        <p:grpSpPr>
          <a:xfrm>
            <a:off x="7276831" y="5225008"/>
            <a:ext cx="1170849" cy="1075870"/>
            <a:chOff x="5487434" y="5035267"/>
            <a:chExt cx="1460267" cy="1341810"/>
          </a:xfrm>
        </p:grpSpPr>
        <p:pic>
          <p:nvPicPr>
            <p:cNvPr id="1073" name="Picture 49" descr="http://www.vectors.co.nz/wp-content/uploads/Flag_Map_Of_The_Netherlands.png"/>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b="3451"/>
            <a:stretch/>
          </p:blipFill>
          <p:spPr bwMode="auto">
            <a:xfrm>
              <a:off x="5487434" y="5035267"/>
              <a:ext cx="1389773" cy="1341810"/>
            </a:xfrm>
            <a:prstGeom prst="rect">
              <a:avLst/>
            </a:prstGeom>
            <a:noFill/>
            <a:extLst>
              <a:ext uri="{909E8E84-426E-40DD-AFC4-6F175D3DCCD1}">
                <a14:hiddenFill xmlns:a14="http://schemas.microsoft.com/office/drawing/2010/main">
                  <a:solidFill>
                    <a:srgbClr val="FFFFFF"/>
                  </a:solidFill>
                </a14:hiddenFill>
              </a:ext>
            </a:extLst>
          </p:spPr>
        </p:pic>
        <p:sp>
          <p:nvSpPr>
            <p:cNvPr id="100" name="TextBox 99"/>
            <p:cNvSpPr txBox="1"/>
            <p:nvPr/>
          </p:nvSpPr>
          <p:spPr>
            <a:xfrm>
              <a:off x="5597128" y="5378374"/>
              <a:ext cx="1350573" cy="553998"/>
            </a:xfrm>
            <a:prstGeom prst="rect">
              <a:avLst/>
            </a:prstGeom>
            <a:solidFill>
              <a:schemeClr val="bg1">
                <a:alpha val="49000"/>
              </a:schemeClr>
            </a:solidFill>
          </p:spPr>
          <p:txBody>
            <a:bodyPr wrap="square" lIns="0" tIns="0" rIns="0" bIns="0" rtlCol="1">
              <a:spAutoFit/>
            </a:bodyPr>
            <a:lstStyle/>
            <a:p>
              <a:pPr algn="ctr"/>
              <a:r>
                <a:rPr lang="en-US" b="1" dirty="0">
                  <a:solidFill>
                    <a:prstClr val="black"/>
                  </a:solidFill>
                </a:rPr>
                <a:t>The Netherlands</a:t>
              </a:r>
            </a:p>
          </p:txBody>
        </p:sp>
      </p:grpSp>
    </p:spTree>
    <p:extLst>
      <p:ext uri="{BB962C8B-B14F-4D97-AF65-F5344CB8AC3E}">
        <p14:creationId xmlns:p14="http://schemas.microsoft.com/office/powerpoint/2010/main" val="3078868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shlomit\Downloads\80410438.jpg"/>
          <p:cNvPicPr>
            <a:picLocks noChangeAspect="1" noChangeArrowheads="1"/>
          </p:cNvPicPr>
          <p:nvPr/>
        </p:nvPicPr>
        <p:blipFill>
          <a:blip r:embed="rId2" cstate="email">
            <a:clrChange>
              <a:clrFrom>
                <a:srgbClr val="FAFAFA"/>
              </a:clrFrom>
              <a:clrTo>
                <a:srgbClr val="FAFAFA">
                  <a:alpha val="0"/>
                </a:srgbClr>
              </a:clrTo>
            </a:clrChange>
            <a:extLst>
              <a:ext uri="{28A0092B-C50C-407E-A947-70E740481C1C}">
                <a14:useLocalDpi xmlns:a14="http://schemas.microsoft.com/office/drawing/2010/main"/>
              </a:ext>
            </a:extLst>
          </a:blip>
          <a:srcRect/>
          <a:stretch>
            <a:fillRect/>
          </a:stretch>
        </p:blipFill>
        <p:spPr bwMode="auto">
          <a:xfrm flipH="1">
            <a:off x="-1" y="3974271"/>
            <a:ext cx="1942100" cy="2911112"/>
          </a:xfrm>
          <a:prstGeom prst="rect">
            <a:avLst/>
          </a:prstGeom>
          <a:noFill/>
          <a:extLst>
            <a:ext uri="{909E8E84-426E-40DD-AFC4-6F175D3DCCD1}">
              <a14:hiddenFill xmlns:a14="http://schemas.microsoft.com/office/drawing/2010/main">
                <a:solidFill>
                  <a:srgbClr val="FFFFFF"/>
                </a:solidFill>
              </a14:hiddenFill>
            </a:ext>
          </a:extLst>
        </p:spPr>
      </p:pic>
      <p:sp>
        <p:nvSpPr>
          <p:cNvPr id="4" name="מציין מיקום תוכן 2"/>
          <p:cNvSpPr txBox="1">
            <a:spLocks/>
          </p:cNvSpPr>
          <p:nvPr/>
        </p:nvSpPr>
        <p:spPr>
          <a:xfrm>
            <a:off x="457200" y="1916832"/>
            <a:ext cx="8229600" cy="1656184"/>
          </a:xfrm>
          <a:prstGeom prst="rect">
            <a:avLst/>
          </a:prstGeom>
        </p:spPr>
        <p:txBody>
          <a:bodyPr>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he-IL" sz="2200" dirty="0">
                <a:solidFill>
                  <a:schemeClr val="tx1">
                    <a:lumMod val="65000"/>
                    <a:lumOff val="35000"/>
                  </a:schemeClr>
                </a:solidFill>
              </a:rPr>
              <a:t>חברה נמדדת ביכולת להעביר את הידע ואת הערכים המחזיקים אותה, לאורך זמן ובהתמודדות עם אתגרים.</a:t>
            </a:r>
          </a:p>
          <a:p>
            <a:pPr marL="0" indent="0">
              <a:buFont typeface="Arial" pitchFamily="34" charset="0"/>
              <a:buNone/>
            </a:pPr>
            <a:r>
              <a:rPr lang="he-IL" sz="2200" dirty="0">
                <a:solidFill>
                  <a:schemeClr val="tx1">
                    <a:lumMod val="65000"/>
                    <a:lumOff val="35000"/>
                  </a:schemeClr>
                </a:solidFill>
              </a:rPr>
              <a:t>משרד המדע הטכנולוגיה והחלל רואה חשיבות גדולה בהגדלת החשיפה ועידוד פעילות של אוכלוסיות מגוונות בתחומי המדעים וטכנולוגיה לקהילה</a:t>
            </a:r>
          </a:p>
          <a:p>
            <a:pPr marL="0" indent="0" algn="ctr">
              <a:buFont typeface="Arial" pitchFamily="34" charset="0"/>
              <a:buNone/>
            </a:pPr>
            <a:endParaRPr lang="he-IL" sz="2200" dirty="0" smtClean="0"/>
          </a:p>
        </p:txBody>
      </p:sp>
      <p:grpSp>
        <p:nvGrpSpPr>
          <p:cNvPr id="8" name="קבוצה 7"/>
          <p:cNvGrpSpPr/>
          <p:nvPr/>
        </p:nvGrpSpPr>
        <p:grpSpPr>
          <a:xfrm>
            <a:off x="1936501" y="3861048"/>
            <a:ext cx="6750299" cy="1944216"/>
            <a:chOff x="467544" y="3867029"/>
            <a:chExt cx="8229600" cy="2370283"/>
          </a:xfrm>
        </p:grpSpPr>
        <p:sp>
          <p:nvSpPr>
            <p:cNvPr id="5" name="מציין מיקום תוכן 2"/>
            <p:cNvSpPr txBox="1">
              <a:spLocks/>
            </p:cNvSpPr>
            <p:nvPr/>
          </p:nvSpPr>
          <p:spPr>
            <a:xfrm>
              <a:off x="467544" y="4005064"/>
              <a:ext cx="8229600" cy="2232248"/>
            </a:xfrm>
            <a:prstGeom prst="rect">
              <a:avLst/>
            </a:prstGeom>
          </p:spPr>
          <p:txBody>
            <a:bodyPr>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he-IL" sz="2400" b="1" u="sng" dirty="0">
                  <a:solidFill>
                    <a:schemeClr val="tx1">
                      <a:lumMod val="65000"/>
                      <a:lumOff val="35000"/>
                    </a:schemeClr>
                  </a:solidFill>
                </a:rPr>
                <a:t>הרעיון פשוט: </a:t>
              </a:r>
            </a:p>
            <a:p>
              <a:pPr marL="0" indent="0" algn="ctr">
                <a:buNone/>
              </a:pPr>
              <a:r>
                <a:rPr lang="he-IL" sz="2200" dirty="0">
                  <a:solidFill>
                    <a:schemeClr val="tx1">
                      <a:lumMod val="65000"/>
                      <a:lumOff val="35000"/>
                    </a:schemeClr>
                  </a:solidFill>
                </a:rPr>
                <a:t>ידע זמין + חוויות חיוביות + מסגרות תומכות = </a:t>
              </a:r>
            </a:p>
            <a:p>
              <a:pPr marL="0" indent="0" algn="ctr">
                <a:buNone/>
              </a:pPr>
              <a:r>
                <a:rPr lang="he-IL" sz="2200" dirty="0">
                  <a:solidFill>
                    <a:schemeClr val="tx1">
                      <a:lumMod val="65000"/>
                      <a:lumOff val="35000"/>
                    </a:schemeClr>
                  </a:solidFill>
                  <a:effectLst>
                    <a:outerShdw blurRad="38100" dist="38100" dir="2700000" algn="tl">
                      <a:srgbClr val="000000">
                        <a:alpha val="43137"/>
                      </a:srgbClr>
                    </a:outerShdw>
                  </a:effectLst>
                </a:rPr>
                <a:t>יותר כ"א איכותי בלימודי מדעים בעתיד</a:t>
              </a:r>
            </a:p>
          </p:txBody>
        </p:sp>
        <p:sp>
          <p:nvSpPr>
            <p:cNvPr id="7" name="מלבן 6"/>
            <p:cNvSpPr/>
            <p:nvPr/>
          </p:nvSpPr>
          <p:spPr>
            <a:xfrm>
              <a:off x="611560" y="3867029"/>
              <a:ext cx="7920880" cy="223224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9" name="מלבן 8"/>
          <p:cNvSpPr/>
          <p:nvPr/>
        </p:nvSpPr>
        <p:spPr>
          <a:xfrm>
            <a:off x="3548323" y="1182088"/>
            <a:ext cx="2047355" cy="553998"/>
          </a:xfrm>
          <a:prstGeom prst="rect">
            <a:avLst/>
          </a:prstGeom>
        </p:spPr>
        <p:txBody>
          <a:bodyPr wrap="none">
            <a:spAutoFit/>
          </a:bodyPr>
          <a:lstStyle/>
          <a:p>
            <a:r>
              <a:rPr lang="he-IL" sz="3000" b="1" dirty="0" smtClean="0">
                <a:solidFill>
                  <a:schemeClr val="tx2"/>
                </a:solidFill>
                <a:effectLst>
                  <a:outerShdw blurRad="38100" dist="38100" dir="2700000" algn="tl">
                    <a:srgbClr val="000000">
                      <a:alpha val="43137"/>
                    </a:srgbClr>
                  </a:outerShdw>
                </a:effectLst>
              </a:rPr>
              <a:t>מדע וקהילה</a:t>
            </a:r>
            <a:endParaRPr lang="he-IL" sz="3000"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951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קבוצה 2"/>
          <p:cNvGrpSpPr/>
          <p:nvPr/>
        </p:nvGrpSpPr>
        <p:grpSpPr>
          <a:xfrm>
            <a:off x="2223729" y="2321272"/>
            <a:ext cx="4503737" cy="3556000"/>
            <a:chOff x="2223729" y="2019768"/>
            <a:chExt cx="4503737" cy="3556000"/>
          </a:xfrm>
        </p:grpSpPr>
        <p:sp>
          <p:nvSpPr>
            <p:cNvPr id="102" name="Oval 2"/>
            <p:cNvSpPr>
              <a:spLocks noChangeArrowheads="1"/>
            </p:cNvSpPr>
            <p:nvPr/>
          </p:nvSpPr>
          <p:spPr bwMode="gray">
            <a:xfrm>
              <a:off x="2907941" y="2743668"/>
              <a:ext cx="2743200" cy="2743200"/>
            </a:xfrm>
            <a:prstGeom prst="ellipse">
              <a:avLst/>
            </a:prstGeom>
            <a:solidFill>
              <a:srgbClr val="FFFFFF">
                <a:alpha val="80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he-IL"/>
            </a:p>
          </p:txBody>
        </p:sp>
        <p:sp>
          <p:nvSpPr>
            <p:cNvPr id="103" name="Oval 3"/>
            <p:cNvSpPr>
              <a:spLocks noChangeArrowheads="1"/>
            </p:cNvSpPr>
            <p:nvPr/>
          </p:nvSpPr>
          <p:spPr bwMode="gray">
            <a:xfrm>
              <a:off x="4050941" y="3258018"/>
              <a:ext cx="1619250" cy="1619250"/>
            </a:xfrm>
            <a:prstGeom prst="ellipse">
              <a:avLst/>
            </a:prstGeom>
            <a:solidFill>
              <a:srgbClr val="DCDCDC">
                <a:alpha val="50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he-IL"/>
            </a:p>
          </p:txBody>
        </p:sp>
        <p:sp>
          <p:nvSpPr>
            <p:cNvPr id="104" name="Line 4"/>
            <p:cNvSpPr>
              <a:spLocks noChangeShapeType="1"/>
            </p:cNvSpPr>
            <p:nvPr/>
          </p:nvSpPr>
          <p:spPr bwMode="gray">
            <a:xfrm>
              <a:off x="3288941" y="4039068"/>
              <a:ext cx="1524000" cy="76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he-IL"/>
            </a:p>
          </p:txBody>
        </p:sp>
        <p:sp>
          <p:nvSpPr>
            <p:cNvPr id="105" name="Line 5"/>
            <p:cNvSpPr>
              <a:spLocks noChangeShapeType="1"/>
            </p:cNvSpPr>
            <p:nvPr/>
          </p:nvSpPr>
          <p:spPr bwMode="gray">
            <a:xfrm>
              <a:off x="4127141" y="2896068"/>
              <a:ext cx="914400" cy="914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he-IL"/>
            </a:p>
          </p:txBody>
        </p:sp>
        <p:sp>
          <p:nvSpPr>
            <p:cNvPr id="107" name="Line 7"/>
            <p:cNvSpPr>
              <a:spLocks noChangeShapeType="1"/>
            </p:cNvSpPr>
            <p:nvPr/>
          </p:nvSpPr>
          <p:spPr bwMode="gray">
            <a:xfrm>
              <a:off x="5422541" y="4343868"/>
              <a:ext cx="228600" cy="152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he-IL"/>
            </a:p>
          </p:txBody>
        </p:sp>
        <p:sp>
          <p:nvSpPr>
            <p:cNvPr id="108" name="Line 8"/>
            <p:cNvSpPr>
              <a:spLocks noChangeShapeType="1"/>
            </p:cNvSpPr>
            <p:nvPr/>
          </p:nvSpPr>
          <p:spPr bwMode="gray">
            <a:xfrm flipV="1">
              <a:off x="5422541" y="3048468"/>
              <a:ext cx="533400" cy="838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he-IL"/>
            </a:p>
          </p:txBody>
        </p:sp>
        <p:sp>
          <p:nvSpPr>
            <p:cNvPr id="109" name="Oval 9"/>
            <p:cNvSpPr>
              <a:spLocks noChangeArrowheads="1"/>
            </p:cNvSpPr>
            <p:nvPr/>
          </p:nvSpPr>
          <p:spPr bwMode="gray">
            <a:xfrm>
              <a:off x="4689116" y="3648543"/>
              <a:ext cx="895350" cy="895350"/>
            </a:xfrm>
            <a:prstGeom prst="ellipse">
              <a:avLst/>
            </a:prstGeom>
            <a:solidFill>
              <a:srgbClr val="C0C0C0">
                <a:alpha val="50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he-IL"/>
            </a:p>
          </p:txBody>
        </p:sp>
        <p:grpSp>
          <p:nvGrpSpPr>
            <p:cNvPr id="111" name="Group 11"/>
            <p:cNvGrpSpPr>
              <a:grpSpLocks/>
            </p:cNvGrpSpPr>
            <p:nvPr/>
          </p:nvGrpSpPr>
          <p:grpSpPr bwMode="auto">
            <a:xfrm>
              <a:off x="3307991" y="2019768"/>
              <a:ext cx="1146175" cy="1384300"/>
              <a:chOff x="2064" y="1008"/>
              <a:chExt cx="722" cy="872"/>
            </a:xfrm>
          </p:grpSpPr>
          <p:sp>
            <p:nvSpPr>
              <p:cNvPr id="112" name="Oval 12"/>
              <p:cNvSpPr>
                <a:spLocks noChangeArrowheads="1"/>
              </p:cNvSpPr>
              <p:nvPr/>
            </p:nvSpPr>
            <p:spPr bwMode="gray">
              <a:xfrm>
                <a:off x="2064" y="1008"/>
                <a:ext cx="722" cy="727"/>
              </a:xfrm>
              <a:prstGeom prst="ellipse">
                <a:avLst/>
              </a:prstGeom>
              <a:solidFill>
                <a:srgbClr val="EAEAEA">
                  <a:alpha val="50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nvGrpSpPr>
              <p:cNvPr id="113" name="Group 13"/>
              <p:cNvGrpSpPr>
                <a:grpSpLocks/>
              </p:cNvGrpSpPr>
              <p:nvPr/>
            </p:nvGrpSpPr>
            <p:grpSpPr bwMode="auto">
              <a:xfrm>
                <a:off x="2086" y="1031"/>
                <a:ext cx="680" cy="849"/>
                <a:chOff x="3975" y="1593"/>
                <a:chExt cx="931" cy="1163"/>
              </a:xfrm>
            </p:grpSpPr>
            <p:pic>
              <p:nvPicPr>
                <p:cNvPr id="126" name="Picture 14"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extLst>
                  <a:ext uri="{909E8E84-426E-40DD-AFC4-6F175D3DCCD1}">
                    <a14:hiddenFill xmlns:a14="http://schemas.microsoft.com/office/drawing/2010/main">
                      <a:solidFill>
                        <a:srgbClr val="FFFFFF"/>
                      </a:solidFill>
                    </a14:hiddenFill>
                  </a:ext>
                </a:extLst>
              </p:spPr>
            </p:pic>
            <p:sp>
              <p:nvSpPr>
                <p:cNvPr id="127" name="Oval 15"/>
                <p:cNvSpPr>
                  <a:spLocks noChangeArrowheads="1"/>
                </p:cNvSpPr>
                <p:nvPr/>
              </p:nvSpPr>
              <p:spPr bwMode="gray">
                <a:xfrm>
                  <a:off x="3975" y="1593"/>
                  <a:ext cx="931" cy="937"/>
                </a:xfrm>
                <a:prstGeom prst="ellipse">
                  <a:avLst/>
                </a:prstGeom>
                <a:solidFill>
                  <a:schemeClr val="hlink">
                    <a:alpha val="5000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pic>
              <p:nvPicPr>
                <p:cNvPr id="128" name="Picture 16" descr="light_shadow1"/>
                <p:cNvPicPr>
                  <a:picLocks noChangeAspect="1" noChangeArrowheads="1"/>
                </p:cNvPicPr>
                <p:nvPr/>
              </p:nvPicPr>
              <p:blipFill>
                <a:blip r:embed="rId3" cstate="print">
                  <a:extLst>
                    <a:ext uri="{28A0092B-C50C-407E-A947-70E740481C1C}">
                      <a14:useLocalDpi xmlns:a14="http://schemas.microsoft.com/office/drawing/2010/main" val="0"/>
                    </a:ext>
                  </a:extLst>
                </a:blip>
                <a:srcRect t="14285"/>
                <a:stretch>
                  <a:fillRect/>
                </a:stretch>
              </p:blipFill>
              <p:spPr bwMode="gray">
                <a:xfrm>
                  <a:off x="3984" y="1632"/>
                  <a:ext cx="682" cy="585"/>
                </a:xfrm>
                <a:prstGeom prst="rect">
                  <a:avLst/>
                </a:prstGeom>
                <a:noFill/>
                <a:extLst>
                  <a:ext uri="{909E8E84-426E-40DD-AFC4-6F175D3DCCD1}">
                    <a14:hiddenFill xmlns:a14="http://schemas.microsoft.com/office/drawing/2010/main">
                      <a:solidFill>
                        <a:srgbClr val="FFFFFF"/>
                      </a:solidFill>
                    </a14:hiddenFill>
                  </a:ext>
                </a:extLst>
              </p:spPr>
            </p:pic>
            <p:grpSp>
              <p:nvGrpSpPr>
                <p:cNvPr id="129" name="Group 17"/>
                <p:cNvGrpSpPr>
                  <a:grpSpLocks/>
                </p:cNvGrpSpPr>
                <p:nvPr/>
              </p:nvGrpSpPr>
              <p:grpSpPr bwMode="auto">
                <a:xfrm rot="-3733502" flipH="1" flipV="1">
                  <a:off x="4256" y="2247"/>
                  <a:ext cx="820" cy="198"/>
                  <a:chOff x="2532" y="1051"/>
                  <a:chExt cx="893" cy="246"/>
                </a:xfrm>
              </p:grpSpPr>
              <p:grpSp>
                <p:nvGrpSpPr>
                  <p:cNvPr id="130" name="Group 18"/>
                  <p:cNvGrpSpPr>
                    <a:grpSpLocks/>
                  </p:cNvGrpSpPr>
                  <p:nvPr/>
                </p:nvGrpSpPr>
                <p:grpSpPr bwMode="auto">
                  <a:xfrm>
                    <a:off x="2532" y="1051"/>
                    <a:ext cx="743" cy="185"/>
                    <a:chOff x="1565" y="2568"/>
                    <a:chExt cx="1118" cy="279"/>
                  </a:xfrm>
                </p:grpSpPr>
                <p:sp>
                  <p:nvSpPr>
                    <p:cNvPr id="136" name="AutoShape 19"/>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37" name="AutoShape 20"/>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38" name="AutoShape 21"/>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39" name="AutoShape 22"/>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grpSp>
                <p:nvGrpSpPr>
                  <p:cNvPr id="131" name="Group 23"/>
                  <p:cNvGrpSpPr>
                    <a:grpSpLocks/>
                  </p:cNvGrpSpPr>
                  <p:nvPr/>
                </p:nvGrpSpPr>
                <p:grpSpPr bwMode="auto">
                  <a:xfrm rot="1353540">
                    <a:off x="2682" y="1111"/>
                    <a:ext cx="743" cy="186"/>
                    <a:chOff x="1565" y="2568"/>
                    <a:chExt cx="1118" cy="279"/>
                  </a:xfrm>
                </p:grpSpPr>
                <p:sp>
                  <p:nvSpPr>
                    <p:cNvPr id="132" name="AutoShape 24"/>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33" name="AutoShape 25"/>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34" name="AutoShape 26"/>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35" name="AutoShape 27"/>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grpSp>
          </p:grpSp>
          <p:grpSp>
            <p:nvGrpSpPr>
              <p:cNvPr id="114" name="Group 28"/>
              <p:cNvGrpSpPr>
                <a:grpSpLocks/>
              </p:cNvGrpSpPr>
              <p:nvPr/>
            </p:nvGrpSpPr>
            <p:grpSpPr bwMode="auto">
              <a:xfrm rot="-3733502" flipH="1" flipV="1">
                <a:off x="2362" y="1505"/>
                <a:ext cx="527" cy="128"/>
                <a:chOff x="2532" y="1051"/>
                <a:chExt cx="893" cy="246"/>
              </a:xfrm>
            </p:grpSpPr>
            <p:grpSp>
              <p:nvGrpSpPr>
                <p:cNvPr id="116" name="Group 29"/>
                <p:cNvGrpSpPr>
                  <a:grpSpLocks/>
                </p:cNvGrpSpPr>
                <p:nvPr/>
              </p:nvGrpSpPr>
              <p:grpSpPr bwMode="auto">
                <a:xfrm>
                  <a:off x="2532" y="1051"/>
                  <a:ext cx="743" cy="185"/>
                  <a:chOff x="1565" y="2568"/>
                  <a:chExt cx="1118" cy="279"/>
                </a:xfrm>
              </p:grpSpPr>
              <p:sp>
                <p:nvSpPr>
                  <p:cNvPr id="122" name="AutoShape 30"/>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23" name="AutoShape 31"/>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24" name="AutoShape 32"/>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25" name="AutoShape 33"/>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grpSp>
              <p:nvGrpSpPr>
                <p:cNvPr id="117" name="Group 34"/>
                <p:cNvGrpSpPr>
                  <a:grpSpLocks/>
                </p:cNvGrpSpPr>
                <p:nvPr/>
              </p:nvGrpSpPr>
              <p:grpSpPr bwMode="auto">
                <a:xfrm rot="1353540">
                  <a:off x="2682" y="1111"/>
                  <a:ext cx="743" cy="186"/>
                  <a:chOff x="1565" y="2568"/>
                  <a:chExt cx="1118" cy="279"/>
                </a:xfrm>
              </p:grpSpPr>
              <p:sp>
                <p:nvSpPr>
                  <p:cNvPr id="118" name="AutoShape 35"/>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19" name="AutoShape 36"/>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20" name="AutoShape 37"/>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21" name="AutoShape 38"/>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grpSp>
        </p:grpSp>
        <p:grpSp>
          <p:nvGrpSpPr>
            <p:cNvPr id="140" name="Group 40"/>
            <p:cNvGrpSpPr>
              <a:grpSpLocks/>
            </p:cNvGrpSpPr>
            <p:nvPr/>
          </p:nvGrpSpPr>
          <p:grpSpPr bwMode="auto">
            <a:xfrm>
              <a:off x="2223729" y="3302468"/>
              <a:ext cx="1146175" cy="1384300"/>
              <a:chOff x="2064" y="1008"/>
              <a:chExt cx="722" cy="872"/>
            </a:xfrm>
          </p:grpSpPr>
          <p:sp>
            <p:nvSpPr>
              <p:cNvPr id="141" name="Oval 41"/>
              <p:cNvSpPr>
                <a:spLocks noChangeArrowheads="1"/>
              </p:cNvSpPr>
              <p:nvPr/>
            </p:nvSpPr>
            <p:spPr bwMode="gray">
              <a:xfrm>
                <a:off x="2064" y="1008"/>
                <a:ext cx="722" cy="727"/>
              </a:xfrm>
              <a:prstGeom prst="ellipse">
                <a:avLst/>
              </a:prstGeom>
              <a:solidFill>
                <a:srgbClr val="EAEAEA">
                  <a:alpha val="50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nvGrpSpPr>
              <p:cNvPr id="142" name="Group 42"/>
              <p:cNvGrpSpPr>
                <a:grpSpLocks/>
              </p:cNvGrpSpPr>
              <p:nvPr/>
            </p:nvGrpSpPr>
            <p:grpSpPr bwMode="auto">
              <a:xfrm>
                <a:off x="2086" y="1031"/>
                <a:ext cx="680" cy="849"/>
                <a:chOff x="3975" y="1593"/>
                <a:chExt cx="931" cy="1163"/>
              </a:xfrm>
            </p:grpSpPr>
            <p:pic>
              <p:nvPicPr>
                <p:cNvPr id="155" name="Picture 43"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extLst>
                  <a:ext uri="{909E8E84-426E-40DD-AFC4-6F175D3DCCD1}">
                    <a14:hiddenFill xmlns:a14="http://schemas.microsoft.com/office/drawing/2010/main">
                      <a:solidFill>
                        <a:srgbClr val="FFFFFF"/>
                      </a:solidFill>
                    </a14:hiddenFill>
                  </a:ext>
                </a:extLst>
              </p:spPr>
            </p:pic>
            <p:sp>
              <p:nvSpPr>
                <p:cNvPr id="156" name="Oval 44"/>
                <p:cNvSpPr>
                  <a:spLocks noChangeArrowheads="1"/>
                </p:cNvSpPr>
                <p:nvPr/>
              </p:nvSpPr>
              <p:spPr bwMode="gray">
                <a:xfrm>
                  <a:off x="3975" y="1593"/>
                  <a:ext cx="931" cy="937"/>
                </a:xfrm>
                <a:prstGeom prst="ellipse">
                  <a:avLst/>
                </a:prstGeom>
                <a:solidFill>
                  <a:schemeClr val="accent2">
                    <a:alpha val="5000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pic>
              <p:nvPicPr>
                <p:cNvPr id="157" name="Picture 45" descr="light_shadow1"/>
                <p:cNvPicPr>
                  <a:picLocks noChangeAspect="1" noChangeArrowheads="1"/>
                </p:cNvPicPr>
                <p:nvPr/>
              </p:nvPicPr>
              <p:blipFill>
                <a:blip r:embed="rId3" cstate="print">
                  <a:extLst>
                    <a:ext uri="{28A0092B-C50C-407E-A947-70E740481C1C}">
                      <a14:useLocalDpi xmlns:a14="http://schemas.microsoft.com/office/drawing/2010/main" val="0"/>
                    </a:ext>
                  </a:extLst>
                </a:blip>
                <a:srcRect t="14285"/>
                <a:stretch>
                  <a:fillRect/>
                </a:stretch>
              </p:blipFill>
              <p:spPr bwMode="gray">
                <a:xfrm>
                  <a:off x="3984" y="1632"/>
                  <a:ext cx="682" cy="585"/>
                </a:xfrm>
                <a:prstGeom prst="rect">
                  <a:avLst/>
                </a:prstGeom>
                <a:noFill/>
                <a:extLst>
                  <a:ext uri="{909E8E84-426E-40DD-AFC4-6F175D3DCCD1}">
                    <a14:hiddenFill xmlns:a14="http://schemas.microsoft.com/office/drawing/2010/main">
                      <a:solidFill>
                        <a:srgbClr val="FFFFFF"/>
                      </a:solidFill>
                    </a14:hiddenFill>
                  </a:ext>
                </a:extLst>
              </p:spPr>
            </p:pic>
            <p:grpSp>
              <p:nvGrpSpPr>
                <p:cNvPr id="158" name="Group 46"/>
                <p:cNvGrpSpPr>
                  <a:grpSpLocks/>
                </p:cNvGrpSpPr>
                <p:nvPr/>
              </p:nvGrpSpPr>
              <p:grpSpPr bwMode="auto">
                <a:xfrm rot="-3733502" flipH="1" flipV="1">
                  <a:off x="4256" y="2247"/>
                  <a:ext cx="820" cy="198"/>
                  <a:chOff x="2532" y="1051"/>
                  <a:chExt cx="893" cy="246"/>
                </a:xfrm>
              </p:grpSpPr>
              <p:grpSp>
                <p:nvGrpSpPr>
                  <p:cNvPr id="159" name="Group 47"/>
                  <p:cNvGrpSpPr>
                    <a:grpSpLocks/>
                  </p:cNvGrpSpPr>
                  <p:nvPr/>
                </p:nvGrpSpPr>
                <p:grpSpPr bwMode="auto">
                  <a:xfrm>
                    <a:off x="2532" y="1051"/>
                    <a:ext cx="743" cy="185"/>
                    <a:chOff x="1565" y="2568"/>
                    <a:chExt cx="1118" cy="279"/>
                  </a:xfrm>
                </p:grpSpPr>
                <p:sp>
                  <p:nvSpPr>
                    <p:cNvPr id="165" name="AutoShape 48"/>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66" name="AutoShape 49"/>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67" name="AutoShape 50"/>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68" name="AutoShape 51"/>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grpSp>
                <p:nvGrpSpPr>
                  <p:cNvPr id="160" name="Group 52"/>
                  <p:cNvGrpSpPr>
                    <a:grpSpLocks/>
                  </p:cNvGrpSpPr>
                  <p:nvPr/>
                </p:nvGrpSpPr>
                <p:grpSpPr bwMode="auto">
                  <a:xfrm rot="1353540">
                    <a:off x="2682" y="1111"/>
                    <a:ext cx="743" cy="186"/>
                    <a:chOff x="1565" y="2568"/>
                    <a:chExt cx="1118" cy="279"/>
                  </a:xfrm>
                </p:grpSpPr>
                <p:sp>
                  <p:nvSpPr>
                    <p:cNvPr id="161" name="AutoShape 53"/>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62" name="AutoShape 54"/>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63" name="AutoShape 55"/>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64" name="AutoShape 56"/>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grpSp>
          </p:grpSp>
          <p:grpSp>
            <p:nvGrpSpPr>
              <p:cNvPr id="143" name="Group 57"/>
              <p:cNvGrpSpPr>
                <a:grpSpLocks/>
              </p:cNvGrpSpPr>
              <p:nvPr/>
            </p:nvGrpSpPr>
            <p:grpSpPr bwMode="auto">
              <a:xfrm rot="-3733502" flipH="1" flipV="1">
                <a:off x="2362" y="1505"/>
                <a:ext cx="527" cy="128"/>
                <a:chOff x="2532" y="1051"/>
                <a:chExt cx="893" cy="246"/>
              </a:xfrm>
            </p:grpSpPr>
            <p:grpSp>
              <p:nvGrpSpPr>
                <p:cNvPr id="145" name="Group 58"/>
                <p:cNvGrpSpPr>
                  <a:grpSpLocks/>
                </p:cNvGrpSpPr>
                <p:nvPr/>
              </p:nvGrpSpPr>
              <p:grpSpPr bwMode="auto">
                <a:xfrm>
                  <a:off x="2532" y="1051"/>
                  <a:ext cx="743" cy="185"/>
                  <a:chOff x="1565" y="2568"/>
                  <a:chExt cx="1118" cy="279"/>
                </a:xfrm>
              </p:grpSpPr>
              <p:sp>
                <p:nvSpPr>
                  <p:cNvPr id="151" name="AutoShape 59"/>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52" name="AutoShape 60"/>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53" name="AutoShape 61"/>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54" name="AutoShape 62"/>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grpSp>
              <p:nvGrpSpPr>
                <p:cNvPr id="146" name="Group 63"/>
                <p:cNvGrpSpPr>
                  <a:grpSpLocks/>
                </p:cNvGrpSpPr>
                <p:nvPr/>
              </p:nvGrpSpPr>
              <p:grpSpPr bwMode="auto">
                <a:xfrm rot="1353540">
                  <a:off x="2682" y="1111"/>
                  <a:ext cx="743" cy="186"/>
                  <a:chOff x="1565" y="2568"/>
                  <a:chExt cx="1118" cy="279"/>
                </a:xfrm>
              </p:grpSpPr>
              <p:sp>
                <p:nvSpPr>
                  <p:cNvPr id="147" name="AutoShape 64"/>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48" name="AutoShape 65"/>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49" name="AutoShape 66"/>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50" name="AutoShape 67"/>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grpSp>
        </p:grpSp>
        <p:grpSp>
          <p:nvGrpSpPr>
            <p:cNvPr id="198" name="Group 98"/>
            <p:cNvGrpSpPr>
              <a:grpSpLocks/>
            </p:cNvGrpSpPr>
            <p:nvPr/>
          </p:nvGrpSpPr>
          <p:grpSpPr bwMode="auto">
            <a:xfrm>
              <a:off x="5581291" y="4191468"/>
              <a:ext cx="1146175" cy="1384300"/>
              <a:chOff x="2064" y="1008"/>
              <a:chExt cx="722" cy="872"/>
            </a:xfrm>
          </p:grpSpPr>
          <p:sp>
            <p:nvSpPr>
              <p:cNvPr id="199" name="Oval 99"/>
              <p:cNvSpPr>
                <a:spLocks noChangeArrowheads="1"/>
              </p:cNvSpPr>
              <p:nvPr/>
            </p:nvSpPr>
            <p:spPr bwMode="gray">
              <a:xfrm>
                <a:off x="2064" y="1008"/>
                <a:ext cx="722" cy="727"/>
              </a:xfrm>
              <a:prstGeom prst="ellipse">
                <a:avLst/>
              </a:prstGeom>
              <a:solidFill>
                <a:srgbClr val="EAEAEA">
                  <a:alpha val="50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nvGrpSpPr>
              <p:cNvPr id="200" name="Group 100"/>
              <p:cNvGrpSpPr>
                <a:grpSpLocks/>
              </p:cNvGrpSpPr>
              <p:nvPr/>
            </p:nvGrpSpPr>
            <p:grpSpPr bwMode="auto">
              <a:xfrm>
                <a:off x="2086" y="1031"/>
                <a:ext cx="680" cy="849"/>
                <a:chOff x="3975" y="1593"/>
                <a:chExt cx="931" cy="1163"/>
              </a:xfrm>
            </p:grpSpPr>
            <p:pic>
              <p:nvPicPr>
                <p:cNvPr id="213" name="Picture 101"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extLst>
                  <a:ext uri="{909E8E84-426E-40DD-AFC4-6F175D3DCCD1}">
                    <a14:hiddenFill xmlns:a14="http://schemas.microsoft.com/office/drawing/2010/main">
                      <a:solidFill>
                        <a:srgbClr val="FFFFFF"/>
                      </a:solidFill>
                    </a14:hiddenFill>
                  </a:ext>
                </a:extLst>
              </p:spPr>
            </p:pic>
            <p:sp>
              <p:nvSpPr>
                <p:cNvPr id="214" name="Oval 102"/>
                <p:cNvSpPr>
                  <a:spLocks noChangeArrowheads="1"/>
                </p:cNvSpPr>
                <p:nvPr/>
              </p:nvSpPr>
              <p:spPr bwMode="gray">
                <a:xfrm>
                  <a:off x="3975" y="1593"/>
                  <a:ext cx="931" cy="937"/>
                </a:xfrm>
                <a:prstGeom prst="ellipse">
                  <a:avLst/>
                </a:prstGeom>
                <a:solidFill>
                  <a:schemeClr val="bg2">
                    <a:alpha val="5000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pic>
              <p:nvPicPr>
                <p:cNvPr id="215" name="Picture 103" descr="light_shadow1"/>
                <p:cNvPicPr>
                  <a:picLocks noChangeAspect="1" noChangeArrowheads="1"/>
                </p:cNvPicPr>
                <p:nvPr/>
              </p:nvPicPr>
              <p:blipFill>
                <a:blip r:embed="rId3" cstate="print">
                  <a:extLst>
                    <a:ext uri="{28A0092B-C50C-407E-A947-70E740481C1C}">
                      <a14:useLocalDpi xmlns:a14="http://schemas.microsoft.com/office/drawing/2010/main" val="0"/>
                    </a:ext>
                  </a:extLst>
                </a:blip>
                <a:srcRect t="14285"/>
                <a:stretch>
                  <a:fillRect/>
                </a:stretch>
              </p:blipFill>
              <p:spPr bwMode="gray">
                <a:xfrm>
                  <a:off x="3984" y="1632"/>
                  <a:ext cx="682" cy="585"/>
                </a:xfrm>
                <a:prstGeom prst="rect">
                  <a:avLst/>
                </a:prstGeom>
                <a:noFill/>
                <a:extLst>
                  <a:ext uri="{909E8E84-426E-40DD-AFC4-6F175D3DCCD1}">
                    <a14:hiddenFill xmlns:a14="http://schemas.microsoft.com/office/drawing/2010/main">
                      <a:solidFill>
                        <a:srgbClr val="FFFFFF"/>
                      </a:solidFill>
                    </a14:hiddenFill>
                  </a:ext>
                </a:extLst>
              </p:spPr>
            </p:pic>
            <p:grpSp>
              <p:nvGrpSpPr>
                <p:cNvPr id="216" name="Group 104"/>
                <p:cNvGrpSpPr>
                  <a:grpSpLocks/>
                </p:cNvGrpSpPr>
                <p:nvPr/>
              </p:nvGrpSpPr>
              <p:grpSpPr bwMode="auto">
                <a:xfrm rot="-3733502" flipH="1" flipV="1">
                  <a:off x="4256" y="2247"/>
                  <a:ext cx="820" cy="198"/>
                  <a:chOff x="2532" y="1051"/>
                  <a:chExt cx="893" cy="246"/>
                </a:xfrm>
              </p:grpSpPr>
              <p:grpSp>
                <p:nvGrpSpPr>
                  <p:cNvPr id="217" name="Group 105"/>
                  <p:cNvGrpSpPr>
                    <a:grpSpLocks/>
                  </p:cNvGrpSpPr>
                  <p:nvPr/>
                </p:nvGrpSpPr>
                <p:grpSpPr bwMode="auto">
                  <a:xfrm>
                    <a:off x="2532" y="1051"/>
                    <a:ext cx="743" cy="185"/>
                    <a:chOff x="1565" y="2568"/>
                    <a:chExt cx="1118" cy="279"/>
                  </a:xfrm>
                </p:grpSpPr>
                <p:sp>
                  <p:nvSpPr>
                    <p:cNvPr id="223" name="AutoShape 106"/>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24" name="AutoShape 107"/>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25" name="AutoShape 108"/>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26" name="AutoShape 109"/>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grpSp>
                <p:nvGrpSpPr>
                  <p:cNvPr id="218" name="Group 110"/>
                  <p:cNvGrpSpPr>
                    <a:grpSpLocks/>
                  </p:cNvGrpSpPr>
                  <p:nvPr/>
                </p:nvGrpSpPr>
                <p:grpSpPr bwMode="auto">
                  <a:xfrm rot="1353540">
                    <a:off x="2682" y="1111"/>
                    <a:ext cx="743" cy="186"/>
                    <a:chOff x="1565" y="2568"/>
                    <a:chExt cx="1118" cy="279"/>
                  </a:xfrm>
                </p:grpSpPr>
                <p:sp>
                  <p:nvSpPr>
                    <p:cNvPr id="219" name="AutoShape 111"/>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20" name="AutoShape 112"/>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21" name="AutoShape 113"/>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22" name="AutoShape 114"/>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grpSp>
          </p:grpSp>
          <p:grpSp>
            <p:nvGrpSpPr>
              <p:cNvPr id="201" name="Group 115"/>
              <p:cNvGrpSpPr>
                <a:grpSpLocks/>
              </p:cNvGrpSpPr>
              <p:nvPr/>
            </p:nvGrpSpPr>
            <p:grpSpPr bwMode="auto">
              <a:xfrm rot="-3733502" flipH="1" flipV="1">
                <a:off x="2362" y="1505"/>
                <a:ext cx="527" cy="128"/>
                <a:chOff x="2532" y="1051"/>
                <a:chExt cx="893" cy="246"/>
              </a:xfrm>
            </p:grpSpPr>
            <p:grpSp>
              <p:nvGrpSpPr>
                <p:cNvPr id="203" name="Group 116"/>
                <p:cNvGrpSpPr>
                  <a:grpSpLocks/>
                </p:cNvGrpSpPr>
                <p:nvPr/>
              </p:nvGrpSpPr>
              <p:grpSpPr bwMode="auto">
                <a:xfrm>
                  <a:off x="2532" y="1051"/>
                  <a:ext cx="743" cy="185"/>
                  <a:chOff x="1565" y="2568"/>
                  <a:chExt cx="1118" cy="279"/>
                </a:xfrm>
              </p:grpSpPr>
              <p:sp>
                <p:nvSpPr>
                  <p:cNvPr id="209" name="AutoShape 117"/>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10" name="AutoShape 118"/>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11" name="AutoShape 119"/>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12" name="AutoShape 120"/>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grpSp>
              <p:nvGrpSpPr>
                <p:cNvPr id="204" name="Group 121"/>
                <p:cNvGrpSpPr>
                  <a:grpSpLocks/>
                </p:cNvGrpSpPr>
                <p:nvPr/>
              </p:nvGrpSpPr>
              <p:grpSpPr bwMode="auto">
                <a:xfrm rot="1353540">
                  <a:off x="2682" y="1111"/>
                  <a:ext cx="743" cy="186"/>
                  <a:chOff x="1565" y="2568"/>
                  <a:chExt cx="1118" cy="279"/>
                </a:xfrm>
              </p:grpSpPr>
              <p:sp>
                <p:nvSpPr>
                  <p:cNvPr id="205" name="AutoShape 122"/>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06" name="AutoShape 123"/>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07" name="AutoShape 124"/>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08" name="AutoShape 125"/>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grpSp>
        </p:grpSp>
        <p:grpSp>
          <p:nvGrpSpPr>
            <p:cNvPr id="227" name="Group 127"/>
            <p:cNvGrpSpPr>
              <a:grpSpLocks/>
            </p:cNvGrpSpPr>
            <p:nvPr/>
          </p:nvGrpSpPr>
          <p:grpSpPr bwMode="auto">
            <a:xfrm>
              <a:off x="5574941" y="2029293"/>
              <a:ext cx="1146175" cy="1384300"/>
              <a:chOff x="2064" y="1008"/>
              <a:chExt cx="722" cy="872"/>
            </a:xfrm>
          </p:grpSpPr>
          <p:sp>
            <p:nvSpPr>
              <p:cNvPr id="228" name="Oval 128"/>
              <p:cNvSpPr>
                <a:spLocks noChangeArrowheads="1"/>
              </p:cNvSpPr>
              <p:nvPr/>
            </p:nvSpPr>
            <p:spPr bwMode="gray">
              <a:xfrm>
                <a:off x="2064" y="1008"/>
                <a:ext cx="722" cy="727"/>
              </a:xfrm>
              <a:prstGeom prst="ellipse">
                <a:avLst/>
              </a:prstGeom>
              <a:solidFill>
                <a:srgbClr val="EAEAEA">
                  <a:alpha val="50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nvGrpSpPr>
              <p:cNvPr id="229" name="Group 129"/>
              <p:cNvGrpSpPr>
                <a:grpSpLocks/>
              </p:cNvGrpSpPr>
              <p:nvPr/>
            </p:nvGrpSpPr>
            <p:grpSpPr bwMode="auto">
              <a:xfrm>
                <a:off x="2086" y="1031"/>
                <a:ext cx="680" cy="849"/>
                <a:chOff x="3975" y="1593"/>
                <a:chExt cx="931" cy="1163"/>
              </a:xfrm>
            </p:grpSpPr>
            <p:pic>
              <p:nvPicPr>
                <p:cNvPr id="242" name="Picture 130"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extLst>
                  <a:ext uri="{909E8E84-426E-40DD-AFC4-6F175D3DCCD1}">
                    <a14:hiddenFill xmlns:a14="http://schemas.microsoft.com/office/drawing/2010/main">
                      <a:solidFill>
                        <a:srgbClr val="FFFFFF"/>
                      </a:solidFill>
                    </a14:hiddenFill>
                  </a:ext>
                </a:extLst>
              </p:spPr>
            </p:pic>
            <p:sp>
              <p:nvSpPr>
                <p:cNvPr id="243" name="Oval 131"/>
                <p:cNvSpPr>
                  <a:spLocks noChangeArrowheads="1"/>
                </p:cNvSpPr>
                <p:nvPr/>
              </p:nvSpPr>
              <p:spPr bwMode="gray">
                <a:xfrm>
                  <a:off x="3975" y="1593"/>
                  <a:ext cx="931" cy="937"/>
                </a:xfrm>
                <a:prstGeom prst="ellipse">
                  <a:avLst/>
                </a:prstGeom>
                <a:solidFill>
                  <a:schemeClr val="folHlink">
                    <a:alpha val="5000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pic>
              <p:nvPicPr>
                <p:cNvPr id="244" name="Picture 132" descr="light_shadow1"/>
                <p:cNvPicPr>
                  <a:picLocks noChangeAspect="1" noChangeArrowheads="1"/>
                </p:cNvPicPr>
                <p:nvPr/>
              </p:nvPicPr>
              <p:blipFill>
                <a:blip r:embed="rId3" cstate="print">
                  <a:extLst>
                    <a:ext uri="{28A0092B-C50C-407E-A947-70E740481C1C}">
                      <a14:useLocalDpi xmlns:a14="http://schemas.microsoft.com/office/drawing/2010/main" val="0"/>
                    </a:ext>
                  </a:extLst>
                </a:blip>
                <a:srcRect t="14285"/>
                <a:stretch>
                  <a:fillRect/>
                </a:stretch>
              </p:blipFill>
              <p:spPr bwMode="gray">
                <a:xfrm>
                  <a:off x="3984" y="1632"/>
                  <a:ext cx="682" cy="585"/>
                </a:xfrm>
                <a:prstGeom prst="rect">
                  <a:avLst/>
                </a:prstGeom>
                <a:noFill/>
                <a:extLst>
                  <a:ext uri="{909E8E84-426E-40DD-AFC4-6F175D3DCCD1}">
                    <a14:hiddenFill xmlns:a14="http://schemas.microsoft.com/office/drawing/2010/main">
                      <a:solidFill>
                        <a:srgbClr val="FFFFFF"/>
                      </a:solidFill>
                    </a14:hiddenFill>
                  </a:ext>
                </a:extLst>
              </p:spPr>
            </p:pic>
            <p:grpSp>
              <p:nvGrpSpPr>
                <p:cNvPr id="245" name="Group 133"/>
                <p:cNvGrpSpPr>
                  <a:grpSpLocks/>
                </p:cNvGrpSpPr>
                <p:nvPr/>
              </p:nvGrpSpPr>
              <p:grpSpPr bwMode="auto">
                <a:xfrm rot="-3733502" flipH="1" flipV="1">
                  <a:off x="4256" y="2247"/>
                  <a:ext cx="820" cy="198"/>
                  <a:chOff x="2532" y="1051"/>
                  <a:chExt cx="893" cy="246"/>
                </a:xfrm>
              </p:grpSpPr>
              <p:grpSp>
                <p:nvGrpSpPr>
                  <p:cNvPr id="246" name="Group 134"/>
                  <p:cNvGrpSpPr>
                    <a:grpSpLocks/>
                  </p:cNvGrpSpPr>
                  <p:nvPr/>
                </p:nvGrpSpPr>
                <p:grpSpPr bwMode="auto">
                  <a:xfrm>
                    <a:off x="2532" y="1051"/>
                    <a:ext cx="743" cy="185"/>
                    <a:chOff x="1565" y="2568"/>
                    <a:chExt cx="1118" cy="279"/>
                  </a:xfrm>
                </p:grpSpPr>
                <p:sp>
                  <p:nvSpPr>
                    <p:cNvPr id="252" name="AutoShape 135"/>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53" name="AutoShape 136"/>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54" name="AutoShape 137"/>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55" name="AutoShape 138"/>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grpSp>
                <p:nvGrpSpPr>
                  <p:cNvPr id="247" name="Group 139"/>
                  <p:cNvGrpSpPr>
                    <a:grpSpLocks/>
                  </p:cNvGrpSpPr>
                  <p:nvPr/>
                </p:nvGrpSpPr>
                <p:grpSpPr bwMode="auto">
                  <a:xfrm rot="1353540">
                    <a:off x="2682" y="1111"/>
                    <a:ext cx="743" cy="186"/>
                    <a:chOff x="1565" y="2568"/>
                    <a:chExt cx="1118" cy="279"/>
                  </a:xfrm>
                </p:grpSpPr>
                <p:sp>
                  <p:nvSpPr>
                    <p:cNvPr id="248" name="AutoShape 140"/>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49" name="AutoShape 141"/>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50" name="AutoShape 142"/>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51" name="AutoShape 143"/>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grpSp>
          </p:grpSp>
          <p:grpSp>
            <p:nvGrpSpPr>
              <p:cNvPr id="230" name="Group 144"/>
              <p:cNvGrpSpPr>
                <a:grpSpLocks/>
              </p:cNvGrpSpPr>
              <p:nvPr/>
            </p:nvGrpSpPr>
            <p:grpSpPr bwMode="auto">
              <a:xfrm rot="-3733502" flipH="1" flipV="1">
                <a:off x="2362" y="1505"/>
                <a:ext cx="527" cy="128"/>
                <a:chOff x="2532" y="1051"/>
                <a:chExt cx="893" cy="246"/>
              </a:xfrm>
            </p:grpSpPr>
            <p:grpSp>
              <p:nvGrpSpPr>
                <p:cNvPr id="232" name="Group 145"/>
                <p:cNvGrpSpPr>
                  <a:grpSpLocks/>
                </p:cNvGrpSpPr>
                <p:nvPr/>
              </p:nvGrpSpPr>
              <p:grpSpPr bwMode="auto">
                <a:xfrm>
                  <a:off x="2532" y="1051"/>
                  <a:ext cx="743" cy="185"/>
                  <a:chOff x="1565" y="2568"/>
                  <a:chExt cx="1118" cy="279"/>
                </a:xfrm>
              </p:grpSpPr>
              <p:sp>
                <p:nvSpPr>
                  <p:cNvPr id="238" name="AutoShape 146"/>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39" name="AutoShape 147"/>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40" name="AutoShape 148"/>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41" name="AutoShape 149"/>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grpSp>
              <p:nvGrpSpPr>
                <p:cNvPr id="233" name="Group 150"/>
                <p:cNvGrpSpPr>
                  <a:grpSpLocks/>
                </p:cNvGrpSpPr>
                <p:nvPr/>
              </p:nvGrpSpPr>
              <p:grpSpPr bwMode="auto">
                <a:xfrm rot="1353540">
                  <a:off x="2682" y="1111"/>
                  <a:ext cx="743" cy="186"/>
                  <a:chOff x="1565" y="2568"/>
                  <a:chExt cx="1118" cy="279"/>
                </a:xfrm>
              </p:grpSpPr>
              <p:sp>
                <p:nvSpPr>
                  <p:cNvPr id="234" name="AutoShape 151"/>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35" name="AutoShape 152"/>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36" name="AutoShape 153"/>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37" name="AutoShape 154"/>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grpSp>
        </p:grpSp>
        <p:grpSp>
          <p:nvGrpSpPr>
            <p:cNvPr id="256" name="Group 156"/>
            <p:cNvGrpSpPr>
              <a:grpSpLocks/>
            </p:cNvGrpSpPr>
            <p:nvPr/>
          </p:nvGrpSpPr>
          <p:grpSpPr bwMode="auto">
            <a:xfrm rot="4976862" flipH="1">
              <a:off x="4876441" y="3823168"/>
              <a:ext cx="673100" cy="647700"/>
              <a:chOff x="1944" y="1111"/>
              <a:chExt cx="204" cy="196"/>
            </a:xfrm>
          </p:grpSpPr>
          <p:pic>
            <p:nvPicPr>
              <p:cNvPr id="257" name="Picture 157" descr="circuler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flipH="1">
                <a:off x="1961" y="1124"/>
                <a:ext cx="174" cy="172"/>
              </a:xfrm>
              <a:prstGeom prst="rect">
                <a:avLst/>
              </a:prstGeom>
              <a:noFill/>
              <a:extLst>
                <a:ext uri="{909E8E84-426E-40DD-AFC4-6F175D3DCCD1}">
                  <a14:hiddenFill xmlns:a14="http://schemas.microsoft.com/office/drawing/2010/main">
                    <a:solidFill>
                      <a:srgbClr val="FFFFFF"/>
                    </a:solidFill>
                  </a14:hiddenFill>
                </a:ext>
              </a:extLst>
            </p:spPr>
          </p:pic>
          <p:sp>
            <p:nvSpPr>
              <p:cNvPr id="258" name="Oval 158"/>
              <p:cNvSpPr>
                <a:spLocks noChangeArrowheads="1"/>
              </p:cNvSpPr>
              <p:nvPr/>
            </p:nvSpPr>
            <p:spPr bwMode="gray">
              <a:xfrm flipH="1">
                <a:off x="1962" y="1124"/>
                <a:ext cx="173" cy="172"/>
              </a:xfrm>
              <a:prstGeom prst="ellipse">
                <a:avLst/>
              </a:prstGeom>
              <a:gradFill rotWithShape="1">
                <a:gsLst>
                  <a:gs pos="0">
                    <a:schemeClr val="bg2">
                      <a:gamma/>
                      <a:shade val="46275"/>
                      <a:invGamma/>
                    </a:schemeClr>
                  </a:gs>
                  <a:gs pos="50000">
                    <a:schemeClr val="bg2">
                      <a:alpha val="50000"/>
                    </a:schemeClr>
                  </a:gs>
                  <a:gs pos="100000">
                    <a:schemeClr val="bg2">
                      <a:gamma/>
                      <a:shade val="46275"/>
                      <a:invGamma/>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nvGrpSpPr>
              <p:cNvPr id="259" name="Group 159"/>
              <p:cNvGrpSpPr>
                <a:grpSpLocks/>
              </p:cNvGrpSpPr>
              <p:nvPr/>
            </p:nvGrpSpPr>
            <p:grpSpPr bwMode="auto">
              <a:xfrm rot="1297425" flipV="1">
                <a:off x="1971" y="1258"/>
                <a:ext cx="151" cy="37"/>
                <a:chOff x="2532" y="1051"/>
                <a:chExt cx="893" cy="246"/>
              </a:xfrm>
            </p:grpSpPr>
            <p:grpSp>
              <p:nvGrpSpPr>
                <p:cNvPr id="262" name="Group 160"/>
                <p:cNvGrpSpPr>
                  <a:grpSpLocks/>
                </p:cNvGrpSpPr>
                <p:nvPr/>
              </p:nvGrpSpPr>
              <p:grpSpPr bwMode="auto">
                <a:xfrm>
                  <a:off x="2532" y="1051"/>
                  <a:ext cx="743" cy="185"/>
                  <a:chOff x="1565" y="2568"/>
                  <a:chExt cx="1118" cy="279"/>
                </a:xfrm>
              </p:grpSpPr>
              <p:sp>
                <p:nvSpPr>
                  <p:cNvPr id="268" name="AutoShape 161"/>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69" name="AutoShape 162"/>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70" name="AutoShape 163"/>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71" name="AutoShape 164"/>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grpSp>
              <p:nvGrpSpPr>
                <p:cNvPr id="263" name="Group 165"/>
                <p:cNvGrpSpPr>
                  <a:grpSpLocks/>
                </p:cNvGrpSpPr>
                <p:nvPr/>
              </p:nvGrpSpPr>
              <p:grpSpPr bwMode="auto">
                <a:xfrm rot="1353540">
                  <a:off x="2682" y="1111"/>
                  <a:ext cx="743" cy="186"/>
                  <a:chOff x="1565" y="2568"/>
                  <a:chExt cx="1118" cy="279"/>
                </a:xfrm>
              </p:grpSpPr>
              <p:sp>
                <p:nvSpPr>
                  <p:cNvPr id="264" name="AutoShape 166"/>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65" name="AutoShape 167"/>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66" name="AutoShape 168"/>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67" name="AutoShape 169"/>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grpSp>
          <p:sp>
            <p:nvSpPr>
              <p:cNvPr id="260" name="Arc 170"/>
              <p:cNvSpPr>
                <a:spLocks/>
              </p:cNvSpPr>
              <p:nvPr/>
            </p:nvSpPr>
            <p:spPr bwMode="gray">
              <a:xfrm rot="25447716">
                <a:off x="1948" y="1107"/>
                <a:ext cx="196" cy="204"/>
              </a:xfrm>
              <a:custGeom>
                <a:avLst/>
                <a:gdLst>
                  <a:gd name="G0" fmla="+- 21600 0 0"/>
                  <a:gd name="G1" fmla="+- 21600 0 0"/>
                  <a:gd name="G2" fmla="+- 21600 0 0"/>
                  <a:gd name="T0" fmla="*/ 3603 w 43200"/>
                  <a:gd name="T1" fmla="*/ 33545 h 43155"/>
                  <a:gd name="T2" fmla="*/ 22996 w 43200"/>
                  <a:gd name="T3" fmla="*/ 43155 h 43155"/>
                  <a:gd name="T4" fmla="*/ 21600 w 43200"/>
                  <a:gd name="T5" fmla="*/ 21600 h 43155"/>
                </a:gdLst>
                <a:ahLst/>
                <a:cxnLst>
                  <a:cxn ang="0">
                    <a:pos x="T0" y="T1"/>
                  </a:cxn>
                  <a:cxn ang="0">
                    <a:pos x="T2" y="T3"/>
                  </a:cxn>
                  <a:cxn ang="0">
                    <a:pos x="T4" y="T5"/>
                  </a:cxn>
                </a:cxnLst>
                <a:rect l="0" t="0" r="r" b="b"/>
                <a:pathLst>
                  <a:path w="43200" h="43155" fill="none"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path>
                  <a:path w="43200" h="43155" stroke="0"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lnTo>
                      <a:pt x="21600" y="21600"/>
                    </a:lnTo>
                    <a:close/>
                  </a:path>
                </a:pathLst>
              </a:custGeom>
              <a:noFill/>
              <a:ln w="12700">
                <a:solidFill>
                  <a:srgbClr val="000000"/>
                </a:solidFill>
                <a:prstDash val="sysDot"/>
                <a:round/>
                <a:headEnd/>
                <a:tailEnd type="triangle" w="sm" len="sm"/>
              </a:ln>
              <a:effectLst/>
              <a:extLst>
                <a:ext uri="{909E8E84-426E-40DD-AFC4-6F175D3DCCD1}">
                  <a14:hiddenFill xmlns:a14="http://schemas.microsoft.com/office/drawing/2010/main">
                    <a:solidFill>
                      <a:srgbClr val="00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pic>
            <p:nvPicPr>
              <p:cNvPr id="261" name="Picture 171" descr="light_shadow1"/>
              <p:cNvPicPr>
                <a:picLocks noChangeAspect="1" noChangeArrowheads="1"/>
              </p:cNvPicPr>
              <p:nvPr/>
            </p:nvPicPr>
            <p:blipFill>
              <a:blip r:embed="rId5" cstate="print">
                <a:extLst>
                  <a:ext uri="{28A0092B-C50C-407E-A947-70E740481C1C}">
                    <a14:useLocalDpi xmlns:a14="http://schemas.microsoft.com/office/drawing/2010/main" val="0"/>
                  </a:ext>
                </a:extLst>
              </a:blip>
              <a:srcRect t="23740"/>
              <a:stretch>
                <a:fillRect/>
              </a:stretch>
            </p:blipFill>
            <p:spPr bwMode="gray">
              <a:xfrm rot="2569845" flipH="1">
                <a:off x="2015" y="1139"/>
                <a:ext cx="129" cy="8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81" name="מלבן 280"/>
          <p:cNvSpPr/>
          <p:nvPr/>
        </p:nvSpPr>
        <p:spPr>
          <a:xfrm>
            <a:off x="2417404" y="1182088"/>
            <a:ext cx="4309193" cy="553998"/>
          </a:xfrm>
          <a:prstGeom prst="rect">
            <a:avLst/>
          </a:prstGeom>
        </p:spPr>
        <p:txBody>
          <a:bodyPr wrap="none">
            <a:spAutoFit/>
          </a:bodyPr>
          <a:lstStyle/>
          <a:p>
            <a:r>
              <a:rPr lang="he-IL" sz="3000" b="1" dirty="0" smtClean="0">
                <a:solidFill>
                  <a:schemeClr val="tx2"/>
                </a:solidFill>
                <a:effectLst>
                  <a:outerShdw blurRad="38100" dist="38100" dir="2700000" algn="tl">
                    <a:srgbClr val="000000">
                      <a:alpha val="43137"/>
                    </a:srgbClr>
                  </a:outerShdw>
                </a:effectLst>
              </a:rPr>
              <a:t>תחומי פעילות מדע וקהילה</a:t>
            </a:r>
            <a:endParaRPr lang="he-IL" sz="3000" b="1" dirty="0">
              <a:solidFill>
                <a:schemeClr val="tx2"/>
              </a:solidFill>
              <a:effectLst>
                <a:outerShdw blurRad="38100" dist="38100" dir="2700000" algn="tl">
                  <a:srgbClr val="000000">
                    <a:alpha val="43137"/>
                  </a:srgbClr>
                </a:outerShdw>
              </a:effectLst>
            </a:endParaRPr>
          </a:p>
        </p:txBody>
      </p:sp>
      <p:sp>
        <p:nvSpPr>
          <p:cNvPr id="282" name="TextBox 281"/>
          <p:cNvSpPr txBox="1"/>
          <p:nvPr/>
        </p:nvSpPr>
        <p:spPr>
          <a:xfrm>
            <a:off x="5689192" y="2462675"/>
            <a:ext cx="923331" cy="738664"/>
          </a:xfrm>
          <a:prstGeom prst="rect">
            <a:avLst/>
          </a:prstGeom>
          <a:noFill/>
        </p:spPr>
        <p:txBody>
          <a:bodyPr wrap="square" rtlCol="1">
            <a:spAutoFit/>
          </a:bodyPr>
          <a:lstStyle/>
          <a:p>
            <a:pPr algn="ctr"/>
            <a:r>
              <a:rPr lang="he-IL" sz="1400" b="1" dirty="0" smtClean="0">
                <a:solidFill>
                  <a:schemeClr val="bg1"/>
                </a:solidFill>
                <a:effectLst>
                  <a:outerShdw blurRad="38100" dist="38100" dir="2700000" algn="tl">
                    <a:srgbClr val="000000">
                      <a:alpha val="43137"/>
                    </a:srgbClr>
                  </a:outerShdw>
                </a:effectLst>
              </a:rPr>
              <a:t>מרכזי מו"פ אזוריים</a:t>
            </a:r>
            <a:endParaRPr lang="he-IL" sz="1400" b="1" dirty="0">
              <a:solidFill>
                <a:schemeClr val="bg1"/>
              </a:solidFill>
              <a:effectLst>
                <a:outerShdw blurRad="38100" dist="38100" dir="2700000" algn="tl">
                  <a:srgbClr val="000000">
                    <a:alpha val="43137"/>
                  </a:srgbClr>
                </a:outerShdw>
              </a:effectLst>
            </a:endParaRPr>
          </a:p>
        </p:txBody>
      </p:sp>
      <p:sp>
        <p:nvSpPr>
          <p:cNvPr id="283" name="TextBox 282"/>
          <p:cNvSpPr txBox="1"/>
          <p:nvPr/>
        </p:nvSpPr>
        <p:spPr>
          <a:xfrm>
            <a:off x="3419050" y="2481259"/>
            <a:ext cx="923331" cy="738664"/>
          </a:xfrm>
          <a:prstGeom prst="rect">
            <a:avLst/>
          </a:prstGeom>
          <a:noFill/>
        </p:spPr>
        <p:txBody>
          <a:bodyPr wrap="square" rtlCol="1">
            <a:spAutoFit/>
          </a:bodyPr>
          <a:lstStyle/>
          <a:p>
            <a:pPr algn="ctr"/>
            <a:r>
              <a:rPr lang="he-IL" sz="1400" b="1" dirty="0" smtClean="0">
                <a:solidFill>
                  <a:schemeClr val="bg1"/>
                </a:solidFill>
                <a:effectLst>
                  <a:outerShdw blurRad="38100" dist="38100" dir="2700000" algn="tl">
                    <a:srgbClr val="000000">
                      <a:alpha val="43137"/>
                    </a:srgbClr>
                  </a:outerShdw>
                </a:effectLst>
              </a:rPr>
              <a:t>עידוד בני נוער למדע</a:t>
            </a:r>
            <a:endParaRPr lang="he-IL" sz="1400" b="1" dirty="0">
              <a:solidFill>
                <a:schemeClr val="bg1"/>
              </a:solidFill>
              <a:effectLst>
                <a:outerShdw blurRad="38100" dist="38100" dir="2700000" algn="tl">
                  <a:srgbClr val="000000">
                    <a:alpha val="43137"/>
                  </a:srgbClr>
                </a:outerShdw>
              </a:effectLst>
            </a:endParaRPr>
          </a:p>
        </p:txBody>
      </p:sp>
      <p:sp>
        <p:nvSpPr>
          <p:cNvPr id="284" name="TextBox 283"/>
          <p:cNvSpPr txBox="1"/>
          <p:nvPr/>
        </p:nvSpPr>
        <p:spPr>
          <a:xfrm>
            <a:off x="2326157" y="3687392"/>
            <a:ext cx="923331" cy="954107"/>
          </a:xfrm>
          <a:prstGeom prst="rect">
            <a:avLst/>
          </a:prstGeom>
          <a:noFill/>
        </p:spPr>
        <p:txBody>
          <a:bodyPr wrap="square" rtlCol="1">
            <a:spAutoFit/>
          </a:bodyPr>
          <a:lstStyle/>
          <a:p>
            <a:pPr algn="ctr"/>
            <a:r>
              <a:rPr lang="he-IL" sz="1400" b="1" dirty="0" err="1" smtClean="0">
                <a:solidFill>
                  <a:schemeClr val="bg1"/>
                </a:solidFill>
                <a:effectLst>
                  <a:outerShdw blurRad="38100" dist="38100" dir="2700000" algn="tl">
                    <a:srgbClr val="000000">
                      <a:alpha val="43137"/>
                    </a:srgbClr>
                  </a:outerShdw>
                </a:effectLst>
              </a:rPr>
              <a:t>הנגשת</a:t>
            </a:r>
            <a:r>
              <a:rPr lang="he-IL" sz="1400" b="1" dirty="0" smtClean="0">
                <a:solidFill>
                  <a:schemeClr val="bg1"/>
                </a:solidFill>
                <a:effectLst>
                  <a:outerShdw blurRad="38100" dist="38100" dir="2700000" algn="tl">
                    <a:srgbClr val="000000">
                      <a:alpha val="43137"/>
                    </a:srgbClr>
                  </a:outerShdw>
                </a:effectLst>
              </a:rPr>
              <a:t> וחשיפת המדע לציבור</a:t>
            </a:r>
            <a:endParaRPr lang="he-IL" sz="1400" b="1" dirty="0">
              <a:solidFill>
                <a:schemeClr val="bg1"/>
              </a:solidFill>
              <a:effectLst>
                <a:outerShdw blurRad="38100" dist="38100" dir="2700000" algn="tl">
                  <a:srgbClr val="000000">
                    <a:alpha val="43137"/>
                  </a:srgbClr>
                </a:outerShdw>
              </a:effectLst>
            </a:endParaRPr>
          </a:p>
        </p:txBody>
      </p:sp>
      <p:sp>
        <p:nvSpPr>
          <p:cNvPr id="286" name="TextBox 285"/>
          <p:cNvSpPr txBox="1"/>
          <p:nvPr/>
        </p:nvSpPr>
        <p:spPr>
          <a:xfrm>
            <a:off x="5691871" y="4888003"/>
            <a:ext cx="923331" cy="307777"/>
          </a:xfrm>
          <a:prstGeom prst="rect">
            <a:avLst/>
          </a:prstGeom>
          <a:noFill/>
        </p:spPr>
        <p:txBody>
          <a:bodyPr wrap="square" rtlCol="1">
            <a:spAutoFit/>
          </a:bodyPr>
          <a:lstStyle/>
          <a:p>
            <a:pPr algn="ctr"/>
            <a:r>
              <a:rPr lang="he-IL" sz="1400" b="1" dirty="0" err="1" smtClean="0">
                <a:solidFill>
                  <a:schemeClr val="tx1">
                    <a:lumMod val="85000"/>
                    <a:lumOff val="15000"/>
                  </a:schemeClr>
                </a:solidFill>
              </a:rPr>
              <a:t>להב"ה</a:t>
            </a:r>
            <a:endParaRPr lang="he-IL" sz="1400" b="1" dirty="0">
              <a:solidFill>
                <a:schemeClr val="tx1">
                  <a:lumMod val="85000"/>
                  <a:lumOff val="15000"/>
                </a:schemeClr>
              </a:solidFill>
            </a:endParaRPr>
          </a:p>
        </p:txBody>
      </p:sp>
    </p:spTree>
    <p:extLst>
      <p:ext uri="{BB962C8B-B14F-4D97-AF65-F5344CB8AC3E}">
        <p14:creationId xmlns:p14="http://schemas.microsoft.com/office/powerpoint/2010/main" val="154070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תרשים זרימה: תהליך 5"/>
          <p:cNvSpPr/>
          <p:nvPr/>
        </p:nvSpPr>
        <p:spPr>
          <a:xfrm>
            <a:off x="323083" y="3212976"/>
            <a:ext cx="8428405" cy="72008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SzPct val="150000"/>
              <a:buBlip>
                <a:blip r:embed="rId2"/>
              </a:buBlip>
            </a:pPr>
            <a:endParaRPr lang="he-IL" sz="2400" b="1" dirty="0">
              <a:solidFill>
                <a:schemeClr val="tx1">
                  <a:lumMod val="65000"/>
                  <a:lumOff val="35000"/>
                </a:schemeClr>
              </a:solidFill>
            </a:endParaRPr>
          </a:p>
        </p:txBody>
      </p:sp>
      <p:sp>
        <p:nvSpPr>
          <p:cNvPr id="8" name="תרשים זרימה: תהליך 7"/>
          <p:cNvSpPr/>
          <p:nvPr/>
        </p:nvSpPr>
        <p:spPr>
          <a:xfrm>
            <a:off x="322006" y="4365104"/>
            <a:ext cx="8436818" cy="72008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he-IL" b="1" dirty="0" smtClean="0">
              <a:solidFill>
                <a:schemeClr val="tx1"/>
              </a:solidFill>
              <a:latin typeface="Tahoma" pitchFamily="34" charset="0"/>
              <a:ea typeface="Tahoma" pitchFamily="34" charset="0"/>
              <a:cs typeface="Tahoma" pitchFamily="34" charset="0"/>
            </a:endParaRPr>
          </a:p>
        </p:txBody>
      </p:sp>
      <p:sp>
        <p:nvSpPr>
          <p:cNvPr id="7" name="מלבן 6"/>
          <p:cNvSpPr/>
          <p:nvPr/>
        </p:nvSpPr>
        <p:spPr>
          <a:xfrm>
            <a:off x="2423816" y="1182088"/>
            <a:ext cx="4296369" cy="523220"/>
          </a:xfrm>
          <a:prstGeom prst="rect">
            <a:avLst/>
          </a:prstGeom>
        </p:spPr>
        <p:txBody>
          <a:bodyPr wrap="none">
            <a:spAutoFit/>
          </a:bodyPr>
          <a:lstStyle/>
          <a:p>
            <a:r>
              <a:rPr lang="he-IL" sz="2800" b="1" dirty="0" smtClean="0">
                <a:solidFill>
                  <a:schemeClr val="tx2"/>
                </a:solidFill>
                <a:effectLst>
                  <a:outerShdw blurRad="38100" dist="38100" dir="2700000" algn="tl">
                    <a:srgbClr val="000000">
                      <a:alpha val="43137"/>
                    </a:srgbClr>
                  </a:outerShdw>
                </a:effectLst>
              </a:rPr>
              <a:t>תמיכה במרכזי מחקר ופיתוח</a:t>
            </a:r>
          </a:p>
        </p:txBody>
      </p:sp>
      <p:sp>
        <p:nvSpPr>
          <p:cNvPr id="9" name="תרשים זרימה: תהליך 8"/>
          <p:cNvSpPr/>
          <p:nvPr/>
        </p:nvSpPr>
        <p:spPr>
          <a:xfrm>
            <a:off x="359532" y="1844824"/>
            <a:ext cx="8424936" cy="792088"/>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nSpc>
                <a:spcPct val="150000"/>
              </a:lnSpc>
              <a:spcAft>
                <a:spcPts val="1200"/>
              </a:spcAft>
              <a:buSzPct val="150000"/>
            </a:pPr>
            <a:r>
              <a:rPr lang="he-IL" sz="2000" b="1" dirty="0" smtClean="0">
                <a:solidFill>
                  <a:schemeClr val="tx1">
                    <a:lumMod val="65000"/>
                    <a:lumOff val="35000"/>
                  </a:schemeClr>
                </a:solidFill>
              </a:rPr>
              <a:t>תמיכה ב-8 מרכזי מחקר ופיתוח אזוריים בפריפריה</a:t>
            </a:r>
          </a:p>
          <a:p>
            <a:pPr marL="285750" indent="-285750">
              <a:lnSpc>
                <a:spcPct val="150000"/>
              </a:lnSpc>
              <a:spcAft>
                <a:spcPts val="1200"/>
              </a:spcAft>
              <a:buSzPct val="150000"/>
              <a:buFont typeface="Arial" panose="020B0604020202020204" pitchFamily="34" charset="0"/>
              <a:buChar char="•"/>
            </a:pPr>
            <a:endParaRPr lang="he-IL" sz="2000" b="1" dirty="0">
              <a:solidFill>
                <a:schemeClr val="tx1">
                  <a:lumMod val="65000"/>
                  <a:lumOff val="35000"/>
                </a:schemeClr>
              </a:solidFill>
            </a:endParaRPr>
          </a:p>
        </p:txBody>
      </p:sp>
      <p:pic>
        <p:nvPicPr>
          <p:cNvPr id="17" name="Picture 2"/>
          <p:cNvPicPr>
            <a:picLocks noChangeAspect="1" noChangeArrowheads="1"/>
          </p:cNvPicPr>
          <p:nvPr/>
        </p:nvPicPr>
        <p:blipFill>
          <a:blip r:embed="rId3" cstate="print"/>
          <a:srcRect/>
          <a:stretch>
            <a:fillRect/>
          </a:stretch>
        </p:blipFill>
        <p:spPr bwMode="auto">
          <a:xfrm>
            <a:off x="5796136" y="2806189"/>
            <a:ext cx="2682902" cy="1944216"/>
          </a:xfrm>
          <a:prstGeom prst="rect">
            <a:avLst/>
          </a:prstGeom>
          <a:ln>
            <a:noFill/>
          </a:ln>
          <a:effectLst>
            <a:softEdge rad="112500"/>
          </a:effectLst>
        </p:spPr>
      </p:pic>
      <p:pic>
        <p:nvPicPr>
          <p:cNvPr id="18" name="Picture 4" descr="arava3.png"/>
          <p:cNvPicPr>
            <a:picLocks noChangeAspect="1" noChangeArrowheads="1"/>
          </p:cNvPicPr>
          <p:nvPr/>
        </p:nvPicPr>
        <p:blipFill rotWithShape="1">
          <a:blip r:embed="rId4" cstate="print"/>
          <a:srcRect l="4678" t="6452" r="10336" b="11766"/>
          <a:stretch/>
        </p:blipFill>
        <p:spPr bwMode="auto">
          <a:xfrm>
            <a:off x="6261100" y="5247384"/>
            <a:ext cx="2120900" cy="1457351"/>
          </a:xfrm>
          <a:prstGeom prst="rect">
            <a:avLst/>
          </a:prstGeom>
          <a:ln>
            <a:noFill/>
          </a:ln>
          <a:effectLst>
            <a:softEdge rad="112500"/>
          </a:effectLst>
        </p:spPr>
      </p:pic>
      <p:pic>
        <p:nvPicPr>
          <p:cNvPr id="19" name="Picture 6" descr="OLYMPUS DIGITAL CAMERA"/>
          <p:cNvPicPr>
            <a:picLocks noChangeAspect="1" noChangeArrowheads="1"/>
          </p:cNvPicPr>
          <p:nvPr/>
        </p:nvPicPr>
        <p:blipFill>
          <a:blip r:embed="rId5" cstate="print"/>
          <a:srcRect/>
          <a:stretch>
            <a:fillRect/>
          </a:stretch>
        </p:blipFill>
        <p:spPr bwMode="auto">
          <a:xfrm>
            <a:off x="3671392" y="5247385"/>
            <a:ext cx="1962944" cy="1445918"/>
          </a:xfrm>
          <a:prstGeom prst="rect">
            <a:avLst/>
          </a:prstGeom>
          <a:ln>
            <a:noFill/>
          </a:ln>
          <a:effectLst>
            <a:softEdge rad="112500"/>
          </a:effectLst>
        </p:spPr>
      </p:pic>
      <p:pic>
        <p:nvPicPr>
          <p:cNvPr id="20" name="Picture 8" descr="חוף 1.png"/>
          <p:cNvPicPr>
            <a:picLocks noChangeAspect="1" noChangeArrowheads="1"/>
          </p:cNvPicPr>
          <p:nvPr/>
        </p:nvPicPr>
        <p:blipFill>
          <a:blip r:embed="rId6" cstate="print"/>
          <a:srcRect/>
          <a:stretch>
            <a:fillRect/>
          </a:stretch>
        </p:blipFill>
        <p:spPr bwMode="auto">
          <a:xfrm>
            <a:off x="689474" y="5247385"/>
            <a:ext cx="2194548" cy="1457350"/>
          </a:xfrm>
          <a:prstGeom prst="rect">
            <a:avLst/>
          </a:prstGeom>
          <a:ln>
            <a:noFill/>
          </a:ln>
          <a:effectLst>
            <a:softEdge rad="112500"/>
          </a:effectLst>
        </p:spPr>
      </p:pic>
      <p:sp>
        <p:nvSpPr>
          <p:cNvPr id="21" name="TextBox 20"/>
          <p:cNvSpPr txBox="1"/>
          <p:nvPr/>
        </p:nvSpPr>
        <p:spPr>
          <a:xfrm>
            <a:off x="6093471" y="2420888"/>
            <a:ext cx="2088232" cy="338554"/>
          </a:xfrm>
          <a:prstGeom prst="rect">
            <a:avLst/>
          </a:prstGeom>
          <a:noFill/>
        </p:spPr>
        <p:txBody>
          <a:bodyPr wrap="square" rtlCol="1">
            <a:spAutoFit/>
          </a:bodyPr>
          <a:lstStyle/>
          <a:p>
            <a:pPr algn="ctr"/>
            <a:r>
              <a:rPr lang="he-IL" sz="1600" b="1" dirty="0" smtClean="0">
                <a:latin typeface="Tahoma" pitchFamily="34" charset="0"/>
                <a:ea typeface="Tahoma" pitchFamily="34" charset="0"/>
                <a:cs typeface="Tahoma" pitchFamily="34" charset="0"/>
              </a:rPr>
              <a:t>מרכז ידע גליל</a:t>
            </a:r>
            <a:endParaRPr lang="he-IL" sz="1600" b="1" dirty="0">
              <a:latin typeface="Tahoma" pitchFamily="34" charset="0"/>
              <a:ea typeface="Tahoma" pitchFamily="34" charset="0"/>
              <a:cs typeface="Tahoma" pitchFamily="34" charset="0"/>
            </a:endParaRPr>
          </a:p>
        </p:txBody>
      </p:sp>
      <p:sp>
        <p:nvSpPr>
          <p:cNvPr id="22" name="TextBox 21"/>
          <p:cNvSpPr txBox="1"/>
          <p:nvPr/>
        </p:nvSpPr>
        <p:spPr>
          <a:xfrm>
            <a:off x="3527376" y="4887345"/>
            <a:ext cx="2088232" cy="338554"/>
          </a:xfrm>
          <a:prstGeom prst="rect">
            <a:avLst/>
          </a:prstGeom>
          <a:noFill/>
        </p:spPr>
        <p:txBody>
          <a:bodyPr wrap="square" rtlCol="1">
            <a:spAutoFit/>
          </a:bodyPr>
          <a:lstStyle/>
          <a:p>
            <a:r>
              <a:rPr lang="he-IL" sz="1600" b="1" dirty="0" smtClean="0">
                <a:latin typeface="Tahoma" pitchFamily="34" charset="0"/>
                <a:ea typeface="Tahoma" pitchFamily="34" charset="0"/>
                <a:cs typeface="Tahoma" pitchFamily="34" charset="0"/>
              </a:rPr>
              <a:t>מרכז מו"פ יהודה</a:t>
            </a:r>
            <a:endParaRPr lang="he-IL" sz="1600" b="1" dirty="0">
              <a:latin typeface="Tahoma" pitchFamily="34" charset="0"/>
              <a:ea typeface="Tahoma" pitchFamily="34" charset="0"/>
              <a:cs typeface="Tahoma" pitchFamily="34" charset="0"/>
            </a:endParaRPr>
          </a:p>
        </p:txBody>
      </p:sp>
      <p:sp>
        <p:nvSpPr>
          <p:cNvPr id="23" name="TextBox 22"/>
          <p:cNvSpPr txBox="1"/>
          <p:nvPr/>
        </p:nvSpPr>
        <p:spPr>
          <a:xfrm>
            <a:off x="5903640" y="4887345"/>
            <a:ext cx="2808312" cy="338554"/>
          </a:xfrm>
          <a:prstGeom prst="rect">
            <a:avLst/>
          </a:prstGeom>
          <a:noFill/>
        </p:spPr>
        <p:txBody>
          <a:bodyPr wrap="square" rtlCol="1">
            <a:spAutoFit/>
          </a:bodyPr>
          <a:lstStyle/>
          <a:p>
            <a:r>
              <a:rPr lang="he-IL" sz="1600" b="1" dirty="0" smtClean="0">
                <a:latin typeface="Tahoma" pitchFamily="34" charset="0"/>
                <a:ea typeface="Tahoma" pitchFamily="34" charset="0"/>
                <a:cs typeface="Tahoma" pitchFamily="34" charset="0"/>
              </a:rPr>
              <a:t>מרכז ים המלח והערבה</a:t>
            </a:r>
            <a:endParaRPr lang="he-IL" sz="1600" b="1" dirty="0">
              <a:latin typeface="Tahoma" pitchFamily="34" charset="0"/>
              <a:ea typeface="Tahoma" pitchFamily="34" charset="0"/>
              <a:cs typeface="Tahoma" pitchFamily="34" charset="0"/>
            </a:endParaRPr>
          </a:p>
        </p:txBody>
      </p:sp>
      <p:sp>
        <p:nvSpPr>
          <p:cNvPr id="24" name="TextBox 23"/>
          <p:cNvSpPr txBox="1"/>
          <p:nvPr/>
        </p:nvSpPr>
        <p:spPr>
          <a:xfrm>
            <a:off x="-180528" y="4908831"/>
            <a:ext cx="3960440" cy="338554"/>
          </a:xfrm>
          <a:prstGeom prst="rect">
            <a:avLst/>
          </a:prstGeom>
          <a:noFill/>
        </p:spPr>
        <p:txBody>
          <a:bodyPr wrap="square" rtlCol="1">
            <a:spAutoFit/>
          </a:bodyPr>
          <a:lstStyle/>
          <a:p>
            <a:pPr algn="ctr"/>
            <a:r>
              <a:rPr lang="he-IL" sz="1600" b="1" dirty="0" smtClean="0">
                <a:latin typeface="Tahoma" pitchFamily="34" charset="0"/>
                <a:ea typeface="Tahoma" pitchFamily="34" charset="0"/>
                <a:cs typeface="Tahoma" pitchFamily="34" charset="0"/>
              </a:rPr>
              <a:t>מרכז מו"פ לחקר מדבריות החוף</a:t>
            </a:r>
            <a:endParaRPr lang="he-IL" sz="1600" b="1" dirty="0">
              <a:latin typeface="Tahoma" pitchFamily="34" charset="0"/>
              <a:ea typeface="Tahoma" pitchFamily="34" charset="0"/>
              <a:cs typeface="Tahoma" pitchFamily="34" charset="0"/>
            </a:endParaRPr>
          </a:p>
        </p:txBody>
      </p:sp>
      <p:sp>
        <p:nvSpPr>
          <p:cNvPr id="14" name="תרשים זרימה: תהליך 13"/>
          <p:cNvSpPr/>
          <p:nvPr/>
        </p:nvSpPr>
        <p:spPr>
          <a:xfrm>
            <a:off x="322006" y="2836903"/>
            <a:ext cx="4835161" cy="1630923"/>
          </a:xfrm>
          <a:prstGeom prst="flowChartProcess">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lnSpc>
                <a:spcPct val="150000"/>
              </a:lnSpc>
              <a:spcAft>
                <a:spcPts val="1200"/>
              </a:spcAft>
              <a:buSzPct val="150000"/>
            </a:pPr>
            <a:r>
              <a:rPr lang="he-IL" sz="2400" dirty="0" err="1" smtClean="0">
                <a:solidFill>
                  <a:schemeClr val="tx1">
                    <a:lumMod val="65000"/>
                    <a:lumOff val="35000"/>
                  </a:schemeClr>
                </a:solidFill>
              </a:rPr>
              <a:t>העקרון</a:t>
            </a:r>
            <a:r>
              <a:rPr lang="he-IL" sz="2400" dirty="0" smtClean="0">
                <a:solidFill>
                  <a:schemeClr val="tx1">
                    <a:lumMod val="65000"/>
                    <a:lumOff val="35000"/>
                  </a:schemeClr>
                </a:solidFill>
              </a:rPr>
              <a:t> המנחה:</a:t>
            </a:r>
          </a:p>
          <a:p>
            <a:pPr algn="ctr">
              <a:lnSpc>
                <a:spcPct val="150000"/>
              </a:lnSpc>
              <a:spcAft>
                <a:spcPts val="1200"/>
              </a:spcAft>
              <a:buSzPct val="150000"/>
            </a:pPr>
            <a:r>
              <a:rPr lang="he-IL" sz="2800" dirty="0" smtClean="0">
                <a:solidFill>
                  <a:schemeClr val="tx1">
                    <a:lumMod val="65000"/>
                    <a:lumOff val="35000"/>
                  </a:schemeClr>
                </a:solidFill>
              </a:rPr>
              <a:t>ב</a:t>
            </a:r>
            <a:r>
              <a:rPr lang="he-IL" sz="2800" u="sng" dirty="0" smtClean="0">
                <a:solidFill>
                  <a:schemeClr val="tx1">
                    <a:lumMod val="65000"/>
                    <a:lumOff val="35000"/>
                  </a:schemeClr>
                </a:solidFill>
              </a:rPr>
              <a:t>אזור</a:t>
            </a:r>
            <a:r>
              <a:rPr lang="he-IL" sz="2800" dirty="0" smtClean="0">
                <a:solidFill>
                  <a:schemeClr val="tx1">
                    <a:lumMod val="65000"/>
                    <a:lumOff val="35000"/>
                  </a:schemeClr>
                </a:solidFill>
              </a:rPr>
              <a:t>, עבור ה</a:t>
            </a:r>
            <a:r>
              <a:rPr lang="he-IL" sz="2800" u="sng" dirty="0" smtClean="0">
                <a:solidFill>
                  <a:schemeClr val="tx1">
                    <a:lumMod val="65000"/>
                    <a:lumOff val="35000"/>
                  </a:schemeClr>
                </a:solidFill>
              </a:rPr>
              <a:t>אזור</a:t>
            </a:r>
            <a:r>
              <a:rPr lang="he-IL" sz="2800" dirty="0" smtClean="0">
                <a:solidFill>
                  <a:schemeClr val="tx1">
                    <a:lumMod val="65000"/>
                    <a:lumOff val="35000"/>
                  </a:schemeClr>
                </a:solidFill>
              </a:rPr>
              <a:t> ועל ה</a:t>
            </a:r>
            <a:r>
              <a:rPr lang="he-IL" sz="2800" u="sng" dirty="0" smtClean="0">
                <a:solidFill>
                  <a:schemeClr val="tx1">
                    <a:lumMod val="65000"/>
                    <a:lumOff val="35000"/>
                  </a:schemeClr>
                </a:solidFill>
              </a:rPr>
              <a:t>אזור</a:t>
            </a:r>
          </a:p>
          <a:p>
            <a:pPr marL="285750" indent="-285750" algn="ctr">
              <a:lnSpc>
                <a:spcPct val="150000"/>
              </a:lnSpc>
              <a:spcAft>
                <a:spcPts val="1200"/>
              </a:spcAft>
              <a:buSzPct val="150000"/>
              <a:buFont typeface="Arial" panose="020B0604020202020204" pitchFamily="34" charset="0"/>
              <a:buChar char="•"/>
            </a:pPr>
            <a:endParaRPr lang="he-IL" sz="2800" dirty="0">
              <a:solidFill>
                <a:schemeClr val="tx1">
                  <a:lumMod val="65000"/>
                  <a:lumOff val="35000"/>
                </a:schemeClr>
              </a:solidFill>
            </a:endParaRPr>
          </a:p>
        </p:txBody>
      </p:sp>
    </p:spTree>
    <p:extLst>
      <p:ext uri="{BB962C8B-B14F-4D97-AF65-F5344CB8AC3E}">
        <p14:creationId xmlns:p14="http://schemas.microsoft.com/office/powerpoint/2010/main" val="67829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2"/>
          <p:cNvSpPr txBox="1">
            <a:spLocks/>
          </p:cNvSpPr>
          <p:nvPr/>
        </p:nvSpPr>
        <p:spPr>
          <a:xfrm>
            <a:off x="457200" y="1786206"/>
            <a:ext cx="8229600" cy="2232248"/>
          </a:xfrm>
          <a:prstGeom prst="rect">
            <a:avLst/>
          </a:prstGeom>
        </p:spPr>
        <p:txBody>
          <a:bodyPr>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r>
              <a:rPr lang="he-IL" sz="2000" dirty="0" smtClean="0">
                <a:solidFill>
                  <a:schemeClr val="tx1">
                    <a:lumMod val="65000"/>
                    <a:lumOff val="35000"/>
                  </a:schemeClr>
                </a:solidFill>
              </a:rPr>
              <a:t>מיזם </a:t>
            </a:r>
            <a:r>
              <a:rPr lang="he-IL" sz="2000" dirty="0">
                <a:solidFill>
                  <a:schemeClr val="tx1">
                    <a:lumMod val="65000"/>
                    <a:lumOff val="35000"/>
                  </a:schemeClr>
                </a:solidFill>
              </a:rPr>
              <a:t>ממשלתי </a:t>
            </a:r>
            <a:r>
              <a:rPr lang="he-IL" sz="2000" dirty="0" smtClean="0">
                <a:solidFill>
                  <a:schemeClr val="tx1">
                    <a:lumMod val="65000"/>
                    <a:lumOff val="35000"/>
                  </a:schemeClr>
                </a:solidFill>
              </a:rPr>
              <a:t>שמטרתו </a:t>
            </a:r>
            <a:r>
              <a:rPr lang="he-IL" sz="2000" dirty="0">
                <a:solidFill>
                  <a:schemeClr val="tx1">
                    <a:lumMod val="65000"/>
                    <a:lumOff val="35000"/>
                  </a:schemeClr>
                </a:solidFill>
              </a:rPr>
              <a:t>לימודי טכנולוגיה בקהילה ללא </a:t>
            </a:r>
            <a:r>
              <a:rPr lang="he-IL" sz="2000" dirty="0" smtClean="0">
                <a:solidFill>
                  <a:schemeClr val="tx1">
                    <a:lumMod val="65000"/>
                    <a:lumOff val="35000"/>
                  </a:schemeClr>
                </a:solidFill>
              </a:rPr>
              <a:t>תשלום</a:t>
            </a:r>
          </a:p>
          <a:p>
            <a:pPr>
              <a:lnSpc>
                <a:spcPct val="150000"/>
              </a:lnSpc>
            </a:pPr>
            <a:r>
              <a:rPr lang="he-IL" sz="2000" dirty="0" smtClean="0">
                <a:solidFill>
                  <a:schemeClr val="tx1">
                    <a:lumMod val="65000"/>
                    <a:lumOff val="35000"/>
                  </a:schemeClr>
                </a:solidFill>
              </a:rPr>
              <a:t>במסגרת </a:t>
            </a:r>
            <a:r>
              <a:rPr lang="he-IL" sz="2000" dirty="0">
                <a:solidFill>
                  <a:schemeClr val="tx1">
                    <a:lumMod val="65000"/>
                    <a:lumOff val="35000"/>
                  </a:schemeClr>
                </a:solidFill>
              </a:rPr>
              <a:t>התכנית פועלים כיום 30 מרכזים בפרישה </a:t>
            </a:r>
            <a:r>
              <a:rPr lang="he-IL" sz="2000" dirty="0" smtClean="0">
                <a:solidFill>
                  <a:schemeClr val="tx1">
                    <a:lumMod val="65000"/>
                    <a:lumOff val="35000"/>
                  </a:schemeClr>
                </a:solidFill>
              </a:rPr>
              <a:t>ארצית</a:t>
            </a:r>
          </a:p>
          <a:p>
            <a:pPr>
              <a:lnSpc>
                <a:spcPct val="150000"/>
              </a:lnSpc>
            </a:pPr>
            <a:r>
              <a:rPr lang="he-IL" sz="2000" dirty="0" smtClean="0">
                <a:solidFill>
                  <a:schemeClr val="tx1">
                    <a:lumMod val="65000"/>
                    <a:lumOff val="35000"/>
                  </a:schemeClr>
                </a:solidFill>
              </a:rPr>
              <a:t>התכנית עברה לאחריות המשרד בנובמבר 2014. אנו נמצאים</a:t>
            </a:r>
          </a:p>
          <a:p>
            <a:pPr marL="0" indent="0">
              <a:lnSpc>
                <a:spcPct val="150000"/>
              </a:lnSpc>
              <a:buNone/>
            </a:pPr>
            <a:r>
              <a:rPr lang="he-IL" sz="2000" dirty="0" smtClean="0">
                <a:solidFill>
                  <a:schemeClr val="tx1">
                    <a:lumMod val="65000"/>
                    <a:lumOff val="35000"/>
                  </a:schemeClr>
                </a:solidFill>
              </a:rPr>
              <a:t>     בתהליך קליטה, לימוד ובניה מחדש של התכנית</a:t>
            </a:r>
            <a:endParaRPr lang="he-IL" sz="2000" dirty="0" smtClean="0"/>
          </a:p>
        </p:txBody>
      </p:sp>
      <p:sp>
        <p:nvSpPr>
          <p:cNvPr id="9" name="מלבן 8"/>
          <p:cNvSpPr/>
          <p:nvPr/>
        </p:nvSpPr>
        <p:spPr>
          <a:xfrm>
            <a:off x="3946669" y="1182088"/>
            <a:ext cx="1250663" cy="553998"/>
          </a:xfrm>
          <a:prstGeom prst="rect">
            <a:avLst/>
          </a:prstGeom>
        </p:spPr>
        <p:txBody>
          <a:bodyPr wrap="none">
            <a:spAutoFit/>
          </a:bodyPr>
          <a:lstStyle/>
          <a:p>
            <a:r>
              <a:rPr lang="he-IL" sz="3000" b="1" dirty="0" err="1" smtClean="0">
                <a:solidFill>
                  <a:schemeClr val="tx2"/>
                </a:solidFill>
                <a:effectLst>
                  <a:outerShdw blurRad="38100" dist="38100" dir="2700000" algn="tl">
                    <a:srgbClr val="000000">
                      <a:alpha val="43137"/>
                    </a:srgbClr>
                  </a:outerShdw>
                </a:effectLst>
              </a:rPr>
              <a:t>להב"ה</a:t>
            </a:r>
            <a:endParaRPr lang="he-IL" sz="3000" b="1" dirty="0">
              <a:solidFill>
                <a:schemeClr val="tx2"/>
              </a:solidFill>
              <a:effectLst>
                <a:outerShdw blurRad="38100" dist="38100" dir="2700000" algn="tl">
                  <a:srgbClr val="000000">
                    <a:alpha val="43137"/>
                  </a:srgbClr>
                </a:outerShdw>
              </a:effectLst>
            </a:endParaRPr>
          </a:p>
        </p:txBody>
      </p:sp>
      <p:pic>
        <p:nvPicPr>
          <p:cNvPr id="11"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28384" y="5733256"/>
            <a:ext cx="1009915" cy="906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C:\Users\shlomit\Downloads\101378472.jp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1525982"/>
            <a:ext cx="1907704" cy="5359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50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380" y="1338199"/>
            <a:ext cx="3169475" cy="5412106"/>
          </a:xfrm>
          <a:prstGeom prst="rect">
            <a:avLst/>
          </a:prstGeom>
          <a:noFill/>
          <a:ln>
            <a:noFill/>
          </a:ln>
        </p:spPr>
      </p:pic>
      <p:sp>
        <p:nvSpPr>
          <p:cNvPr id="4" name="TextBox 3"/>
          <p:cNvSpPr txBox="1"/>
          <p:nvPr/>
        </p:nvSpPr>
        <p:spPr>
          <a:xfrm>
            <a:off x="6948264" y="1487357"/>
            <a:ext cx="2016224" cy="5078313"/>
          </a:xfrm>
          <a:prstGeom prst="rect">
            <a:avLst/>
          </a:prstGeom>
          <a:noFill/>
        </p:spPr>
        <p:txBody>
          <a:bodyPr wrap="square" rtlCol="1">
            <a:spAutoFit/>
          </a:bodyPr>
          <a:lstStyle/>
          <a:p>
            <a:r>
              <a:rPr lang="he-IL" b="1" dirty="0">
                <a:latin typeface="Microsoft Sans Serif" pitchFamily="34" charset="0"/>
              </a:rPr>
              <a:t>אופקים</a:t>
            </a:r>
            <a:endParaRPr lang="en-US" b="1" dirty="0">
              <a:latin typeface="Microsoft Sans Serif" pitchFamily="34" charset="0"/>
            </a:endParaRPr>
          </a:p>
          <a:p>
            <a:r>
              <a:rPr lang="he-IL" b="1" dirty="0">
                <a:solidFill>
                  <a:srgbClr val="FF0000"/>
                </a:solidFill>
                <a:latin typeface="Microsoft Sans Serif" pitchFamily="34" charset="0"/>
              </a:rPr>
              <a:t>אור יהודה    </a:t>
            </a:r>
            <a:endParaRPr lang="en-US" b="1" dirty="0">
              <a:solidFill>
                <a:srgbClr val="FF0000"/>
              </a:solidFill>
              <a:latin typeface="Microsoft Sans Serif" pitchFamily="34" charset="0"/>
            </a:endParaRPr>
          </a:p>
          <a:p>
            <a:r>
              <a:rPr lang="he-IL" b="1" dirty="0">
                <a:latin typeface="Microsoft Sans Serif" pitchFamily="34" charset="0"/>
              </a:rPr>
              <a:t>אלעד</a:t>
            </a:r>
            <a:endParaRPr lang="en-US" b="1" dirty="0">
              <a:latin typeface="Microsoft Sans Serif" pitchFamily="34" charset="0"/>
            </a:endParaRPr>
          </a:p>
          <a:p>
            <a:r>
              <a:rPr lang="he-IL" b="1" dirty="0">
                <a:latin typeface="Microsoft Sans Serif" pitchFamily="34" charset="0"/>
              </a:rPr>
              <a:t>באר שבע</a:t>
            </a:r>
            <a:endParaRPr lang="en-US" b="1" dirty="0">
              <a:latin typeface="Microsoft Sans Serif" pitchFamily="34" charset="0"/>
            </a:endParaRPr>
          </a:p>
          <a:p>
            <a:r>
              <a:rPr lang="he-IL" b="1" dirty="0">
                <a:latin typeface="Microsoft Sans Serif" pitchFamily="34" charset="0"/>
              </a:rPr>
              <a:t>בית שאן</a:t>
            </a:r>
            <a:endParaRPr lang="en-US" b="1" dirty="0">
              <a:latin typeface="Microsoft Sans Serif" pitchFamily="34" charset="0"/>
            </a:endParaRPr>
          </a:p>
          <a:p>
            <a:r>
              <a:rPr lang="he-IL" b="1" dirty="0">
                <a:latin typeface="Microsoft Sans Serif" pitchFamily="34" charset="0"/>
              </a:rPr>
              <a:t>בית שמש </a:t>
            </a:r>
            <a:endParaRPr lang="en-US" b="1" dirty="0">
              <a:latin typeface="Microsoft Sans Serif" pitchFamily="34" charset="0"/>
            </a:endParaRPr>
          </a:p>
          <a:p>
            <a:r>
              <a:rPr lang="he-IL" b="1" dirty="0">
                <a:latin typeface="Microsoft Sans Serif" pitchFamily="34" charset="0"/>
              </a:rPr>
              <a:t>בני ברק</a:t>
            </a:r>
            <a:endParaRPr lang="en-US" b="1" dirty="0">
              <a:latin typeface="Microsoft Sans Serif" pitchFamily="34" charset="0"/>
            </a:endParaRPr>
          </a:p>
          <a:p>
            <a:r>
              <a:rPr lang="he-IL" b="1" dirty="0">
                <a:latin typeface="Microsoft Sans Serif" pitchFamily="34" charset="0"/>
              </a:rPr>
              <a:t>בקעה ג'ת</a:t>
            </a:r>
            <a:endParaRPr lang="en-US" b="1" dirty="0">
              <a:latin typeface="Microsoft Sans Serif" pitchFamily="34" charset="0"/>
            </a:endParaRPr>
          </a:p>
          <a:p>
            <a:r>
              <a:rPr lang="he-IL" b="1" dirty="0">
                <a:latin typeface="Microsoft Sans Serif" pitchFamily="34" charset="0"/>
              </a:rPr>
              <a:t>דימונה</a:t>
            </a:r>
            <a:endParaRPr lang="en-US" b="1" dirty="0">
              <a:latin typeface="Microsoft Sans Serif" pitchFamily="34" charset="0"/>
            </a:endParaRPr>
          </a:p>
          <a:p>
            <a:r>
              <a:rPr lang="he-IL" b="1" dirty="0">
                <a:solidFill>
                  <a:srgbClr val="FF0000"/>
                </a:solidFill>
                <a:latin typeface="Microsoft Sans Serif" pitchFamily="34" charset="0"/>
              </a:rPr>
              <a:t>טבריה</a:t>
            </a:r>
            <a:endParaRPr lang="en-US" b="1" dirty="0">
              <a:solidFill>
                <a:srgbClr val="FF0000"/>
              </a:solidFill>
              <a:latin typeface="Microsoft Sans Serif" pitchFamily="34" charset="0"/>
            </a:endParaRPr>
          </a:p>
          <a:p>
            <a:r>
              <a:rPr lang="he-IL" b="1" dirty="0">
                <a:latin typeface="Microsoft Sans Serif" pitchFamily="34" charset="0"/>
              </a:rPr>
              <a:t>טייבה</a:t>
            </a:r>
            <a:endParaRPr lang="en-US" b="1" dirty="0">
              <a:latin typeface="Microsoft Sans Serif" pitchFamily="34" charset="0"/>
            </a:endParaRPr>
          </a:p>
          <a:p>
            <a:r>
              <a:rPr lang="he-IL" b="1" dirty="0">
                <a:latin typeface="Microsoft Sans Serif" pitchFamily="34" charset="0"/>
              </a:rPr>
              <a:t>טירת הכרמל</a:t>
            </a:r>
            <a:endParaRPr lang="en-US" b="1" dirty="0">
              <a:latin typeface="Microsoft Sans Serif" pitchFamily="34" charset="0"/>
            </a:endParaRPr>
          </a:p>
          <a:p>
            <a:r>
              <a:rPr lang="he-IL" b="1" dirty="0">
                <a:latin typeface="Microsoft Sans Serif" pitchFamily="34" charset="0"/>
              </a:rPr>
              <a:t>ירושלים</a:t>
            </a:r>
            <a:endParaRPr lang="en-US" b="1" dirty="0">
              <a:latin typeface="Microsoft Sans Serif" pitchFamily="34" charset="0"/>
            </a:endParaRPr>
          </a:p>
          <a:p>
            <a:r>
              <a:rPr lang="he-IL" b="1" dirty="0">
                <a:latin typeface="Microsoft Sans Serif" pitchFamily="34" charset="0"/>
              </a:rPr>
              <a:t>מגדל העמק</a:t>
            </a:r>
            <a:endParaRPr lang="en-US" b="1" dirty="0">
              <a:latin typeface="Microsoft Sans Serif" pitchFamily="34" charset="0"/>
            </a:endParaRPr>
          </a:p>
          <a:p>
            <a:r>
              <a:rPr lang="he-IL" b="1" dirty="0">
                <a:latin typeface="Microsoft Sans Serif" pitchFamily="34" charset="0"/>
              </a:rPr>
              <a:t>מודיעין </a:t>
            </a:r>
            <a:r>
              <a:rPr lang="he-IL" b="1" dirty="0" smtClean="0">
                <a:latin typeface="Microsoft Sans Serif" pitchFamily="34" charset="0"/>
              </a:rPr>
              <a:t>עלית</a:t>
            </a:r>
          </a:p>
          <a:p>
            <a:r>
              <a:rPr lang="he-IL" b="1" dirty="0" err="1" smtClean="0">
                <a:solidFill>
                  <a:srgbClr val="FF0000"/>
                </a:solidFill>
                <a:latin typeface="Microsoft Sans Serif" pitchFamily="34" charset="0"/>
              </a:rPr>
              <a:t>מע'ר</a:t>
            </a:r>
            <a:endParaRPr lang="en-US" b="1" dirty="0" smtClean="0">
              <a:solidFill>
                <a:srgbClr val="FF0000"/>
              </a:solidFill>
              <a:latin typeface="Microsoft Sans Serif" pitchFamily="34" charset="0"/>
            </a:endParaRPr>
          </a:p>
          <a:p>
            <a:endParaRPr lang="en-US" b="1" dirty="0">
              <a:latin typeface="Microsoft Sans Serif" pitchFamily="34" charset="0"/>
            </a:endParaRPr>
          </a:p>
          <a:p>
            <a:endParaRPr lang="he-IL" b="1" dirty="0">
              <a:latin typeface="Microsoft Sans Serif" pitchFamily="34" charset="0"/>
            </a:endParaRPr>
          </a:p>
        </p:txBody>
      </p:sp>
      <p:sp>
        <p:nvSpPr>
          <p:cNvPr id="5" name="TextBox 4"/>
          <p:cNvSpPr txBox="1"/>
          <p:nvPr/>
        </p:nvSpPr>
        <p:spPr>
          <a:xfrm>
            <a:off x="4788024" y="1484784"/>
            <a:ext cx="2016224" cy="4247317"/>
          </a:xfrm>
          <a:prstGeom prst="rect">
            <a:avLst/>
          </a:prstGeom>
          <a:noFill/>
        </p:spPr>
        <p:txBody>
          <a:bodyPr wrap="square" rtlCol="1">
            <a:spAutoFit/>
          </a:bodyPr>
          <a:lstStyle/>
          <a:p>
            <a:r>
              <a:rPr lang="he-IL" b="1" dirty="0" smtClean="0">
                <a:solidFill>
                  <a:srgbClr val="FF0000"/>
                </a:solidFill>
                <a:latin typeface="Microsoft Sans Serif" pitchFamily="34" charset="0"/>
              </a:rPr>
              <a:t>מעלות </a:t>
            </a:r>
            <a:r>
              <a:rPr lang="he-IL" b="1" dirty="0">
                <a:solidFill>
                  <a:srgbClr val="FF0000"/>
                </a:solidFill>
                <a:latin typeface="Microsoft Sans Serif" pitchFamily="34" charset="0"/>
              </a:rPr>
              <a:t>תרשיחא</a:t>
            </a:r>
            <a:endParaRPr lang="en-US" b="1" dirty="0">
              <a:solidFill>
                <a:srgbClr val="FF0000"/>
              </a:solidFill>
              <a:latin typeface="Microsoft Sans Serif" pitchFamily="34" charset="0"/>
            </a:endParaRPr>
          </a:p>
          <a:p>
            <a:r>
              <a:rPr lang="he-IL" b="1" dirty="0">
                <a:latin typeface="Microsoft Sans Serif" pitchFamily="34" charset="0"/>
              </a:rPr>
              <a:t>נצרת </a:t>
            </a:r>
            <a:endParaRPr lang="en-US" b="1" dirty="0">
              <a:latin typeface="Microsoft Sans Serif" pitchFamily="34" charset="0"/>
            </a:endParaRPr>
          </a:p>
          <a:p>
            <a:r>
              <a:rPr lang="he-IL" b="1" dirty="0" smtClean="0">
                <a:latin typeface="Microsoft Sans Serif" pitchFamily="34" charset="0"/>
              </a:rPr>
              <a:t>נתיבות</a:t>
            </a:r>
            <a:endParaRPr lang="en-US" b="1" dirty="0">
              <a:latin typeface="Microsoft Sans Serif" pitchFamily="34" charset="0"/>
            </a:endParaRPr>
          </a:p>
          <a:p>
            <a:r>
              <a:rPr lang="he-IL" b="1" dirty="0">
                <a:latin typeface="Microsoft Sans Serif" pitchFamily="34" charset="0"/>
              </a:rPr>
              <a:t>סכנין</a:t>
            </a:r>
            <a:endParaRPr lang="en-US" b="1" dirty="0">
              <a:latin typeface="Microsoft Sans Serif" pitchFamily="34" charset="0"/>
            </a:endParaRPr>
          </a:p>
          <a:p>
            <a:r>
              <a:rPr lang="he-IL" b="1" dirty="0">
                <a:latin typeface="Microsoft Sans Serif" pitchFamily="34" charset="0"/>
              </a:rPr>
              <a:t>ערד</a:t>
            </a:r>
            <a:endParaRPr lang="en-US" b="1" dirty="0">
              <a:latin typeface="Microsoft Sans Serif" pitchFamily="34" charset="0"/>
            </a:endParaRPr>
          </a:p>
          <a:p>
            <a:r>
              <a:rPr lang="he-IL" b="1" dirty="0">
                <a:latin typeface="Microsoft Sans Serif" pitchFamily="34" charset="0"/>
              </a:rPr>
              <a:t>עכו</a:t>
            </a:r>
            <a:endParaRPr lang="en-US" b="1" dirty="0">
              <a:latin typeface="Microsoft Sans Serif" pitchFamily="34" charset="0"/>
            </a:endParaRPr>
          </a:p>
          <a:p>
            <a:r>
              <a:rPr lang="he-IL" b="1" dirty="0">
                <a:latin typeface="Microsoft Sans Serif" pitchFamily="34" charset="0"/>
              </a:rPr>
              <a:t>צפת</a:t>
            </a:r>
            <a:endParaRPr lang="en-US" b="1" dirty="0">
              <a:latin typeface="Microsoft Sans Serif" pitchFamily="34" charset="0"/>
            </a:endParaRPr>
          </a:p>
          <a:p>
            <a:r>
              <a:rPr lang="he-IL" b="1" dirty="0">
                <a:latin typeface="Microsoft Sans Serif" pitchFamily="34" charset="0"/>
              </a:rPr>
              <a:t>קריית גת</a:t>
            </a:r>
            <a:endParaRPr lang="en-US" b="1" dirty="0">
              <a:latin typeface="Microsoft Sans Serif" pitchFamily="34" charset="0"/>
            </a:endParaRPr>
          </a:p>
          <a:p>
            <a:r>
              <a:rPr lang="he-IL" b="1" dirty="0">
                <a:latin typeface="Microsoft Sans Serif" pitchFamily="34" charset="0"/>
              </a:rPr>
              <a:t>קריית מוצקין</a:t>
            </a:r>
            <a:endParaRPr lang="en-US" b="1" dirty="0">
              <a:latin typeface="Microsoft Sans Serif" pitchFamily="34" charset="0"/>
            </a:endParaRPr>
          </a:p>
          <a:p>
            <a:r>
              <a:rPr lang="he-IL" b="1" dirty="0">
                <a:latin typeface="Microsoft Sans Serif" pitchFamily="34" charset="0"/>
              </a:rPr>
              <a:t>קריית מלאכי</a:t>
            </a:r>
            <a:endParaRPr lang="en-US" b="1" dirty="0">
              <a:latin typeface="Microsoft Sans Serif" pitchFamily="34" charset="0"/>
            </a:endParaRPr>
          </a:p>
          <a:p>
            <a:r>
              <a:rPr lang="he-IL" b="1" dirty="0">
                <a:latin typeface="Microsoft Sans Serif" pitchFamily="34" charset="0"/>
              </a:rPr>
              <a:t>קריית שמונה</a:t>
            </a:r>
            <a:endParaRPr lang="en-US" b="1" dirty="0">
              <a:latin typeface="Microsoft Sans Serif" pitchFamily="34" charset="0"/>
            </a:endParaRPr>
          </a:p>
          <a:p>
            <a:r>
              <a:rPr lang="he-IL" b="1" dirty="0">
                <a:latin typeface="Microsoft Sans Serif" pitchFamily="34" charset="0"/>
              </a:rPr>
              <a:t>רהט</a:t>
            </a:r>
            <a:endParaRPr lang="en-US" b="1" dirty="0">
              <a:latin typeface="Microsoft Sans Serif" pitchFamily="34" charset="0"/>
            </a:endParaRPr>
          </a:p>
          <a:p>
            <a:r>
              <a:rPr lang="he-IL" b="1" dirty="0">
                <a:latin typeface="Microsoft Sans Serif" pitchFamily="34" charset="0"/>
              </a:rPr>
              <a:t>רמלה</a:t>
            </a:r>
            <a:endParaRPr lang="en-US" b="1" dirty="0">
              <a:latin typeface="Microsoft Sans Serif" pitchFamily="34" charset="0"/>
            </a:endParaRPr>
          </a:p>
          <a:p>
            <a:r>
              <a:rPr lang="he-IL" b="1" dirty="0">
                <a:latin typeface="Microsoft Sans Serif" pitchFamily="34" charset="0"/>
              </a:rPr>
              <a:t>שפרעם</a:t>
            </a:r>
            <a:endParaRPr lang="en-US" b="1" dirty="0">
              <a:latin typeface="Microsoft Sans Serif" pitchFamily="34" charset="0"/>
            </a:endParaRPr>
          </a:p>
          <a:p>
            <a:endParaRPr lang="he-IL" b="1" dirty="0">
              <a:latin typeface="Microsoft Sans Serif" pitchFamily="34" charset="0"/>
            </a:endParaRPr>
          </a:p>
        </p:txBody>
      </p:sp>
    </p:spTree>
    <p:extLst>
      <p:ext uri="{BB962C8B-B14F-4D97-AF65-F5344CB8AC3E}">
        <p14:creationId xmlns:p14="http://schemas.microsoft.com/office/powerpoint/2010/main" val="4088151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8086725" y="3981450"/>
            <a:ext cx="449736" cy="352425"/>
          </a:xfrm>
        </p:spPr>
        <p:txBody>
          <a:bodyPr/>
          <a:lstStyle/>
          <a:p>
            <a:pPr marL="177800" lvl="1">
              <a:spcBef>
                <a:spcPts val="600"/>
              </a:spcBef>
              <a:buNone/>
              <a:defRPr/>
            </a:pPr>
            <a:endParaRPr lang="he-IL" u="sng" dirty="0" smtClean="0">
              <a:solidFill>
                <a:schemeClr val="tx1"/>
              </a:solidFill>
            </a:endParaRPr>
          </a:p>
          <a:p>
            <a:pPr marL="177800" lvl="1">
              <a:spcBef>
                <a:spcPts val="600"/>
              </a:spcBef>
              <a:buNone/>
              <a:defRPr/>
            </a:pPr>
            <a:endParaRPr lang="he-IL" u="sng" dirty="0" smtClean="0">
              <a:solidFill>
                <a:schemeClr val="tx1"/>
              </a:solidFill>
            </a:endParaRPr>
          </a:p>
          <a:p>
            <a:pPr marL="0" lvl="1" indent="0">
              <a:spcBef>
                <a:spcPts val="600"/>
              </a:spcBef>
              <a:buNone/>
              <a:defRPr/>
            </a:pPr>
            <a:endParaRPr lang="he-IL" dirty="0" smtClean="0">
              <a:solidFill>
                <a:schemeClr val="tx1"/>
              </a:solidFill>
            </a:endParaRPr>
          </a:p>
          <a:p>
            <a:pPr marL="0" lvl="1" indent="0">
              <a:spcBef>
                <a:spcPts val="600"/>
              </a:spcBef>
              <a:buNone/>
              <a:defRPr/>
            </a:pPr>
            <a:endParaRPr lang="he-IL" dirty="0" smtClean="0">
              <a:solidFill>
                <a:schemeClr val="tx1"/>
              </a:solidFill>
            </a:endParaRPr>
          </a:p>
        </p:txBody>
      </p:sp>
      <p:sp>
        <p:nvSpPr>
          <p:cNvPr id="4" name="TextBox 3"/>
          <p:cNvSpPr txBox="1"/>
          <p:nvPr/>
        </p:nvSpPr>
        <p:spPr>
          <a:xfrm>
            <a:off x="-108520" y="1177588"/>
            <a:ext cx="9144000" cy="523220"/>
          </a:xfrm>
          <a:prstGeom prst="rect">
            <a:avLst/>
          </a:prstGeom>
          <a:noFill/>
        </p:spPr>
        <p:txBody>
          <a:bodyPr wrap="square" rtlCol="1">
            <a:spAutoFit/>
          </a:bodyPr>
          <a:lstStyle/>
          <a:p>
            <a:pPr algn="ctr"/>
            <a:r>
              <a:rPr lang="he-IL" sz="2800" b="1" dirty="0" smtClean="0">
                <a:solidFill>
                  <a:srgbClr val="002060"/>
                </a:solidFill>
                <a:latin typeface="David" panose="020E0502060401010101" pitchFamily="34" charset="-79"/>
                <a:cs typeface="David" panose="020E0502060401010101" pitchFamily="34" charset="-79"/>
              </a:rPr>
              <a:t>תכנית עבודה של המשרד לשנת 2017-2016: מחקרים ומרכזי ידע</a:t>
            </a:r>
            <a:endParaRPr lang="he-IL" sz="2800" b="1" dirty="0">
              <a:solidFill>
                <a:srgbClr val="002060"/>
              </a:solidFill>
              <a:latin typeface="David" panose="020E0502060401010101" pitchFamily="34" charset="-79"/>
              <a:cs typeface="David" panose="020E0502060401010101" pitchFamily="34" charset="-79"/>
            </a:endParaRPr>
          </a:p>
        </p:txBody>
      </p:sp>
      <p:graphicFrame>
        <p:nvGraphicFramePr>
          <p:cNvPr id="5" name="טבלה 4"/>
          <p:cNvGraphicFramePr>
            <a:graphicFrameLocks noGrp="1"/>
          </p:cNvGraphicFramePr>
          <p:nvPr>
            <p:extLst>
              <p:ext uri="{D42A27DB-BD31-4B8C-83A1-F6EECF244321}">
                <p14:modId xmlns:p14="http://schemas.microsoft.com/office/powerpoint/2010/main" val="2975311265"/>
              </p:ext>
            </p:extLst>
          </p:nvPr>
        </p:nvGraphicFramePr>
        <p:xfrm>
          <a:off x="121678" y="1682839"/>
          <a:ext cx="8842810" cy="4842505"/>
        </p:xfrm>
        <a:graphic>
          <a:graphicData uri="http://schemas.openxmlformats.org/drawingml/2006/table">
            <a:tbl>
              <a:tblPr rtl="1"/>
              <a:tblGrid>
                <a:gridCol w="4220742"/>
                <a:gridCol w="4622068"/>
              </a:tblGrid>
              <a:tr h="424810">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he-IL" sz="2400" b="1" i="0" u="none" strike="noStrike" kern="1200" dirty="0" smtClean="0">
                          <a:solidFill>
                            <a:schemeClr val="bg1"/>
                          </a:solidFill>
                          <a:effectLst/>
                          <a:latin typeface="David" panose="020E0502060401010101" pitchFamily="34" charset="-79"/>
                          <a:ea typeface="+mn-ea"/>
                          <a:cs typeface="David" panose="020E0502060401010101" pitchFamily="34" charset="-79"/>
                        </a:rPr>
                        <a:t>תחומי פעילות לשנת 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he-IL" sz="2400" b="1" i="0" u="none" strike="noStrike" kern="1200" dirty="0" smtClean="0">
                          <a:solidFill>
                            <a:schemeClr val="bg1"/>
                          </a:solidFill>
                          <a:effectLst/>
                          <a:latin typeface="David" panose="020E0502060401010101" pitchFamily="34" charset="-79"/>
                          <a:ea typeface="+mn-ea"/>
                          <a:cs typeface="David" panose="020E0502060401010101" pitchFamily="34" charset="-79"/>
                        </a:rPr>
                        <a:t>תחומי פעילות לשנת 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r>
              <a:tr h="409575">
                <a:tc>
                  <a:txBody>
                    <a:bodyPr/>
                    <a:lstStyle/>
                    <a:p>
                      <a:pPr marL="0" marR="0" lvl="0" indent="0" algn="r" defTabSz="914400" rtl="1" eaLnBrk="1" fontAlgn="ctr" latinLnBrk="0" hangingPunct="1">
                        <a:lnSpc>
                          <a:spcPct val="100000"/>
                        </a:lnSpc>
                        <a:spcBef>
                          <a:spcPts val="0"/>
                        </a:spcBef>
                        <a:spcAft>
                          <a:spcPts val="0"/>
                        </a:spcAft>
                        <a:buClrTx/>
                        <a:buSzTx/>
                        <a:buFont typeface="Wingdings" panose="05000000000000000000" pitchFamily="2" charset="2"/>
                        <a:buNone/>
                        <a:tabLst/>
                        <a:defRPr/>
                      </a:pPr>
                      <a:r>
                        <a:rPr lang="he-IL" sz="1600" b="1" dirty="0" smtClean="0">
                          <a:solidFill>
                            <a:srgbClr val="002060"/>
                          </a:solidFill>
                          <a:latin typeface="David" panose="020E0502060401010101" pitchFamily="34" charset="-79"/>
                          <a:cs typeface="David" panose="020E0502060401010101" pitchFamily="34" charset="-79"/>
                        </a:rPr>
                        <a:t>מחקר יישומי הנדסי (</a:t>
                      </a:r>
                      <a:r>
                        <a:rPr lang="he-IL" sz="1600" b="1" dirty="0" err="1" smtClean="0">
                          <a:solidFill>
                            <a:srgbClr val="002060"/>
                          </a:solidFill>
                          <a:latin typeface="David" panose="020E0502060401010101" pitchFamily="34" charset="-79"/>
                          <a:cs typeface="David" panose="020E0502060401010101" pitchFamily="34" charset="-79"/>
                        </a:rPr>
                        <a:t>מי"ה</a:t>
                      </a:r>
                      <a:r>
                        <a:rPr lang="he-IL" sz="1600" b="1" dirty="0" smtClean="0">
                          <a:solidFill>
                            <a:srgbClr val="002060"/>
                          </a:solidFill>
                          <a:latin typeface="David" panose="020E0502060401010101" pitchFamily="34" charset="-79"/>
                          <a:cs typeface="David" panose="020E0502060401010101" pitchFamily="34" charset="-79"/>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457200" marR="0" lvl="1" indent="-457200" algn="r" defTabSz="914400" rtl="1" eaLnBrk="1" fontAlgn="ctr" latinLnBrk="0" hangingPunct="1">
                        <a:lnSpc>
                          <a:spcPct val="100000"/>
                        </a:lnSpc>
                        <a:spcBef>
                          <a:spcPts val="0"/>
                        </a:spcBef>
                        <a:spcAft>
                          <a:spcPts val="0"/>
                        </a:spcAft>
                        <a:buClrTx/>
                        <a:buSzTx/>
                        <a:buFont typeface="Arial" panose="020B0604020202020204" pitchFamily="34" charset="0"/>
                        <a:buNone/>
                        <a:tabLst/>
                        <a:defRPr/>
                      </a:pPr>
                      <a:r>
                        <a:rPr lang="he-IL" sz="1600" b="1" dirty="0" smtClean="0">
                          <a:solidFill>
                            <a:srgbClr val="002060"/>
                          </a:solidFill>
                          <a:latin typeface="David" panose="020E0502060401010101" pitchFamily="34" charset="-79"/>
                          <a:cs typeface="David" panose="020E0502060401010101" pitchFamily="34" charset="-79"/>
                        </a:rPr>
                        <a:t>מחקר יישומי הנדסי (</a:t>
                      </a:r>
                      <a:r>
                        <a:rPr lang="he-IL" sz="1600" b="1" dirty="0" err="1" smtClean="0">
                          <a:solidFill>
                            <a:srgbClr val="002060"/>
                          </a:solidFill>
                          <a:latin typeface="David" panose="020E0502060401010101" pitchFamily="34" charset="-79"/>
                          <a:cs typeface="David" panose="020E0502060401010101" pitchFamily="34" charset="-79"/>
                        </a:rPr>
                        <a:t>מי"ה</a:t>
                      </a:r>
                      <a:r>
                        <a:rPr lang="he-IL" sz="1600" b="1" dirty="0" smtClean="0">
                          <a:solidFill>
                            <a:srgbClr val="002060"/>
                          </a:solidFill>
                          <a:latin typeface="David" panose="020E0502060401010101" pitchFamily="34" charset="-79"/>
                          <a:cs typeface="David" panose="020E0502060401010101" pitchFamily="34" charset="-79"/>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09575">
                <a:tc>
                  <a:txBody>
                    <a:bodyPr/>
                    <a:lstStyle/>
                    <a:p>
                      <a:pPr marL="0" marR="0" lvl="0" indent="0" algn="r" defTabSz="914400" rtl="1" eaLnBrk="1" fontAlgn="ctr" latinLnBrk="0" hangingPunct="1">
                        <a:lnSpc>
                          <a:spcPct val="100000"/>
                        </a:lnSpc>
                        <a:spcBef>
                          <a:spcPts val="0"/>
                        </a:spcBef>
                        <a:spcAft>
                          <a:spcPts val="0"/>
                        </a:spcAft>
                        <a:buClrTx/>
                        <a:buSzTx/>
                        <a:buFont typeface="Arial" panose="020B0604020202020204" pitchFamily="34" charset="0"/>
                        <a:buNone/>
                        <a:tabLst/>
                        <a:defRPr/>
                      </a:pPr>
                      <a:r>
                        <a:rPr lang="he-IL" sz="1600" b="1" dirty="0" smtClean="0">
                          <a:solidFill>
                            <a:srgbClr val="002060"/>
                          </a:solidFill>
                          <a:latin typeface="David" panose="020E0502060401010101" pitchFamily="34" charset="-79"/>
                          <a:cs typeface="David" panose="020E0502060401010101" pitchFamily="34" charset="-79"/>
                        </a:rPr>
                        <a:t>פיתוח מדיניות לקידום נשים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457200" marR="0" lvl="1" indent="-457200" algn="r" defTabSz="914400" rtl="1" eaLnBrk="1" fontAlgn="ctr" latinLnBrk="0" hangingPunct="1">
                        <a:lnSpc>
                          <a:spcPct val="100000"/>
                        </a:lnSpc>
                        <a:spcBef>
                          <a:spcPts val="0"/>
                        </a:spcBef>
                        <a:spcAft>
                          <a:spcPts val="0"/>
                        </a:spcAft>
                        <a:buClrTx/>
                        <a:buSzTx/>
                        <a:buFont typeface="Arial" panose="020B0604020202020204" pitchFamily="34" charset="0"/>
                        <a:buNone/>
                        <a:tabLst/>
                        <a:defRPr/>
                      </a:pPr>
                      <a:r>
                        <a:rPr lang="he-IL" sz="1600" b="1" kern="1200" dirty="0" smtClean="0">
                          <a:solidFill>
                            <a:srgbClr val="002060"/>
                          </a:solidFill>
                          <a:latin typeface="David" panose="020E0502060401010101" pitchFamily="34" charset="-79"/>
                          <a:ea typeface="+mn-ea"/>
                          <a:cs typeface="David" panose="020E0502060401010101" pitchFamily="34" charset="-79"/>
                        </a:rPr>
                        <a:t>מחקרים בתחום שינוי אקלים בישראל</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09575">
                <a:tc>
                  <a:txBody>
                    <a:bodyPr/>
                    <a:lstStyle/>
                    <a:p>
                      <a:pPr marL="0" marR="0" lvl="0" indent="0" algn="r" defTabSz="914400" rtl="1" eaLnBrk="1" fontAlgn="ctr" latinLnBrk="0" hangingPunct="1">
                        <a:lnSpc>
                          <a:spcPct val="100000"/>
                        </a:lnSpc>
                        <a:spcBef>
                          <a:spcPts val="0"/>
                        </a:spcBef>
                        <a:spcAft>
                          <a:spcPts val="0"/>
                        </a:spcAft>
                        <a:buClrTx/>
                        <a:buSzTx/>
                        <a:buFont typeface="Arial" panose="020B0604020202020204" pitchFamily="34" charset="0"/>
                        <a:buNone/>
                        <a:tabLst/>
                        <a:defRPr/>
                      </a:pPr>
                      <a:r>
                        <a:rPr lang="he-IL" sz="1600" b="1" dirty="0" smtClean="0">
                          <a:solidFill>
                            <a:srgbClr val="002060"/>
                          </a:solidFill>
                          <a:latin typeface="David" panose="020E0502060401010101" pitchFamily="34" charset="-79"/>
                          <a:cs typeface="David" panose="020E0502060401010101" pitchFamily="34" charset="-79"/>
                        </a:rPr>
                        <a:t>תשתיות בתחום אורח חיים ואיכות חיים, תזונה ותנועה</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457200" marR="0" lvl="1" indent="-457200" algn="r" defTabSz="914400" rtl="1" eaLnBrk="1" fontAlgn="ctr" latinLnBrk="0" hangingPunct="1">
                        <a:lnSpc>
                          <a:spcPct val="100000"/>
                        </a:lnSpc>
                        <a:spcBef>
                          <a:spcPts val="0"/>
                        </a:spcBef>
                        <a:spcAft>
                          <a:spcPts val="0"/>
                        </a:spcAft>
                        <a:buClrTx/>
                        <a:buSzTx/>
                        <a:buFont typeface="Arial" panose="020B0604020202020204" pitchFamily="34" charset="0"/>
                        <a:buNone/>
                        <a:tabLst/>
                        <a:defRPr/>
                      </a:pPr>
                      <a:r>
                        <a:rPr lang="he-IL" sz="1600" b="1" kern="1200" dirty="0" smtClean="0">
                          <a:solidFill>
                            <a:srgbClr val="002060"/>
                          </a:solidFill>
                          <a:latin typeface="David" panose="020E0502060401010101" pitchFamily="34" charset="-79"/>
                          <a:ea typeface="+mn-ea"/>
                          <a:cs typeface="David" panose="020E0502060401010101" pitchFamily="34" charset="-79"/>
                        </a:rPr>
                        <a:t>פיתוח תכניות לקידום החברה הערבית בישראל</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09575">
                <a:tc>
                  <a:txBody>
                    <a:bodyPr/>
                    <a:lstStyle/>
                    <a:p>
                      <a:pPr marL="0" marR="0" lvl="0" indent="0" algn="r" defTabSz="914400" rtl="1" eaLnBrk="1" fontAlgn="ctr" latinLnBrk="0" hangingPunct="1">
                        <a:lnSpc>
                          <a:spcPct val="100000"/>
                        </a:lnSpc>
                        <a:spcBef>
                          <a:spcPts val="0"/>
                        </a:spcBef>
                        <a:spcAft>
                          <a:spcPts val="0"/>
                        </a:spcAft>
                        <a:buClrTx/>
                        <a:buSzTx/>
                        <a:buFont typeface="Arial" panose="020B0604020202020204" pitchFamily="34" charset="0"/>
                        <a:buNone/>
                        <a:tabLst/>
                        <a:defRPr/>
                      </a:pPr>
                      <a:r>
                        <a:rPr lang="he-IL" sz="1600" b="1" dirty="0" smtClean="0">
                          <a:solidFill>
                            <a:srgbClr val="002060"/>
                          </a:solidFill>
                          <a:latin typeface="David" panose="020E0502060401010101" pitchFamily="34" charset="-79"/>
                          <a:cs typeface="David" panose="020E0502060401010101" pitchFamily="34" charset="-79"/>
                        </a:rPr>
                        <a:t>מדע, טכנולוגיה וחדשנות למען האוכלוסייה בגיל השלישי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457200" marR="0" lvl="1" indent="-457200" algn="r" defTabSz="914400" rtl="1" eaLnBrk="1" fontAlgn="ctr" latinLnBrk="0" hangingPunct="1">
                        <a:lnSpc>
                          <a:spcPct val="100000"/>
                        </a:lnSpc>
                        <a:spcBef>
                          <a:spcPts val="0"/>
                        </a:spcBef>
                        <a:spcAft>
                          <a:spcPts val="0"/>
                        </a:spcAft>
                        <a:buClrTx/>
                        <a:buSzTx/>
                        <a:buFont typeface="Arial" panose="020B0604020202020204" pitchFamily="34" charset="0"/>
                        <a:buNone/>
                        <a:tabLst/>
                        <a:defRPr/>
                      </a:pPr>
                      <a:r>
                        <a:rPr lang="he-IL" sz="1600" b="1" kern="1200" dirty="0" smtClean="0">
                          <a:solidFill>
                            <a:srgbClr val="002060"/>
                          </a:solidFill>
                          <a:latin typeface="David" panose="020E0502060401010101" pitchFamily="34" charset="-79"/>
                          <a:ea typeface="+mn-ea"/>
                          <a:cs typeface="David" panose="020E0502060401010101" pitchFamily="34" charset="-79"/>
                        </a:rPr>
                        <a:t>כימיה אורגנית, אנליטית ואלקטרוכימיה</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09575">
                <a:tc>
                  <a:txBody>
                    <a:bodyPr/>
                    <a:lstStyle/>
                    <a:p>
                      <a:pPr marL="0" marR="0" lvl="0" indent="0" algn="r" defTabSz="914400" rtl="1" eaLnBrk="1" fontAlgn="ctr" latinLnBrk="0" hangingPunct="1">
                        <a:lnSpc>
                          <a:spcPct val="100000"/>
                        </a:lnSpc>
                        <a:spcBef>
                          <a:spcPts val="0"/>
                        </a:spcBef>
                        <a:spcAft>
                          <a:spcPts val="0"/>
                        </a:spcAft>
                        <a:buClrTx/>
                        <a:buSzTx/>
                        <a:buFont typeface="Arial" panose="020B0604020202020204" pitchFamily="34" charset="0"/>
                        <a:buNone/>
                        <a:tabLst/>
                        <a:defRPr/>
                      </a:pPr>
                      <a:r>
                        <a:rPr lang="he-IL" sz="1600" b="1" dirty="0" smtClean="0">
                          <a:solidFill>
                            <a:srgbClr val="002060"/>
                          </a:solidFill>
                          <a:latin typeface="David" panose="020E0502060401010101" pitchFamily="34" charset="-79"/>
                          <a:cs typeface="David" panose="020E0502060401010101" pitchFamily="34" charset="-79"/>
                        </a:rPr>
                        <a:t>מחקרים בתחום החלל</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457200" marR="0" lvl="1" indent="-457200" algn="r" defTabSz="914400" rtl="1" eaLnBrk="1" fontAlgn="ctr" latinLnBrk="0" hangingPunct="1">
                        <a:lnSpc>
                          <a:spcPct val="100000"/>
                        </a:lnSpc>
                        <a:spcBef>
                          <a:spcPts val="0"/>
                        </a:spcBef>
                        <a:spcAft>
                          <a:spcPts val="0"/>
                        </a:spcAft>
                        <a:buClrTx/>
                        <a:buSzTx/>
                        <a:buFont typeface="Arial" panose="020B0604020202020204" pitchFamily="34" charset="0"/>
                        <a:buNone/>
                        <a:tabLst/>
                        <a:defRPr/>
                      </a:pPr>
                      <a:r>
                        <a:rPr lang="he-IL" sz="1600" b="1" kern="1200" dirty="0" smtClean="0">
                          <a:solidFill>
                            <a:srgbClr val="002060"/>
                          </a:solidFill>
                          <a:latin typeface="David" panose="020E0502060401010101" pitchFamily="34" charset="-79"/>
                          <a:ea typeface="+mn-ea"/>
                          <a:cs typeface="David" panose="020E0502060401010101" pitchFamily="34" charset="-79"/>
                        </a:rPr>
                        <a:t>מחקרים בתחום רפואה מותאמת אישית</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09575">
                <a:tc>
                  <a:txBody>
                    <a:bodyPr/>
                    <a:lstStyle/>
                    <a:p>
                      <a:pPr marL="0" marR="0" lvl="0" indent="0" algn="r" defTabSz="914400" rtl="1" eaLnBrk="1" fontAlgn="ctr" latinLnBrk="0" hangingPunct="1">
                        <a:lnSpc>
                          <a:spcPct val="100000"/>
                        </a:lnSpc>
                        <a:spcBef>
                          <a:spcPts val="0"/>
                        </a:spcBef>
                        <a:spcAft>
                          <a:spcPts val="0"/>
                        </a:spcAft>
                        <a:buClrTx/>
                        <a:buSzTx/>
                        <a:buFont typeface="Arial" panose="020B0604020202020204" pitchFamily="34" charset="0"/>
                        <a:buNone/>
                        <a:tabLst/>
                        <a:defRPr/>
                      </a:pPr>
                      <a:r>
                        <a:rPr lang="he-IL" sz="1600" b="1" dirty="0" smtClean="0">
                          <a:solidFill>
                            <a:srgbClr val="002060"/>
                          </a:solidFill>
                          <a:latin typeface="David" panose="020E0502060401010101" pitchFamily="34" charset="-79"/>
                          <a:cs typeface="David" panose="020E0502060401010101" pitchFamily="34" charset="-79"/>
                        </a:rPr>
                        <a:t>היערכות ישראל לרעידות אדמה</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457200" marR="0" lvl="1" indent="-457200" algn="r" defTabSz="914400" rtl="1" eaLnBrk="1" fontAlgn="ctr" latinLnBrk="0" hangingPunct="1">
                        <a:lnSpc>
                          <a:spcPct val="100000"/>
                        </a:lnSpc>
                        <a:spcBef>
                          <a:spcPts val="0"/>
                        </a:spcBef>
                        <a:spcAft>
                          <a:spcPts val="0"/>
                        </a:spcAft>
                        <a:buClrTx/>
                        <a:buSzTx/>
                        <a:buFont typeface="Arial" panose="020B0604020202020204" pitchFamily="34" charset="0"/>
                        <a:buNone/>
                        <a:tabLst/>
                        <a:defRPr/>
                      </a:pPr>
                      <a:r>
                        <a:rPr lang="he-IL" sz="1600" b="1" kern="1200" dirty="0" smtClean="0">
                          <a:solidFill>
                            <a:srgbClr val="002060"/>
                          </a:solidFill>
                          <a:latin typeface="David" panose="020E0502060401010101" pitchFamily="34" charset="-79"/>
                          <a:ea typeface="+mn-ea"/>
                          <a:cs typeface="David" panose="020E0502060401010101" pitchFamily="34" charset="-79"/>
                        </a:rPr>
                        <a:t>מחקרים בנושא צמצום פערים בפריפריה הגיאוגרפית בישראל</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09575">
                <a:tc>
                  <a:txBody>
                    <a:bodyPr/>
                    <a:lstStyle/>
                    <a:p>
                      <a:pPr marL="0" marR="0" lvl="0" indent="0" algn="r" defTabSz="914400" rtl="1" eaLnBrk="1" fontAlgn="ctr" latinLnBrk="0" hangingPunct="1">
                        <a:lnSpc>
                          <a:spcPct val="100000"/>
                        </a:lnSpc>
                        <a:spcBef>
                          <a:spcPts val="0"/>
                        </a:spcBef>
                        <a:spcAft>
                          <a:spcPts val="0"/>
                        </a:spcAft>
                        <a:buClrTx/>
                        <a:buSzTx/>
                        <a:buFont typeface="Arial" panose="020B0604020202020204" pitchFamily="34" charset="0"/>
                        <a:buNone/>
                        <a:tabLst/>
                        <a:defRPr/>
                      </a:pPr>
                      <a:r>
                        <a:rPr lang="he-IL" sz="1600" b="1" dirty="0" smtClean="0">
                          <a:solidFill>
                            <a:srgbClr val="002060"/>
                          </a:solidFill>
                          <a:latin typeface="David" panose="020E0502060401010101" pitchFamily="34" charset="-79"/>
                          <a:cs typeface="David" panose="020E0502060401010101" pitchFamily="34" charset="-79"/>
                        </a:rPr>
                        <a:t>מחקרים </a:t>
                      </a:r>
                      <a:r>
                        <a:rPr lang="he-IL" sz="1600" b="1" dirty="0" err="1" smtClean="0">
                          <a:solidFill>
                            <a:srgbClr val="002060"/>
                          </a:solidFill>
                          <a:latin typeface="David" panose="020E0502060401010101" pitchFamily="34" charset="-79"/>
                          <a:cs typeface="David" panose="020E0502060401010101" pitchFamily="34" charset="-79"/>
                        </a:rPr>
                        <a:t>במו"פים</a:t>
                      </a:r>
                      <a:r>
                        <a:rPr lang="he-IL" sz="1600" b="1" dirty="0" smtClean="0">
                          <a:solidFill>
                            <a:srgbClr val="002060"/>
                          </a:solidFill>
                          <a:latin typeface="David" panose="020E0502060401010101" pitchFamily="34" charset="-79"/>
                          <a:cs typeface="David" panose="020E0502060401010101" pitchFamily="34" charset="-79"/>
                        </a:rPr>
                        <a:t> האזוריים (קו הירוק)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457200" marR="0" lvl="1" indent="-457200" algn="r" defTabSz="914400" rtl="1" eaLnBrk="1" fontAlgn="ctr" latinLnBrk="0" hangingPunct="1">
                        <a:lnSpc>
                          <a:spcPct val="100000"/>
                        </a:lnSpc>
                        <a:spcBef>
                          <a:spcPts val="0"/>
                        </a:spcBef>
                        <a:spcAft>
                          <a:spcPts val="0"/>
                        </a:spcAft>
                        <a:buClrTx/>
                        <a:buSzTx/>
                        <a:buFont typeface="Arial" panose="020B0604020202020204" pitchFamily="34" charset="0"/>
                        <a:buNone/>
                        <a:tabLst/>
                        <a:defRPr/>
                      </a:pPr>
                      <a:r>
                        <a:rPr lang="he-IL" sz="1600" b="1" dirty="0" smtClean="0">
                          <a:solidFill>
                            <a:srgbClr val="002060"/>
                          </a:solidFill>
                          <a:latin typeface="David" panose="020E0502060401010101" pitchFamily="34" charset="-79"/>
                          <a:cs typeface="David" panose="020E0502060401010101" pitchFamily="34" charset="-79"/>
                        </a:rPr>
                        <a:t>מחקרים בתחום מחלות יתומות</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09575">
                <a:tc>
                  <a:txBody>
                    <a:bodyPr/>
                    <a:lstStyle/>
                    <a:p>
                      <a:pPr marL="0" marR="0" lvl="0" indent="0" algn="r" defTabSz="914400" rtl="1" eaLnBrk="1" fontAlgn="ctr" latinLnBrk="0" hangingPunct="1">
                        <a:lnSpc>
                          <a:spcPct val="100000"/>
                        </a:lnSpc>
                        <a:spcBef>
                          <a:spcPts val="0"/>
                        </a:spcBef>
                        <a:spcAft>
                          <a:spcPts val="0"/>
                        </a:spcAft>
                        <a:buClrTx/>
                        <a:buSzTx/>
                        <a:buFont typeface="Arial" panose="020B0604020202020204" pitchFamily="34" charset="0"/>
                        <a:buNone/>
                        <a:tabLst/>
                        <a:defRPr/>
                      </a:pPr>
                      <a:r>
                        <a:rPr lang="he-IL" sz="1600" b="1" dirty="0" smtClean="0">
                          <a:solidFill>
                            <a:srgbClr val="002060"/>
                          </a:solidFill>
                          <a:latin typeface="David" panose="020E0502060401010101" pitchFamily="34" charset="-79"/>
                          <a:cs typeface="David" panose="020E0502060401010101" pitchFamily="34" charset="-79"/>
                        </a:rPr>
                        <a:t>מחקרים בתחום ביומטריה</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457200" marR="0" lvl="1" indent="-457200" algn="r" defTabSz="914400" rtl="1" eaLnBrk="1" fontAlgn="ctr" latinLnBrk="0" hangingPunct="1">
                        <a:lnSpc>
                          <a:spcPct val="100000"/>
                        </a:lnSpc>
                        <a:spcBef>
                          <a:spcPts val="0"/>
                        </a:spcBef>
                        <a:spcAft>
                          <a:spcPts val="0"/>
                        </a:spcAft>
                        <a:buClrTx/>
                        <a:buSzTx/>
                        <a:buFont typeface="Arial" panose="020B0604020202020204" pitchFamily="34" charset="0"/>
                        <a:buNone/>
                        <a:tabLst/>
                        <a:defRPr/>
                      </a:pPr>
                      <a:r>
                        <a:rPr lang="he-IL" sz="1600" b="1" dirty="0" smtClean="0">
                          <a:solidFill>
                            <a:srgbClr val="002060"/>
                          </a:solidFill>
                          <a:latin typeface="David" panose="020E0502060401010101" pitchFamily="34" charset="-79"/>
                          <a:cs typeface="David" panose="020E0502060401010101" pitchFamily="34" charset="-79"/>
                        </a:rPr>
                        <a:t>קרינה בלתי מייננת בבתי ספר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09575">
                <a:tc>
                  <a:txBody>
                    <a:bodyPr/>
                    <a:lstStyle/>
                    <a:p>
                      <a:pPr marL="0" marR="0" lvl="0" indent="0" algn="r" defTabSz="914400" rtl="1" eaLnBrk="1" fontAlgn="ctr" latinLnBrk="0" hangingPunct="1">
                        <a:lnSpc>
                          <a:spcPct val="100000"/>
                        </a:lnSpc>
                        <a:spcBef>
                          <a:spcPts val="0"/>
                        </a:spcBef>
                        <a:spcAft>
                          <a:spcPts val="0"/>
                        </a:spcAft>
                        <a:buClrTx/>
                        <a:buSzTx/>
                        <a:buFont typeface="Arial" panose="020B0604020202020204" pitchFamily="34" charset="0"/>
                        <a:buNone/>
                        <a:tabLst/>
                        <a:defRPr/>
                      </a:pPr>
                      <a:r>
                        <a:rPr lang="he-IL" sz="1600" b="1" dirty="0" smtClean="0">
                          <a:solidFill>
                            <a:srgbClr val="002060"/>
                          </a:solidFill>
                          <a:latin typeface="David" panose="020E0502060401010101" pitchFamily="34" charset="-79"/>
                          <a:cs typeface="David" panose="020E0502060401010101" pitchFamily="34" charset="-79"/>
                        </a:rPr>
                        <a:t>מרכז ידע נשים ומגדר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457200" marR="0" lvl="1" indent="-457200" algn="r" defTabSz="914400" rtl="1" eaLnBrk="1" fontAlgn="ctr" latinLnBrk="0" hangingPunct="1">
                        <a:lnSpc>
                          <a:spcPct val="100000"/>
                        </a:lnSpc>
                        <a:spcBef>
                          <a:spcPts val="0"/>
                        </a:spcBef>
                        <a:spcAft>
                          <a:spcPts val="0"/>
                        </a:spcAft>
                        <a:buClrTx/>
                        <a:buSzTx/>
                        <a:buFont typeface="Arial" panose="020B0604020202020204" pitchFamily="34" charset="0"/>
                        <a:buNone/>
                        <a:tabLst/>
                        <a:defRPr/>
                      </a:pPr>
                      <a:r>
                        <a:rPr lang="he-IL" sz="1600" b="1" kern="1200" dirty="0" smtClean="0">
                          <a:solidFill>
                            <a:srgbClr val="002060"/>
                          </a:solidFill>
                          <a:latin typeface="David" panose="020E0502060401010101" pitchFamily="34" charset="-79"/>
                          <a:ea typeface="+mn-ea"/>
                          <a:cs typeface="David" panose="020E0502060401010101" pitchFamily="34" charset="-79"/>
                        </a:rPr>
                        <a:t>ממשק דייג מקיים בכנרת</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09575">
                <a:tc>
                  <a:txBody>
                    <a:bodyPr/>
                    <a:lstStyle/>
                    <a:p>
                      <a:pPr marL="0" marR="0" lvl="0" indent="0" algn="r" defTabSz="914400" rtl="1" eaLnBrk="1" fontAlgn="ctr" latinLnBrk="0" hangingPunct="1">
                        <a:lnSpc>
                          <a:spcPct val="100000"/>
                        </a:lnSpc>
                        <a:spcBef>
                          <a:spcPts val="0"/>
                        </a:spcBef>
                        <a:spcAft>
                          <a:spcPts val="0"/>
                        </a:spcAft>
                        <a:buClrTx/>
                        <a:buSzTx/>
                        <a:buFont typeface="Arial" panose="020B0604020202020204" pitchFamily="34" charset="0"/>
                        <a:buNone/>
                        <a:tabLst/>
                        <a:defRPr/>
                      </a:pPr>
                      <a:r>
                        <a:rPr lang="he-IL" sz="1600" b="1" dirty="0" smtClean="0">
                          <a:solidFill>
                            <a:srgbClr val="002060"/>
                          </a:solidFill>
                          <a:latin typeface="David" panose="020E0502060401010101" pitchFamily="34" charset="-79"/>
                          <a:cs typeface="David" panose="020E0502060401010101" pitchFamily="34" charset="-79"/>
                        </a:rPr>
                        <a:t>מרכז ידע מחלות נדירות/יתומות</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457200" marR="0" lvl="1" indent="-457200" algn="r" defTabSz="914400" rtl="1" eaLnBrk="1" fontAlgn="ctr" latinLnBrk="0" hangingPunct="1">
                        <a:lnSpc>
                          <a:spcPct val="100000"/>
                        </a:lnSpc>
                        <a:spcBef>
                          <a:spcPts val="0"/>
                        </a:spcBef>
                        <a:spcAft>
                          <a:spcPts val="0"/>
                        </a:spcAft>
                        <a:buClrTx/>
                        <a:buSzTx/>
                        <a:buFont typeface="Arial" panose="020B0604020202020204" pitchFamily="34" charset="0"/>
                        <a:buNone/>
                        <a:tabLst/>
                        <a:defRPr/>
                      </a:pPr>
                      <a:endParaRPr lang="he-IL" sz="1600" b="1" kern="1200" dirty="0" smtClean="0">
                        <a:solidFill>
                          <a:srgbClr val="002060"/>
                        </a:solidFill>
                        <a:latin typeface="David" panose="020E0502060401010101" pitchFamily="34" charset="-79"/>
                        <a:ea typeface="+mn-ea"/>
                        <a:cs typeface="David" panose="020E0502060401010101" pitchFamily="34" charset="-79"/>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0">
                <a:tc>
                  <a:txBody>
                    <a:bodyPr/>
                    <a:lstStyle/>
                    <a:p>
                      <a:pPr marL="0" marR="0" lvl="0" indent="0" algn="r" defTabSz="914400" rtl="1" eaLnBrk="1" fontAlgn="ctr" latinLnBrk="0" hangingPunct="1">
                        <a:lnSpc>
                          <a:spcPct val="100000"/>
                        </a:lnSpc>
                        <a:spcBef>
                          <a:spcPts val="0"/>
                        </a:spcBef>
                        <a:spcAft>
                          <a:spcPts val="0"/>
                        </a:spcAft>
                        <a:buClrTx/>
                        <a:buSzTx/>
                        <a:buFont typeface="Arial" panose="020B0604020202020204" pitchFamily="34" charset="0"/>
                        <a:buNone/>
                        <a:tabLst/>
                        <a:defRPr/>
                      </a:pPr>
                      <a:r>
                        <a:rPr lang="he-IL" sz="1600" b="1" dirty="0" smtClean="0">
                          <a:solidFill>
                            <a:srgbClr val="002060"/>
                          </a:solidFill>
                          <a:latin typeface="David" panose="020E0502060401010101" pitchFamily="34" charset="-79"/>
                          <a:cs typeface="David" panose="020E0502060401010101" pitchFamily="34" charset="-79"/>
                        </a:rPr>
                        <a:t>צמצום פערים </a:t>
                      </a:r>
                      <a:r>
                        <a:rPr lang="he-IL" sz="1600" b="1" dirty="0" err="1" smtClean="0">
                          <a:solidFill>
                            <a:srgbClr val="002060"/>
                          </a:solidFill>
                          <a:latin typeface="David" panose="020E0502060401010101" pitchFamily="34" charset="-79"/>
                          <a:cs typeface="David" panose="020E0502060401010101" pitchFamily="34" charset="-79"/>
                        </a:rPr>
                        <a:t>דיגטליים</a:t>
                      </a:r>
                      <a:r>
                        <a:rPr lang="he-IL" sz="1600" b="1" dirty="0" smtClean="0">
                          <a:solidFill>
                            <a:srgbClr val="002060"/>
                          </a:solidFill>
                          <a:latin typeface="David" panose="020E0502060401010101" pitchFamily="34" charset="-79"/>
                          <a:cs typeface="David" panose="020E0502060401010101" pitchFamily="34" charset="-79"/>
                        </a:rPr>
                        <a:t> בישראל</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457200" marR="0" lvl="1" indent="-457200" algn="r" defTabSz="914400" rtl="1" eaLnBrk="1" fontAlgn="ctr" latinLnBrk="0" hangingPunct="1">
                        <a:lnSpc>
                          <a:spcPct val="100000"/>
                        </a:lnSpc>
                        <a:spcBef>
                          <a:spcPts val="0"/>
                        </a:spcBef>
                        <a:spcAft>
                          <a:spcPts val="0"/>
                        </a:spcAft>
                        <a:buClrTx/>
                        <a:buSzTx/>
                        <a:buFont typeface="Arial" panose="020B0604020202020204" pitchFamily="34" charset="0"/>
                        <a:buNone/>
                        <a:tabLst/>
                        <a:defRPr/>
                      </a:pPr>
                      <a:endParaRPr lang="he-IL" sz="1600" b="1" kern="1200" dirty="0" smtClean="0">
                        <a:solidFill>
                          <a:srgbClr val="002060"/>
                        </a:solidFill>
                        <a:latin typeface="David" panose="020E0502060401010101" pitchFamily="34" charset="-79"/>
                        <a:ea typeface="+mn-ea"/>
                        <a:cs typeface="David" panose="020E0502060401010101" pitchFamily="34" charset="-79"/>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9830726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כותרת 1"/>
          <p:cNvSpPr>
            <a:spLocks noGrp="1"/>
          </p:cNvSpPr>
          <p:nvPr>
            <p:ph type="title"/>
          </p:nvPr>
        </p:nvSpPr>
        <p:spPr>
          <a:xfrm>
            <a:off x="265235" y="-309631"/>
            <a:ext cx="8680938" cy="1905137"/>
          </a:xfrm>
        </p:spPr>
        <p:txBody>
          <a:bodyPr/>
          <a:lstStyle/>
          <a:p>
            <a:r>
              <a:rPr lang="he-IL" dirty="0" smtClean="0">
                <a:solidFill>
                  <a:srgbClr val="0070C0"/>
                </a:solidFill>
              </a:rPr>
              <a:t/>
            </a:r>
            <a:br>
              <a:rPr lang="he-IL" dirty="0" smtClean="0">
                <a:solidFill>
                  <a:srgbClr val="0070C0"/>
                </a:solidFill>
              </a:rPr>
            </a:br>
            <a:r>
              <a:rPr lang="he-IL" dirty="0">
                <a:solidFill>
                  <a:srgbClr val="0070C0"/>
                </a:solidFill>
              </a:rPr>
              <a:t/>
            </a:r>
            <a:br>
              <a:rPr lang="he-IL" dirty="0">
                <a:solidFill>
                  <a:srgbClr val="0070C0"/>
                </a:solidFill>
              </a:rPr>
            </a:br>
            <a:r>
              <a:rPr lang="he-IL" dirty="0" smtClean="0">
                <a:solidFill>
                  <a:srgbClr val="0070C0"/>
                </a:solidFill>
              </a:rPr>
              <a:t/>
            </a:r>
            <a:br>
              <a:rPr lang="he-IL" dirty="0" smtClean="0">
                <a:solidFill>
                  <a:srgbClr val="0070C0"/>
                </a:solidFill>
              </a:rPr>
            </a:br>
            <a:r>
              <a:rPr lang="he-IL" dirty="0" smtClean="0">
                <a:solidFill>
                  <a:srgbClr val="0070C0"/>
                </a:solidFill>
              </a:rPr>
              <a:t/>
            </a:r>
            <a:br>
              <a:rPr lang="he-IL" dirty="0" smtClean="0">
                <a:solidFill>
                  <a:srgbClr val="0070C0"/>
                </a:solidFill>
              </a:rPr>
            </a:br>
            <a:endParaRPr lang="en-US" sz="2800" b="0" dirty="0" smtClean="0">
              <a:solidFill>
                <a:srgbClr val="FF0000"/>
              </a:solidFill>
            </a:endParaRPr>
          </a:p>
        </p:txBody>
      </p:sp>
      <p:sp>
        <p:nvSpPr>
          <p:cNvPr id="3" name="מציין מיקום תוכן 2"/>
          <p:cNvSpPr>
            <a:spLocks noGrp="1"/>
          </p:cNvSpPr>
          <p:nvPr>
            <p:ph idx="1"/>
          </p:nvPr>
        </p:nvSpPr>
        <p:spPr>
          <a:xfrm>
            <a:off x="8086725" y="3981450"/>
            <a:ext cx="449736" cy="352425"/>
          </a:xfrm>
        </p:spPr>
        <p:txBody>
          <a:bodyPr/>
          <a:lstStyle/>
          <a:p>
            <a:pPr marL="177800" lvl="1">
              <a:spcBef>
                <a:spcPts val="600"/>
              </a:spcBef>
              <a:buNone/>
              <a:defRPr/>
            </a:pPr>
            <a:endParaRPr lang="he-IL" u="sng" dirty="0" smtClean="0">
              <a:solidFill>
                <a:schemeClr val="tx1"/>
              </a:solidFill>
            </a:endParaRPr>
          </a:p>
          <a:p>
            <a:pPr marL="177800" lvl="1">
              <a:spcBef>
                <a:spcPts val="600"/>
              </a:spcBef>
              <a:buNone/>
              <a:defRPr/>
            </a:pPr>
            <a:endParaRPr lang="he-IL" u="sng" dirty="0" smtClean="0">
              <a:solidFill>
                <a:schemeClr val="tx1"/>
              </a:solidFill>
            </a:endParaRPr>
          </a:p>
          <a:p>
            <a:pPr marL="0" lvl="1" indent="0">
              <a:spcBef>
                <a:spcPts val="600"/>
              </a:spcBef>
              <a:buNone/>
              <a:defRPr/>
            </a:pPr>
            <a:endParaRPr lang="he-IL" dirty="0" smtClean="0">
              <a:solidFill>
                <a:schemeClr val="tx1"/>
              </a:solidFill>
            </a:endParaRPr>
          </a:p>
          <a:p>
            <a:pPr marL="0" lvl="1" indent="0">
              <a:spcBef>
                <a:spcPts val="600"/>
              </a:spcBef>
              <a:buNone/>
              <a:defRPr/>
            </a:pPr>
            <a:endParaRPr lang="he-IL" dirty="0" smtClean="0">
              <a:solidFill>
                <a:schemeClr val="tx1"/>
              </a:solidFill>
            </a:endParaRPr>
          </a:p>
        </p:txBody>
      </p:sp>
      <p:graphicFrame>
        <p:nvGraphicFramePr>
          <p:cNvPr id="5" name="טבלה 4"/>
          <p:cNvGraphicFramePr>
            <a:graphicFrameLocks noGrp="1"/>
          </p:cNvGraphicFramePr>
          <p:nvPr>
            <p:extLst>
              <p:ext uri="{D42A27DB-BD31-4B8C-83A1-F6EECF244321}">
                <p14:modId xmlns:p14="http://schemas.microsoft.com/office/powerpoint/2010/main" val="3646387179"/>
              </p:ext>
            </p:extLst>
          </p:nvPr>
        </p:nvGraphicFramePr>
        <p:xfrm>
          <a:off x="395536" y="1657958"/>
          <a:ext cx="8098532" cy="5083410"/>
        </p:xfrm>
        <a:graphic>
          <a:graphicData uri="http://schemas.openxmlformats.org/drawingml/2006/table">
            <a:tbl>
              <a:tblPr rtl="1"/>
              <a:tblGrid>
                <a:gridCol w="4144194"/>
                <a:gridCol w="3954338"/>
              </a:tblGrid>
              <a:tr h="367616">
                <a:tc gridSpan="2">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he-IL" sz="2400" b="1" i="0" u="none" strike="noStrike" kern="1200" dirty="0" smtClean="0">
                          <a:solidFill>
                            <a:schemeClr val="bg1"/>
                          </a:solidFill>
                          <a:effectLst/>
                          <a:latin typeface="David" panose="020E0502060401010101" pitchFamily="34" charset="-79"/>
                          <a:ea typeface="+mn-ea"/>
                          <a:cs typeface="David" panose="020E0502060401010101" pitchFamily="34" charset="-79"/>
                        </a:rPr>
                        <a:t>תחומי פעילות לשנת 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hMerge="1">
                  <a:txBody>
                    <a:bodyPr/>
                    <a:lstStyle/>
                    <a:p>
                      <a:pPr marL="0" marR="0" indent="0" algn="ctr" defTabSz="914400" rtl="1" eaLnBrk="1" fontAlgn="ctr" latinLnBrk="0" hangingPunct="1">
                        <a:lnSpc>
                          <a:spcPct val="100000"/>
                        </a:lnSpc>
                        <a:spcBef>
                          <a:spcPts val="0"/>
                        </a:spcBef>
                        <a:spcAft>
                          <a:spcPts val="0"/>
                        </a:spcAft>
                        <a:buClrTx/>
                        <a:buSzTx/>
                        <a:buFontTx/>
                        <a:buNone/>
                        <a:tabLst/>
                        <a:defRPr/>
                      </a:pPr>
                      <a:endParaRPr lang="he-IL" sz="2400" b="1" i="0" u="none" strike="noStrike" kern="1200" dirty="0" smtClean="0">
                        <a:solidFill>
                          <a:schemeClr val="bg1"/>
                        </a:solidFill>
                        <a:effectLst/>
                        <a:latin typeface="David" panose="020E0502060401010101" pitchFamily="34" charset="-79"/>
                        <a:ea typeface="+mn-ea"/>
                        <a:cs typeface="David" panose="020E0502060401010101" pitchFamily="34" charset="-79"/>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r>
              <a:tr h="401205">
                <a:tc>
                  <a:txBody>
                    <a:bodyPr/>
                    <a:lstStyle/>
                    <a:p>
                      <a:pPr marL="0" marR="0" lvl="0" indent="0" algn="r" defTabSz="914400" rtl="1" eaLnBrk="1" fontAlgn="ctr" latinLnBrk="0" hangingPunct="1">
                        <a:lnSpc>
                          <a:spcPct val="100000"/>
                        </a:lnSpc>
                        <a:spcBef>
                          <a:spcPts val="0"/>
                        </a:spcBef>
                        <a:spcAft>
                          <a:spcPts val="0"/>
                        </a:spcAft>
                        <a:buClrTx/>
                        <a:buSzTx/>
                        <a:buFont typeface="Arial" panose="020B0604020202020204" pitchFamily="34" charset="0"/>
                        <a:buNone/>
                        <a:tabLst/>
                        <a:defRPr/>
                      </a:pPr>
                      <a:r>
                        <a:rPr lang="he-IL" sz="1600" b="1" kern="1200" dirty="0" smtClean="0">
                          <a:solidFill>
                            <a:srgbClr val="002060"/>
                          </a:solidFill>
                          <a:latin typeface="David" panose="020E0502060401010101" pitchFamily="34" charset="-79"/>
                          <a:ea typeface="+mn-ea"/>
                          <a:cs typeface="David" panose="020E0502060401010101" pitchFamily="34" charset="-79"/>
                        </a:rPr>
                        <a:t>מלגות אשכול-פיזיקה גרעינית</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kern="1200" dirty="0" smtClean="0">
                          <a:solidFill>
                            <a:srgbClr val="002060"/>
                          </a:solidFill>
                          <a:latin typeface="David" panose="020E0502060401010101" pitchFamily="34" charset="-79"/>
                          <a:ea typeface="+mn-ea"/>
                          <a:cs typeface="David" panose="020E0502060401010101" pitchFamily="34" charset="-79"/>
                        </a:rPr>
                        <a:t>מלגות נאמן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01205">
                <a:tc>
                  <a:txBody>
                    <a:bodyPr/>
                    <a:lstStyle/>
                    <a:p>
                      <a:pPr marL="0" marR="0" lvl="0" indent="0" algn="r" defTabSz="914400" rtl="1" eaLnBrk="1" fontAlgn="ctr" latinLnBrk="0" hangingPunct="1">
                        <a:lnSpc>
                          <a:spcPct val="100000"/>
                        </a:lnSpc>
                        <a:spcBef>
                          <a:spcPts val="0"/>
                        </a:spcBef>
                        <a:spcAft>
                          <a:spcPts val="0"/>
                        </a:spcAft>
                        <a:buClrTx/>
                        <a:buSzTx/>
                        <a:buFont typeface="Arial" panose="020B0604020202020204" pitchFamily="34" charset="0"/>
                        <a:buNone/>
                        <a:tabLst/>
                        <a:defRPr/>
                      </a:pPr>
                      <a:r>
                        <a:rPr lang="he-IL" sz="1600" b="1" kern="1200" dirty="0" smtClean="0">
                          <a:solidFill>
                            <a:srgbClr val="002060"/>
                          </a:solidFill>
                          <a:latin typeface="David" panose="020E0502060401010101" pitchFamily="34" charset="-79"/>
                          <a:ea typeface="+mn-ea"/>
                          <a:cs typeface="David" panose="020E0502060401010101" pitchFamily="34" charset="-79"/>
                        </a:rPr>
                        <a:t>מלגות אשכול-רפואה מגדרית</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r" defTabSz="914400" rtl="1" eaLnBrk="1" fontAlgn="ctr" latinLnBrk="0" hangingPunct="1">
                        <a:lnSpc>
                          <a:spcPct val="100000"/>
                        </a:lnSpc>
                        <a:spcBef>
                          <a:spcPts val="0"/>
                        </a:spcBef>
                        <a:spcAft>
                          <a:spcPts val="0"/>
                        </a:spcAft>
                        <a:buClrTx/>
                        <a:buSzTx/>
                        <a:buFont typeface="Arial" panose="020B0604020202020204" pitchFamily="34" charset="0"/>
                        <a:buNone/>
                        <a:tabLst/>
                        <a:defRPr/>
                      </a:pPr>
                      <a:r>
                        <a:rPr lang="he-IL" sz="1600" b="1" kern="1200" dirty="0" smtClean="0">
                          <a:solidFill>
                            <a:srgbClr val="002060"/>
                          </a:solidFill>
                          <a:latin typeface="David" panose="020E0502060401010101" pitchFamily="34" charset="-79"/>
                          <a:ea typeface="+mn-ea"/>
                          <a:cs typeface="David" panose="020E0502060401010101" pitchFamily="34" charset="-79"/>
                        </a:rPr>
                        <a:t>מלגות</a:t>
                      </a:r>
                      <a:r>
                        <a:rPr lang="he-IL" sz="1600" b="1" kern="1200" baseline="0" dirty="0" smtClean="0">
                          <a:solidFill>
                            <a:srgbClr val="002060"/>
                          </a:solidFill>
                          <a:latin typeface="David" panose="020E0502060401010101" pitchFamily="34" charset="-79"/>
                          <a:ea typeface="+mn-ea"/>
                          <a:cs typeface="David" panose="020E0502060401010101" pitchFamily="34" charset="-79"/>
                        </a:rPr>
                        <a:t> לקידום נשים בפריפריה</a:t>
                      </a:r>
                      <a:endParaRPr lang="he-IL" sz="1600" b="1" kern="1200" dirty="0" smtClean="0">
                        <a:solidFill>
                          <a:srgbClr val="002060"/>
                        </a:solidFill>
                        <a:latin typeface="David" panose="020E0502060401010101" pitchFamily="34" charset="-79"/>
                        <a:ea typeface="+mn-ea"/>
                        <a:cs typeface="David" panose="020E0502060401010101" pitchFamily="34" charset="-79"/>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01205">
                <a:tc>
                  <a:txBody>
                    <a:bodyPr/>
                    <a:lstStyle/>
                    <a:p>
                      <a:pPr marL="0" marR="0" lvl="0" indent="0" algn="r" defTabSz="914400" rtl="1" eaLnBrk="1" fontAlgn="ctr" latinLnBrk="0" hangingPunct="1">
                        <a:lnSpc>
                          <a:spcPct val="100000"/>
                        </a:lnSpc>
                        <a:spcBef>
                          <a:spcPts val="0"/>
                        </a:spcBef>
                        <a:spcAft>
                          <a:spcPts val="0"/>
                        </a:spcAft>
                        <a:buClrTx/>
                        <a:buSzTx/>
                        <a:buFont typeface="Arial" panose="020B0604020202020204" pitchFamily="34" charset="0"/>
                        <a:buNone/>
                        <a:tabLst/>
                        <a:defRPr/>
                      </a:pPr>
                      <a:r>
                        <a:rPr lang="he-IL" sz="1600" b="1" kern="1200" dirty="0" smtClean="0">
                          <a:solidFill>
                            <a:srgbClr val="002060"/>
                          </a:solidFill>
                          <a:latin typeface="David" panose="020E0502060401010101" pitchFamily="34" charset="-79"/>
                          <a:ea typeface="+mn-ea"/>
                          <a:cs typeface="David" panose="020E0502060401010101" pitchFamily="34" charset="-79"/>
                        </a:rPr>
                        <a:t>מלגות אשכול-בתחום כימיה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r" defTabSz="914400" rtl="1" eaLnBrk="1" fontAlgn="ctr" latinLnBrk="0" hangingPunct="1">
                        <a:lnSpc>
                          <a:spcPct val="100000"/>
                        </a:lnSpc>
                        <a:spcBef>
                          <a:spcPts val="0"/>
                        </a:spcBef>
                        <a:spcAft>
                          <a:spcPts val="0"/>
                        </a:spcAft>
                        <a:buClrTx/>
                        <a:buSzTx/>
                        <a:buFont typeface="Arial" panose="020B0604020202020204" pitchFamily="34" charset="0"/>
                        <a:buNone/>
                        <a:tabLst/>
                        <a:defRPr/>
                      </a:pPr>
                      <a:r>
                        <a:rPr lang="he-IL" sz="1600" b="1" kern="1200" dirty="0" smtClean="0">
                          <a:solidFill>
                            <a:srgbClr val="002060"/>
                          </a:solidFill>
                          <a:latin typeface="David" panose="020E0502060401010101" pitchFamily="34" charset="-79"/>
                          <a:ea typeface="+mn-ea"/>
                          <a:cs typeface="David" panose="020E0502060401010101" pitchFamily="34" charset="-79"/>
                        </a:rPr>
                        <a:t>מלגות אקדמיה- מגזר עסקי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01205">
                <a:tc>
                  <a:txBody>
                    <a:bodyPr/>
                    <a:lstStyle/>
                    <a:p>
                      <a:pPr marL="0" marR="0" lvl="0" indent="0" algn="r" defTabSz="914400" rtl="1" eaLnBrk="1" fontAlgn="ctr" latinLnBrk="0" hangingPunct="1">
                        <a:lnSpc>
                          <a:spcPct val="100000"/>
                        </a:lnSpc>
                        <a:spcBef>
                          <a:spcPts val="0"/>
                        </a:spcBef>
                        <a:spcAft>
                          <a:spcPts val="0"/>
                        </a:spcAft>
                        <a:buClrTx/>
                        <a:buSzTx/>
                        <a:buFont typeface="Arial" panose="020B0604020202020204" pitchFamily="34" charset="0"/>
                        <a:buNone/>
                        <a:tabLst/>
                        <a:defRPr/>
                      </a:pPr>
                      <a:r>
                        <a:rPr lang="he-IL" sz="1600" b="1" kern="1200" dirty="0" smtClean="0">
                          <a:solidFill>
                            <a:srgbClr val="002060"/>
                          </a:solidFill>
                          <a:latin typeface="David" panose="020E0502060401010101" pitchFamily="34" charset="-79"/>
                          <a:ea typeface="+mn-ea"/>
                          <a:cs typeface="David" panose="020E0502060401010101" pitchFamily="34" charset="-79"/>
                        </a:rPr>
                        <a:t>מלגות תחליפי נפט לתחבורה</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r" defTabSz="914400" rtl="1" eaLnBrk="1" fontAlgn="ctr" latinLnBrk="0" hangingPunct="1">
                        <a:lnSpc>
                          <a:spcPct val="100000"/>
                        </a:lnSpc>
                        <a:spcBef>
                          <a:spcPts val="0"/>
                        </a:spcBef>
                        <a:spcAft>
                          <a:spcPts val="0"/>
                        </a:spcAft>
                        <a:buClrTx/>
                        <a:buSzTx/>
                        <a:buFont typeface="Arial" panose="020B0604020202020204" pitchFamily="34" charset="0"/>
                        <a:buNone/>
                        <a:tabLst/>
                        <a:defRPr/>
                      </a:pPr>
                      <a:r>
                        <a:rPr lang="he-IL" sz="1600" b="1" kern="1200" dirty="0" smtClean="0">
                          <a:solidFill>
                            <a:srgbClr val="002060"/>
                          </a:solidFill>
                          <a:latin typeface="David" panose="020E0502060401010101" pitchFamily="34" charset="-79"/>
                          <a:ea typeface="+mn-ea"/>
                          <a:cs typeface="David" panose="020E0502060401010101" pitchFamily="34" charset="-79"/>
                        </a:rPr>
                        <a:t>מלגות בתחום הביומטריה</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01205">
                <a:tc>
                  <a:txBody>
                    <a:bodyPr/>
                    <a:lstStyle/>
                    <a:p>
                      <a:pPr marL="0" marR="0" lvl="0" indent="0" algn="r" defTabSz="914400" rtl="1" eaLnBrk="1" fontAlgn="ctr" latinLnBrk="0" hangingPunct="1">
                        <a:lnSpc>
                          <a:spcPct val="100000"/>
                        </a:lnSpc>
                        <a:spcBef>
                          <a:spcPts val="0"/>
                        </a:spcBef>
                        <a:spcAft>
                          <a:spcPts val="0"/>
                        </a:spcAft>
                        <a:buClrTx/>
                        <a:buSzTx/>
                        <a:buFont typeface="Arial" panose="020B0604020202020204" pitchFamily="34" charset="0"/>
                        <a:buNone/>
                        <a:tabLst/>
                        <a:defRPr/>
                      </a:pPr>
                      <a:r>
                        <a:rPr lang="he-IL" sz="1600" b="1" kern="1200" dirty="0" smtClean="0">
                          <a:solidFill>
                            <a:srgbClr val="002060"/>
                          </a:solidFill>
                          <a:latin typeface="David" panose="020E0502060401010101" pitchFamily="34" charset="-79"/>
                          <a:ea typeface="+mn-ea"/>
                          <a:cs typeface="David" panose="020E0502060401010101" pitchFamily="34" charset="-79"/>
                        </a:rPr>
                        <a:t>מלגות שולמית אלוני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1" eaLnBrk="1" fontAlgn="ctr" latinLnBrk="0" hangingPunct="1">
                        <a:lnSpc>
                          <a:spcPct val="100000"/>
                        </a:lnSpc>
                        <a:spcBef>
                          <a:spcPts val="0"/>
                        </a:spcBef>
                        <a:spcAft>
                          <a:spcPts val="0"/>
                        </a:spcAft>
                        <a:buClrTx/>
                        <a:buSzTx/>
                        <a:buFont typeface="Arial" panose="020B0604020202020204" pitchFamily="34" charset="0"/>
                        <a:buNone/>
                        <a:tabLst/>
                        <a:defRPr/>
                      </a:pPr>
                      <a:r>
                        <a:rPr lang="he-IL" sz="2400" b="1" i="0" u="none" strike="noStrike" kern="1200" dirty="0" smtClean="0">
                          <a:solidFill>
                            <a:schemeClr val="bg1"/>
                          </a:solidFill>
                          <a:effectLst/>
                          <a:latin typeface="David" panose="020E0502060401010101" pitchFamily="34" charset="-79"/>
                          <a:ea typeface="+mn-ea"/>
                          <a:cs typeface="David" panose="020E0502060401010101" pitchFamily="34" charset="-79"/>
                        </a:rPr>
                        <a:t>תחומי פעילות לשנת 2017</a:t>
                      </a:r>
                    </a:p>
                    <a:p>
                      <a:pPr marL="0" marR="0" lvl="0" indent="0" algn="ctr" defTabSz="914400" rtl="1" eaLnBrk="1" fontAlgn="ctr" latinLnBrk="0" hangingPunct="1">
                        <a:lnSpc>
                          <a:spcPct val="100000"/>
                        </a:lnSpc>
                        <a:spcBef>
                          <a:spcPts val="0"/>
                        </a:spcBef>
                        <a:spcAft>
                          <a:spcPts val="0"/>
                        </a:spcAft>
                        <a:buClrTx/>
                        <a:buSzTx/>
                        <a:buFont typeface="Arial" panose="020B0604020202020204" pitchFamily="34" charset="0"/>
                        <a:buNone/>
                        <a:tabLst/>
                        <a:defRPr/>
                      </a:pPr>
                      <a:endParaRPr lang="he-IL" sz="1600" b="1" kern="1200" dirty="0" smtClean="0">
                        <a:solidFill>
                          <a:srgbClr val="002060"/>
                        </a:solidFill>
                        <a:latin typeface="David" panose="020E0502060401010101" pitchFamily="34" charset="-79"/>
                        <a:ea typeface="+mn-ea"/>
                        <a:cs typeface="David" panose="020E0502060401010101" pitchFamily="34" charset="-79"/>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r>
              <a:tr h="401205">
                <a:tc>
                  <a:txBody>
                    <a:bodyPr/>
                    <a:lstStyle/>
                    <a:p>
                      <a:pPr marL="0" marR="0" lvl="0" indent="0" algn="r" defTabSz="914400" rtl="1" eaLnBrk="1" fontAlgn="ctr" latinLnBrk="0" hangingPunct="1">
                        <a:lnSpc>
                          <a:spcPct val="100000"/>
                        </a:lnSpc>
                        <a:spcBef>
                          <a:spcPts val="0"/>
                        </a:spcBef>
                        <a:spcAft>
                          <a:spcPts val="0"/>
                        </a:spcAft>
                        <a:buClrTx/>
                        <a:buSzTx/>
                        <a:buFont typeface="Arial" panose="020B0604020202020204" pitchFamily="34" charset="0"/>
                        <a:buNone/>
                        <a:tabLst/>
                        <a:defRPr/>
                      </a:pPr>
                      <a:r>
                        <a:rPr lang="he-IL" sz="1600" b="1" kern="1200" dirty="0" smtClean="0">
                          <a:solidFill>
                            <a:srgbClr val="002060"/>
                          </a:solidFill>
                          <a:latin typeface="David" panose="020E0502060401010101" pitchFamily="34" charset="-79"/>
                          <a:ea typeface="+mn-ea"/>
                          <a:cs typeface="David" panose="020E0502060401010101" pitchFamily="34" charset="-79"/>
                        </a:rPr>
                        <a:t>מלגות צבי ינאי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r" defTabSz="914400" rtl="1" eaLnBrk="1" fontAlgn="ctr" latinLnBrk="0" hangingPunct="1">
                        <a:lnSpc>
                          <a:spcPct val="100000"/>
                        </a:lnSpc>
                        <a:spcBef>
                          <a:spcPts val="0"/>
                        </a:spcBef>
                        <a:spcAft>
                          <a:spcPts val="0"/>
                        </a:spcAft>
                        <a:buClrTx/>
                        <a:buSzTx/>
                        <a:buFont typeface="Arial" panose="020B0604020202020204" pitchFamily="34" charset="0"/>
                        <a:buNone/>
                        <a:tabLst/>
                        <a:defRPr/>
                      </a:pPr>
                      <a:r>
                        <a:rPr lang="he-IL" sz="1600" b="1" kern="1200" dirty="0" smtClean="0">
                          <a:solidFill>
                            <a:srgbClr val="002060"/>
                          </a:solidFill>
                          <a:latin typeface="David" panose="020E0502060401010101" pitchFamily="34" charset="-79"/>
                          <a:ea typeface="+mn-ea"/>
                          <a:cs typeface="David" panose="020E0502060401010101" pitchFamily="34" charset="-79"/>
                        </a:rPr>
                        <a:t>מלגות להחזרת</a:t>
                      </a:r>
                      <a:r>
                        <a:rPr lang="he-IL" sz="1600" b="1" kern="1200" baseline="0" dirty="0" smtClean="0">
                          <a:solidFill>
                            <a:srgbClr val="002060"/>
                          </a:solidFill>
                          <a:latin typeface="David" panose="020E0502060401010101" pitchFamily="34" charset="-79"/>
                          <a:ea typeface="+mn-ea"/>
                          <a:cs typeface="David" panose="020E0502060401010101" pitchFamily="34" charset="-79"/>
                        </a:rPr>
                        <a:t> מדענים לישראל ע"ש יצחק שמיר</a:t>
                      </a:r>
                      <a:endParaRPr lang="he-IL" sz="1600" b="1" kern="1200" dirty="0" smtClean="0">
                        <a:solidFill>
                          <a:srgbClr val="002060"/>
                        </a:solidFill>
                        <a:latin typeface="David" panose="020E0502060401010101" pitchFamily="34" charset="-79"/>
                        <a:ea typeface="+mn-ea"/>
                        <a:cs typeface="David" panose="020E0502060401010101" pitchFamily="34" charset="-79"/>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01205">
                <a:tc>
                  <a:txBody>
                    <a:bodyPr/>
                    <a:lstStyle/>
                    <a:p>
                      <a:pPr marL="0" marR="0" lvl="0" indent="0" algn="r" defTabSz="914400" rtl="1" eaLnBrk="1" fontAlgn="ctr" latinLnBrk="0" hangingPunct="1">
                        <a:lnSpc>
                          <a:spcPct val="100000"/>
                        </a:lnSpc>
                        <a:spcBef>
                          <a:spcPts val="0"/>
                        </a:spcBef>
                        <a:spcAft>
                          <a:spcPts val="0"/>
                        </a:spcAft>
                        <a:buClrTx/>
                        <a:buSzTx/>
                        <a:buFont typeface="Arial" panose="020B0604020202020204" pitchFamily="34" charset="0"/>
                        <a:buNone/>
                        <a:tabLst/>
                        <a:defRPr/>
                      </a:pPr>
                      <a:r>
                        <a:rPr lang="he-IL" sz="1600" b="1" kern="1200" dirty="0" smtClean="0">
                          <a:solidFill>
                            <a:srgbClr val="002060"/>
                          </a:solidFill>
                          <a:latin typeface="David" panose="020E0502060401010101" pitchFamily="34" charset="-79"/>
                          <a:ea typeface="+mn-ea"/>
                          <a:cs typeface="David" panose="020E0502060401010101" pitchFamily="34" charset="-79"/>
                        </a:rPr>
                        <a:t>מלגות נסיעה לכנסים בינלאומיים</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r" defTabSz="914400" rtl="1" eaLnBrk="1" fontAlgn="ctr" latinLnBrk="0" hangingPunct="1">
                        <a:lnSpc>
                          <a:spcPct val="100000"/>
                        </a:lnSpc>
                        <a:spcBef>
                          <a:spcPts val="0"/>
                        </a:spcBef>
                        <a:spcAft>
                          <a:spcPts val="0"/>
                        </a:spcAft>
                        <a:buClrTx/>
                        <a:buSzTx/>
                        <a:buFont typeface="Arial" panose="020B0604020202020204" pitchFamily="34" charset="0"/>
                        <a:buNone/>
                        <a:tabLst/>
                        <a:defRPr/>
                      </a:pPr>
                      <a:r>
                        <a:rPr lang="he-IL" sz="1600" b="1" kern="1200" dirty="0" smtClean="0">
                          <a:solidFill>
                            <a:srgbClr val="002060"/>
                          </a:solidFill>
                          <a:latin typeface="David" panose="020E0502060401010101" pitchFamily="34" charset="-79"/>
                          <a:ea typeface="+mn-ea"/>
                          <a:cs typeface="David" panose="020E0502060401010101" pitchFamily="34" charset="-79"/>
                        </a:rPr>
                        <a:t>מלגות למשתלמים לפוסט-דוקטורט באמצעות מרכזי המו"פ האזוריים</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01205">
                <a:tc>
                  <a:txBody>
                    <a:bodyPr/>
                    <a:lstStyle/>
                    <a:p>
                      <a:pPr marL="0" marR="0" lvl="0" indent="0" algn="r" defTabSz="914400" rtl="1" eaLnBrk="1" fontAlgn="ctr" latinLnBrk="0" hangingPunct="1">
                        <a:lnSpc>
                          <a:spcPct val="100000"/>
                        </a:lnSpc>
                        <a:spcBef>
                          <a:spcPts val="0"/>
                        </a:spcBef>
                        <a:spcAft>
                          <a:spcPts val="0"/>
                        </a:spcAft>
                        <a:buClrTx/>
                        <a:buSzTx/>
                        <a:buFont typeface="Arial" panose="020B0604020202020204" pitchFamily="34" charset="0"/>
                        <a:buNone/>
                        <a:tabLst/>
                        <a:defRPr/>
                      </a:pPr>
                      <a:r>
                        <a:rPr lang="he-IL" sz="1600" b="1" kern="1200" dirty="0" smtClean="0">
                          <a:solidFill>
                            <a:srgbClr val="002060"/>
                          </a:solidFill>
                          <a:latin typeface="David" panose="020E0502060401010101" pitchFamily="34" charset="-79"/>
                          <a:ea typeface="+mn-ea"/>
                          <a:cs typeface="David" panose="020E0502060401010101" pitchFamily="34" charset="-79"/>
                        </a:rPr>
                        <a:t>מלגות בתחום היישומי וההנדסי (</a:t>
                      </a:r>
                      <a:r>
                        <a:rPr lang="he-IL" sz="1600" b="1" kern="1200" dirty="0" err="1" smtClean="0">
                          <a:solidFill>
                            <a:srgbClr val="002060"/>
                          </a:solidFill>
                          <a:latin typeface="David" panose="020E0502060401010101" pitchFamily="34" charset="-79"/>
                          <a:ea typeface="+mn-ea"/>
                          <a:cs typeface="David" panose="020E0502060401010101" pitchFamily="34" charset="-79"/>
                        </a:rPr>
                        <a:t>מי"ה</a:t>
                      </a:r>
                      <a:r>
                        <a:rPr lang="he-IL" sz="1600" b="1" kern="1200" dirty="0" smtClean="0">
                          <a:solidFill>
                            <a:srgbClr val="002060"/>
                          </a:solidFill>
                          <a:latin typeface="David" panose="020E0502060401010101" pitchFamily="34" charset="-79"/>
                          <a:ea typeface="+mn-ea"/>
                          <a:cs typeface="David" panose="020E0502060401010101" pitchFamily="34" charset="-79"/>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r" defTabSz="914400" rtl="1" eaLnBrk="1" fontAlgn="ctr" latinLnBrk="0" hangingPunct="1">
                        <a:lnSpc>
                          <a:spcPct val="100000"/>
                        </a:lnSpc>
                        <a:spcBef>
                          <a:spcPts val="0"/>
                        </a:spcBef>
                        <a:spcAft>
                          <a:spcPts val="0"/>
                        </a:spcAft>
                        <a:buClrTx/>
                        <a:buSzTx/>
                        <a:buFont typeface="Arial" panose="020B0604020202020204" pitchFamily="34" charset="0"/>
                        <a:buNone/>
                        <a:tabLst/>
                        <a:defRPr/>
                      </a:pPr>
                      <a:endParaRPr lang="he-IL" sz="1600" b="1" kern="1200" dirty="0" smtClean="0">
                        <a:solidFill>
                          <a:srgbClr val="002060"/>
                        </a:solidFill>
                        <a:latin typeface="David" panose="020E0502060401010101" pitchFamily="34" charset="-79"/>
                        <a:ea typeface="+mn-ea"/>
                        <a:cs typeface="David" panose="020E0502060401010101" pitchFamily="34" charset="-79"/>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01205">
                <a:tc>
                  <a:txBody>
                    <a:bodyPr/>
                    <a:lstStyle/>
                    <a:p>
                      <a:pPr marL="0" marR="0" lvl="0" indent="0" algn="r" defTabSz="914400" rtl="1" eaLnBrk="1" fontAlgn="ctr" latinLnBrk="0" hangingPunct="1">
                        <a:lnSpc>
                          <a:spcPct val="100000"/>
                        </a:lnSpc>
                        <a:spcBef>
                          <a:spcPts val="0"/>
                        </a:spcBef>
                        <a:spcAft>
                          <a:spcPts val="0"/>
                        </a:spcAft>
                        <a:buClrTx/>
                        <a:buSzTx/>
                        <a:buFont typeface="Arial" panose="020B0604020202020204" pitchFamily="34" charset="0"/>
                        <a:buNone/>
                        <a:tabLst/>
                        <a:defRPr/>
                      </a:pPr>
                      <a:r>
                        <a:rPr lang="he-IL" sz="1600" b="1" kern="1200" dirty="0" smtClean="0">
                          <a:solidFill>
                            <a:srgbClr val="002060"/>
                          </a:solidFill>
                          <a:latin typeface="David" panose="020E0502060401010101" pitchFamily="34" charset="-79"/>
                          <a:ea typeface="+mn-ea"/>
                          <a:cs typeface="David" panose="020E0502060401010101" pitchFamily="34" charset="-79"/>
                        </a:rPr>
                        <a:t>מלגות תחליפי נפט לתחבורה (תואר ראשון)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r" defTabSz="914400" rtl="1" eaLnBrk="1" fontAlgn="ctr" latinLnBrk="0" hangingPunct="1">
                        <a:lnSpc>
                          <a:spcPct val="100000"/>
                        </a:lnSpc>
                        <a:spcBef>
                          <a:spcPts val="0"/>
                        </a:spcBef>
                        <a:spcAft>
                          <a:spcPts val="0"/>
                        </a:spcAft>
                        <a:buClrTx/>
                        <a:buSzTx/>
                        <a:buFont typeface="Arial" panose="020B0604020202020204" pitchFamily="34" charset="0"/>
                        <a:buNone/>
                        <a:tabLst/>
                        <a:defRPr/>
                      </a:pPr>
                      <a:endParaRPr lang="he-IL" sz="1600" b="1" kern="1200" dirty="0" smtClean="0">
                        <a:solidFill>
                          <a:srgbClr val="002060"/>
                        </a:solidFill>
                        <a:latin typeface="David" panose="020E0502060401010101" pitchFamily="34" charset="-79"/>
                        <a:ea typeface="+mn-ea"/>
                        <a:cs typeface="David" panose="020E0502060401010101" pitchFamily="34" charset="-79"/>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01205">
                <a:tc>
                  <a:txBody>
                    <a:bodyPr/>
                    <a:lstStyle/>
                    <a:p>
                      <a:pPr marL="457200" marR="0" lvl="1" indent="-457200" algn="r" defTabSz="914400" rtl="1" eaLnBrk="1" fontAlgn="ctr" latinLnBrk="0" hangingPunct="1">
                        <a:lnSpc>
                          <a:spcPct val="100000"/>
                        </a:lnSpc>
                        <a:spcBef>
                          <a:spcPts val="0"/>
                        </a:spcBef>
                        <a:spcAft>
                          <a:spcPts val="0"/>
                        </a:spcAft>
                        <a:buClrTx/>
                        <a:buSzTx/>
                        <a:buFont typeface="Arial" panose="020B0604020202020204" pitchFamily="34" charset="0"/>
                        <a:buNone/>
                        <a:tabLst/>
                        <a:defRPr/>
                      </a:pPr>
                      <a:r>
                        <a:rPr lang="he-IL" sz="1600" b="1" kern="1200" dirty="0" smtClean="0">
                          <a:solidFill>
                            <a:srgbClr val="002060"/>
                          </a:solidFill>
                          <a:latin typeface="David" panose="020E0502060401010101" pitchFamily="34" charset="-79"/>
                          <a:ea typeface="+mn-ea"/>
                          <a:cs typeface="David" panose="020E0502060401010101" pitchFamily="34" charset="-79"/>
                        </a:rPr>
                        <a:t>מלגות בתחום צפרות ובטיחות טיסה</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457200" marR="0" lvl="1" indent="-457200" algn="r" defTabSz="914400" rtl="1" eaLnBrk="1" fontAlgn="ctr" latinLnBrk="0" hangingPunct="1">
                        <a:lnSpc>
                          <a:spcPct val="100000"/>
                        </a:lnSpc>
                        <a:spcBef>
                          <a:spcPts val="0"/>
                        </a:spcBef>
                        <a:spcAft>
                          <a:spcPts val="0"/>
                        </a:spcAft>
                        <a:buClrTx/>
                        <a:buSzTx/>
                        <a:buFont typeface="Arial" panose="020B0604020202020204" pitchFamily="34" charset="0"/>
                        <a:buNone/>
                        <a:tabLst/>
                        <a:defRPr/>
                      </a:pPr>
                      <a:endParaRPr lang="he-IL" sz="1600" b="1" kern="1200" dirty="0" smtClean="0">
                        <a:solidFill>
                          <a:srgbClr val="002060"/>
                        </a:solidFill>
                        <a:latin typeface="David" panose="020E0502060401010101" pitchFamily="34" charset="-79"/>
                        <a:ea typeface="+mn-ea"/>
                        <a:cs typeface="David" panose="020E0502060401010101" pitchFamily="34" charset="-79"/>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01205">
                <a:tc>
                  <a:txBody>
                    <a:bodyPr/>
                    <a:lstStyle/>
                    <a:p>
                      <a:pPr marL="0" marR="0" lvl="0" indent="0" algn="r" defTabSz="914400" rtl="1" eaLnBrk="1" fontAlgn="ctr" latinLnBrk="0" hangingPunct="1">
                        <a:lnSpc>
                          <a:spcPct val="100000"/>
                        </a:lnSpc>
                        <a:spcBef>
                          <a:spcPts val="0"/>
                        </a:spcBef>
                        <a:spcAft>
                          <a:spcPts val="0"/>
                        </a:spcAft>
                        <a:buClrTx/>
                        <a:buSzTx/>
                        <a:buFont typeface="Arial" panose="020B0604020202020204" pitchFamily="34" charset="0"/>
                        <a:buNone/>
                        <a:tabLst/>
                        <a:defRPr/>
                      </a:pPr>
                      <a:r>
                        <a:rPr lang="he-IL" sz="1600" b="1" kern="1200" dirty="0" smtClean="0">
                          <a:solidFill>
                            <a:srgbClr val="002060"/>
                          </a:solidFill>
                          <a:latin typeface="David" panose="020E0502060401010101" pitchFamily="34" charset="-79"/>
                          <a:ea typeface="+mn-ea"/>
                          <a:cs typeface="David" panose="020E0502060401010101" pitchFamily="34" charset="-79"/>
                        </a:rPr>
                        <a:t>מלגות רמון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r" defTabSz="914400" rtl="1" eaLnBrk="1" fontAlgn="ctr" latinLnBrk="0" hangingPunct="1">
                        <a:lnSpc>
                          <a:spcPct val="100000"/>
                        </a:lnSpc>
                        <a:spcBef>
                          <a:spcPts val="0"/>
                        </a:spcBef>
                        <a:spcAft>
                          <a:spcPts val="0"/>
                        </a:spcAft>
                        <a:buClrTx/>
                        <a:buSzTx/>
                        <a:buFont typeface="Arial" panose="020B0604020202020204" pitchFamily="34" charset="0"/>
                        <a:buNone/>
                        <a:tabLst/>
                        <a:defRPr/>
                      </a:pPr>
                      <a:endParaRPr lang="he-IL" sz="1600" b="1" kern="1200" dirty="0" smtClean="0">
                        <a:solidFill>
                          <a:srgbClr val="002060"/>
                        </a:solidFill>
                        <a:latin typeface="David" panose="020E0502060401010101" pitchFamily="34" charset="-79"/>
                        <a:ea typeface="+mn-ea"/>
                        <a:cs typeface="David" panose="020E0502060401010101" pitchFamily="34" charset="-79"/>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6" name="TextBox 5"/>
          <p:cNvSpPr txBox="1"/>
          <p:nvPr/>
        </p:nvSpPr>
        <p:spPr>
          <a:xfrm>
            <a:off x="-1" y="1177588"/>
            <a:ext cx="9145885" cy="523220"/>
          </a:xfrm>
          <a:prstGeom prst="rect">
            <a:avLst/>
          </a:prstGeom>
          <a:noFill/>
        </p:spPr>
        <p:txBody>
          <a:bodyPr wrap="square" rtlCol="1">
            <a:spAutoFit/>
          </a:bodyPr>
          <a:lstStyle/>
          <a:p>
            <a:pPr algn="ctr"/>
            <a:r>
              <a:rPr lang="he-IL" sz="2800" b="1" dirty="0" smtClean="0">
                <a:solidFill>
                  <a:srgbClr val="002060"/>
                </a:solidFill>
                <a:latin typeface="David" panose="020E0502060401010101" pitchFamily="34" charset="-79"/>
                <a:cs typeface="David" panose="020E0502060401010101" pitchFamily="34" charset="-79"/>
              </a:rPr>
              <a:t>תכנית עבודה של המשרד לשנת 2017-2016: מלגות</a:t>
            </a:r>
            <a:endParaRPr lang="he-IL" sz="2800" b="1" dirty="0">
              <a:solidFill>
                <a:srgbClr val="00206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329086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trauss-group.co.il/wp-content/blogs.dir/1/files/Vision_valu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2816"/>
            <a:ext cx="9131221" cy="4501078"/>
          </a:xfrm>
          <a:prstGeom prst="rect">
            <a:avLst/>
          </a:prstGeom>
          <a:noFill/>
          <a:extLst>
            <a:ext uri="{909E8E84-426E-40DD-AFC4-6F175D3DCCD1}">
              <a14:hiddenFill xmlns:a14="http://schemas.microsoft.com/office/drawing/2010/main">
                <a:solidFill>
                  <a:srgbClr val="FFFFFF"/>
                </a:solidFill>
              </a14:hiddenFill>
            </a:ext>
          </a:extLst>
        </p:spPr>
      </p:pic>
      <p:sp>
        <p:nvSpPr>
          <p:cNvPr id="5" name="מלבן 4"/>
          <p:cNvSpPr/>
          <p:nvPr/>
        </p:nvSpPr>
        <p:spPr>
          <a:xfrm>
            <a:off x="3539506" y="1182088"/>
            <a:ext cx="2064988" cy="553998"/>
          </a:xfrm>
          <a:prstGeom prst="rect">
            <a:avLst/>
          </a:prstGeom>
        </p:spPr>
        <p:txBody>
          <a:bodyPr wrap="none">
            <a:spAutoFit/>
          </a:bodyPr>
          <a:lstStyle/>
          <a:p>
            <a:r>
              <a:rPr lang="he-IL" sz="3000" b="1" dirty="0" smtClean="0">
                <a:solidFill>
                  <a:schemeClr val="tx2"/>
                </a:solidFill>
                <a:effectLst>
                  <a:outerShdw blurRad="38100" dist="38100" dir="2700000" algn="tl">
                    <a:srgbClr val="000000">
                      <a:alpha val="43137"/>
                    </a:srgbClr>
                  </a:outerShdw>
                </a:effectLst>
              </a:rPr>
              <a:t>חזון המשרד</a:t>
            </a:r>
            <a:endParaRPr lang="he-IL" sz="3000" b="1" dirty="0">
              <a:solidFill>
                <a:schemeClr val="tx2"/>
              </a:solidFill>
              <a:effectLst>
                <a:outerShdw blurRad="38100" dist="38100" dir="2700000" algn="tl">
                  <a:srgbClr val="000000">
                    <a:alpha val="43137"/>
                  </a:srgbClr>
                </a:outerShdw>
              </a:effectLst>
            </a:endParaRPr>
          </a:p>
        </p:txBody>
      </p:sp>
      <p:grpSp>
        <p:nvGrpSpPr>
          <p:cNvPr id="7" name="קבוצה 6"/>
          <p:cNvGrpSpPr/>
          <p:nvPr/>
        </p:nvGrpSpPr>
        <p:grpSpPr>
          <a:xfrm>
            <a:off x="827584" y="2996952"/>
            <a:ext cx="7488832" cy="2088232"/>
            <a:chOff x="827584" y="2996952"/>
            <a:chExt cx="7488832" cy="2088232"/>
          </a:xfrm>
        </p:grpSpPr>
        <p:sp>
          <p:nvSpPr>
            <p:cNvPr id="8" name="מלבן 7"/>
            <p:cNvSpPr/>
            <p:nvPr/>
          </p:nvSpPr>
          <p:spPr>
            <a:xfrm>
              <a:off x="827584" y="2996952"/>
              <a:ext cx="7488832" cy="2088232"/>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a:off x="1043608" y="3140968"/>
              <a:ext cx="7056784" cy="1818703"/>
            </a:xfrm>
            <a:prstGeom prst="rect">
              <a:avLst/>
            </a:prstGeom>
            <a:noFill/>
          </p:spPr>
          <p:txBody>
            <a:bodyPr wrap="square">
              <a:spAutoFit/>
            </a:bodyPr>
            <a:lstStyle/>
            <a:p>
              <a:pPr algn="ctr">
                <a:lnSpc>
                  <a:spcPct val="150000"/>
                </a:lnSpc>
              </a:pPr>
              <a:r>
                <a:rPr lang="he-IL" sz="2600" b="1" dirty="0">
                  <a:solidFill>
                    <a:schemeClr val="tx1">
                      <a:lumMod val="75000"/>
                      <a:lumOff val="25000"/>
                    </a:schemeClr>
                  </a:solidFill>
                  <a:effectLst>
                    <a:outerShdw blurRad="38100" dist="38100" dir="2700000" algn="tl">
                      <a:srgbClr val="000000">
                        <a:alpha val="43137"/>
                      </a:srgbClr>
                    </a:outerShdw>
                  </a:effectLst>
                </a:rPr>
                <a:t>להיות גורם מוביל בקידום מדינת ישראל בתחומי</a:t>
              </a:r>
            </a:p>
            <a:p>
              <a:pPr algn="ctr">
                <a:lnSpc>
                  <a:spcPct val="150000"/>
                </a:lnSpc>
              </a:pPr>
              <a:r>
                <a:rPr lang="he-IL" sz="2600" b="1" dirty="0">
                  <a:solidFill>
                    <a:schemeClr val="tx1">
                      <a:lumMod val="75000"/>
                      <a:lumOff val="25000"/>
                    </a:schemeClr>
                  </a:solidFill>
                  <a:effectLst>
                    <a:outerShdw blurRad="38100" dist="38100" dir="2700000" algn="tl">
                      <a:srgbClr val="000000">
                        <a:alpha val="43137"/>
                      </a:srgbClr>
                    </a:outerShdw>
                  </a:effectLst>
                </a:rPr>
                <a:t>המדע, הטכנולוגיה והחלל כמנוף לצמיחה כלכלית,</a:t>
              </a:r>
            </a:p>
            <a:p>
              <a:pPr algn="ctr">
                <a:lnSpc>
                  <a:spcPct val="150000"/>
                </a:lnSpc>
              </a:pPr>
              <a:r>
                <a:rPr lang="he-IL" sz="2600" b="1" dirty="0">
                  <a:solidFill>
                    <a:schemeClr val="tx1">
                      <a:lumMod val="75000"/>
                      <a:lumOff val="25000"/>
                    </a:schemeClr>
                  </a:solidFill>
                  <a:effectLst>
                    <a:outerShdw blurRad="38100" dist="38100" dir="2700000" algn="tl">
                      <a:srgbClr val="000000">
                        <a:alpha val="43137"/>
                      </a:srgbClr>
                    </a:outerShdw>
                  </a:effectLst>
                </a:rPr>
                <a:t>להגברת החוסן החברתי ולחיזוק מעמדה הבין-לאומי</a:t>
              </a:r>
            </a:p>
          </p:txBody>
        </p:sp>
      </p:grpSp>
    </p:spTree>
    <p:extLst>
      <p:ext uri="{BB962C8B-B14F-4D97-AF65-F5344CB8AC3E}">
        <p14:creationId xmlns:p14="http://schemas.microsoft.com/office/powerpoint/2010/main" val="244009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כותרת 1"/>
          <p:cNvSpPr>
            <a:spLocks noGrp="1"/>
          </p:cNvSpPr>
          <p:nvPr>
            <p:ph type="title"/>
          </p:nvPr>
        </p:nvSpPr>
        <p:spPr>
          <a:xfrm>
            <a:off x="265235" y="-309631"/>
            <a:ext cx="8680938" cy="1905137"/>
          </a:xfrm>
        </p:spPr>
        <p:txBody>
          <a:bodyPr/>
          <a:lstStyle/>
          <a:p>
            <a:r>
              <a:rPr lang="he-IL" dirty="0" smtClean="0">
                <a:solidFill>
                  <a:srgbClr val="0070C0"/>
                </a:solidFill>
              </a:rPr>
              <a:t/>
            </a:r>
            <a:br>
              <a:rPr lang="he-IL" dirty="0" smtClean="0">
                <a:solidFill>
                  <a:srgbClr val="0070C0"/>
                </a:solidFill>
              </a:rPr>
            </a:br>
            <a:r>
              <a:rPr lang="he-IL" dirty="0">
                <a:solidFill>
                  <a:srgbClr val="0070C0"/>
                </a:solidFill>
              </a:rPr>
              <a:t/>
            </a:r>
            <a:br>
              <a:rPr lang="he-IL" dirty="0">
                <a:solidFill>
                  <a:srgbClr val="0070C0"/>
                </a:solidFill>
              </a:rPr>
            </a:br>
            <a:r>
              <a:rPr lang="he-IL" dirty="0" smtClean="0">
                <a:solidFill>
                  <a:srgbClr val="0070C0"/>
                </a:solidFill>
              </a:rPr>
              <a:t/>
            </a:r>
            <a:br>
              <a:rPr lang="he-IL" dirty="0" smtClean="0">
                <a:solidFill>
                  <a:srgbClr val="0070C0"/>
                </a:solidFill>
              </a:rPr>
            </a:br>
            <a:r>
              <a:rPr lang="he-IL" dirty="0" smtClean="0">
                <a:solidFill>
                  <a:srgbClr val="0070C0"/>
                </a:solidFill>
              </a:rPr>
              <a:t/>
            </a:r>
            <a:br>
              <a:rPr lang="he-IL" dirty="0" smtClean="0">
                <a:solidFill>
                  <a:srgbClr val="0070C0"/>
                </a:solidFill>
              </a:rPr>
            </a:br>
            <a:endParaRPr lang="en-US" sz="2800" b="0" dirty="0" smtClean="0">
              <a:solidFill>
                <a:srgbClr val="FF0000"/>
              </a:solidFill>
            </a:endParaRPr>
          </a:p>
        </p:txBody>
      </p:sp>
      <p:sp>
        <p:nvSpPr>
          <p:cNvPr id="3" name="מציין מיקום תוכן 2"/>
          <p:cNvSpPr>
            <a:spLocks noGrp="1"/>
          </p:cNvSpPr>
          <p:nvPr>
            <p:ph idx="1"/>
          </p:nvPr>
        </p:nvSpPr>
        <p:spPr>
          <a:xfrm>
            <a:off x="8086725" y="3981450"/>
            <a:ext cx="449736" cy="352425"/>
          </a:xfrm>
        </p:spPr>
        <p:txBody>
          <a:bodyPr/>
          <a:lstStyle/>
          <a:p>
            <a:pPr marL="177800" lvl="1">
              <a:spcBef>
                <a:spcPts val="600"/>
              </a:spcBef>
              <a:buNone/>
              <a:defRPr/>
            </a:pPr>
            <a:endParaRPr lang="he-IL" u="sng" dirty="0" smtClean="0">
              <a:solidFill>
                <a:schemeClr val="tx1"/>
              </a:solidFill>
            </a:endParaRPr>
          </a:p>
          <a:p>
            <a:pPr marL="177800" lvl="1">
              <a:spcBef>
                <a:spcPts val="600"/>
              </a:spcBef>
              <a:buNone/>
              <a:defRPr/>
            </a:pPr>
            <a:endParaRPr lang="he-IL" u="sng" dirty="0" smtClean="0">
              <a:solidFill>
                <a:schemeClr val="tx1"/>
              </a:solidFill>
            </a:endParaRPr>
          </a:p>
          <a:p>
            <a:pPr marL="0" lvl="1" indent="0">
              <a:spcBef>
                <a:spcPts val="600"/>
              </a:spcBef>
              <a:buNone/>
              <a:defRPr/>
            </a:pPr>
            <a:endParaRPr lang="he-IL" dirty="0" smtClean="0">
              <a:solidFill>
                <a:schemeClr val="tx1"/>
              </a:solidFill>
            </a:endParaRPr>
          </a:p>
          <a:p>
            <a:pPr marL="0" lvl="1" indent="0">
              <a:spcBef>
                <a:spcPts val="600"/>
              </a:spcBef>
              <a:buNone/>
              <a:defRPr/>
            </a:pPr>
            <a:endParaRPr lang="he-IL" dirty="0" smtClean="0">
              <a:solidFill>
                <a:schemeClr val="tx1"/>
              </a:solidFill>
            </a:endParaRPr>
          </a:p>
        </p:txBody>
      </p:sp>
      <p:graphicFrame>
        <p:nvGraphicFramePr>
          <p:cNvPr id="5" name="טבלה 4"/>
          <p:cNvGraphicFramePr>
            <a:graphicFrameLocks noGrp="1"/>
          </p:cNvGraphicFramePr>
          <p:nvPr>
            <p:extLst>
              <p:ext uri="{D42A27DB-BD31-4B8C-83A1-F6EECF244321}">
                <p14:modId xmlns:p14="http://schemas.microsoft.com/office/powerpoint/2010/main" val="3195048526"/>
              </p:ext>
            </p:extLst>
          </p:nvPr>
        </p:nvGraphicFramePr>
        <p:xfrm>
          <a:off x="1619672" y="1844824"/>
          <a:ext cx="5977212" cy="4340344"/>
        </p:xfrm>
        <a:graphic>
          <a:graphicData uri="http://schemas.openxmlformats.org/drawingml/2006/table">
            <a:tbl>
              <a:tblPr rtl="1"/>
              <a:tblGrid>
                <a:gridCol w="2962698"/>
                <a:gridCol w="3014514"/>
              </a:tblGrid>
              <a:tr h="576064">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he-IL" sz="2400" b="1" i="0" u="none" strike="noStrike" kern="1200" dirty="0" smtClean="0">
                          <a:solidFill>
                            <a:schemeClr val="bg1"/>
                          </a:solidFill>
                          <a:effectLst/>
                          <a:latin typeface="David" panose="020E0502060401010101" pitchFamily="34" charset="-79"/>
                          <a:ea typeface="+mn-ea"/>
                          <a:cs typeface="David" panose="020E0502060401010101" pitchFamily="34" charset="-79"/>
                        </a:rPr>
                        <a:t>תחומי פעילות לשנת 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he-IL" sz="2400" b="1" i="0" u="none" strike="noStrike" kern="1200" dirty="0" smtClean="0">
                          <a:solidFill>
                            <a:schemeClr val="bg1"/>
                          </a:solidFill>
                          <a:effectLst/>
                          <a:latin typeface="David" panose="020E0502060401010101" pitchFamily="34" charset="-79"/>
                          <a:ea typeface="+mn-ea"/>
                          <a:cs typeface="David" panose="020E0502060401010101" pitchFamily="34" charset="-79"/>
                        </a:rPr>
                        <a:t>תחומי פעילות לשנת 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r>
              <a:tr h="409575">
                <a:tc>
                  <a:txBody>
                    <a:bodyPr/>
                    <a:lstStyle/>
                    <a:p>
                      <a:pPr marL="0" marR="0" lvl="0" indent="0" algn="r" defTabSz="914400" rtl="1" eaLnBrk="1" fontAlgn="ctr" latinLnBrk="0" hangingPunct="1">
                        <a:lnSpc>
                          <a:spcPct val="100000"/>
                        </a:lnSpc>
                        <a:spcBef>
                          <a:spcPts val="0"/>
                        </a:spcBef>
                        <a:spcAft>
                          <a:spcPts val="0"/>
                        </a:spcAft>
                        <a:buClrTx/>
                        <a:buSzTx/>
                        <a:buFont typeface="Arial" panose="020B0604020202020204" pitchFamily="34" charset="0"/>
                        <a:buNone/>
                        <a:tabLst/>
                        <a:defRPr/>
                      </a:pPr>
                      <a:r>
                        <a:rPr lang="he-IL" sz="1600" b="1" kern="1200" dirty="0" smtClean="0">
                          <a:solidFill>
                            <a:srgbClr val="002060"/>
                          </a:solidFill>
                          <a:latin typeface="David" panose="020E0502060401010101" pitchFamily="34" charset="-79"/>
                          <a:ea typeface="+mn-ea"/>
                          <a:cs typeface="David" panose="020E0502060401010101" pitchFamily="34" charset="-79"/>
                        </a:rPr>
                        <a:t>שת"פ גרמניה – 2 ק"ק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r" defTabSz="914400" rtl="1" eaLnBrk="1" fontAlgn="ctr" latinLnBrk="0" hangingPunct="1">
                        <a:lnSpc>
                          <a:spcPct val="100000"/>
                        </a:lnSpc>
                        <a:spcBef>
                          <a:spcPts val="0"/>
                        </a:spcBef>
                        <a:spcAft>
                          <a:spcPts val="0"/>
                        </a:spcAft>
                        <a:buClrTx/>
                        <a:buSzTx/>
                        <a:buFont typeface="Arial" panose="020B0604020202020204" pitchFamily="34" charset="0"/>
                        <a:buNone/>
                        <a:tabLst/>
                        <a:defRPr/>
                      </a:pPr>
                      <a:r>
                        <a:rPr lang="he-IL" sz="1600" b="1" kern="1200" dirty="0" smtClean="0">
                          <a:solidFill>
                            <a:srgbClr val="002060"/>
                          </a:solidFill>
                          <a:latin typeface="David" panose="020E0502060401010101" pitchFamily="34" charset="-79"/>
                          <a:ea typeface="+mn-ea"/>
                          <a:cs typeface="David" panose="020E0502060401010101" pitchFamily="34" charset="-79"/>
                        </a:rPr>
                        <a:t>שת"פ גרמניה – 3 ק"ק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09575">
                <a:tc>
                  <a:txBody>
                    <a:bodyPr/>
                    <a:lstStyle/>
                    <a:p>
                      <a:pPr marL="0" marR="0" lvl="0" indent="0" algn="r" defTabSz="914400" rtl="1" eaLnBrk="1" fontAlgn="ctr" latinLnBrk="0" hangingPunct="1">
                        <a:lnSpc>
                          <a:spcPct val="100000"/>
                        </a:lnSpc>
                        <a:spcBef>
                          <a:spcPts val="0"/>
                        </a:spcBef>
                        <a:spcAft>
                          <a:spcPts val="0"/>
                        </a:spcAft>
                        <a:buClrTx/>
                        <a:buSzTx/>
                        <a:buFont typeface="Arial" panose="020B0604020202020204" pitchFamily="34" charset="0"/>
                        <a:buNone/>
                        <a:tabLst/>
                        <a:defRPr/>
                      </a:pPr>
                      <a:r>
                        <a:rPr lang="he-IL" sz="1600" b="1" kern="1200" dirty="0" smtClean="0">
                          <a:solidFill>
                            <a:srgbClr val="002060"/>
                          </a:solidFill>
                          <a:latin typeface="David" panose="020E0502060401010101" pitchFamily="34" charset="-79"/>
                          <a:ea typeface="+mn-ea"/>
                          <a:cs typeface="David" panose="020E0502060401010101" pitchFamily="34" charset="-79"/>
                        </a:rPr>
                        <a:t>שת"פ איטליה</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457200" marR="0" lvl="1" indent="-457200" algn="r" defTabSz="914400" rtl="1" eaLnBrk="1" fontAlgn="ctr" latinLnBrk="0" hangingPunct="1">
                        <a:lnSpc>
                          <a:spcPct val="100000"/>
                        </a:lnSpc>
                        <a:spcBef>
                          <a:spcPts val="0"/>
                        </a:spcBef>
                        <a:spcAft>
                          <a:spcPts val="0"/>
                        </a:spcAft>
                        <a:buClrTx/>
                        <a:buSzTx/>
                        <a:buFont typeface="Arial" panose="020B0604020202020204" pitchFamily="34" charset="0"/>
                        <a:buNone/>
                        <a:tabLst>
                          <a:tab pos="0" algn="l"/>
                        </a:tabLst>
                        <a:defRPr/>
                      </a:pPr>
                      <a:r>
                        <a:rPr lang="he-IL" sz="1600" b="1" kern="1200" dirty="0" smtClean="0">
                          <a:solidFill>
                            <a:srgbClr val="002060"/>
                          </a:solidFill>
                          <a:latin typeface="David" panose="020E0502060401010101" pitchFamily="34" charset="-79"/>
                          <a:ea typeface="+mn-ea"/>
                          <a:cs typeface="David" panose="020E0502060401010101" pitchFamily="34" charset="-79"/>
                        </a:rPr>
                        <a:t>שת"פ צרפת</a:t>
                      </a:r>
                      <a:r>
                        <a:rPr lang="he-IL" sz="1600" b="1" kern="1200" baseline="0" dirty="0" smtClean="0">
                          <a:solidFill>
                            <a:srgbClr val="002060"/>
                          </a:solidFill>
                          <a:latin typeface="David" panose="020E0502060401010101" pitchFamily="34" charset="-79"/>
                          <a:ea typeface="+mn-ea"/>
                          <a:cs typeface="David" panose="020E0502060401010101" pitchFamily="34" charset="-79"/>
                        </a:rPr>
                        <a:t> - 2 ק"ק</a:t>
                      </a:r>
                      <a:endParaRPr lang="he-IL" sz="1600" b="1" kern="1200" dirty="0" smtClean="0">
                        <a:solidFill>
                          <a:srgbClr val="002060"/>
                        </a:solidFill>
                        <a:latin typeface="David" panose="020E0502060401010101" pitchFamily="34" charset="-79"/>
                        <a:ea typeface="+mn-ea"/>
                        <a:cs typeface="David" panose="020E0502060401010101" pitchFamily="34" charset="-79"/>
                      </a:endParaRPr>
                    </a:p>
                    <a:p>
                      <a:pPr marL="457200" marR="0" lvl="1" indent="-457200" algn="r" defTabSz="914400" rtl="1" eaLnBrk="1" fontAlgn="ctr" latinLnBrk="0" hangingPunct="1">
                        <a:lnSpc>
                          <a:spcPct val="100000"/>
                        </a:lnSpc>
                        <a:spcBef>
                          <a:spcPts val="0"/>
                        </a:spcBef>
                        <a:spcAft>
                          <a:spcPts val="0"/>
                        </a:spcAft>
                        <a:buClrTx/>
                        <a:buSzTx/>
                        <a:buFont typeface="Arial" panose="020B0604020202020204" pitchFamily="34" charset="0"/>
                        <a:buNone/>
                        <a:tabLst>
                          <a:tab pos="0" algn="l"/>
                        </a:tabLst>
                        <a:defRPr/>
                      </a:pPr>
                      <a:endParaRPr lang="he-IL" sz="1600" b="1" kern="1200" dirty="0" smtClean="0">
                        <a:solidFill>
                          <a:srgbClr val="002060"/>
                        </a:solidFill>
                        <a:latin typeface="David" panose="020E0502060401010101" pitchFamily="34" charset="-79"/>
                        <a:ea typeface="+mn-ea"/>
                        <a:cs typeface="David" panose="020E0502060401010101" pitchFamily="34" charset="-79"/>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09575">
                <a:tc>
                  <a:txBody>
                    <a:bodyPr/>
                    <a:lstStyle/>
                    <a:p>
                      <a:pPr marL="0" marR="0" lvl="0" indent="0" algn="r" defTabSz="914400" rtl="1" eaLnBrk="1" fontAlgn="ctr" latinLnBrk="0" hangingPunct="1">
                        <a:lnSpc>
                          <a:spcPct val="100000"/>
                        </a:lnSpc>
                        <a:spcBef>
                          <a:spcPts val="0"/>
                        </a:spcBef>
                        <a:spcAft>
                          <a:spcPts val="0"/>
                        </a:spcAft>
                        <a:buClrTx/>
                        <a:buSzTx/>
                        <a:buFont typeface="Arial" panose="020B0604020202020204" pitchFamily="34" charset="0"/>
                        <a:buNone/>
                        <a:tabLst/>
                        <a:defRPr/>
                      </a:pPr>
                      <a:r>
                        <a:rPr lang="he-IL" sz="1600" b="1" kern="1200" dirty="0" smtClean="0">
                          <a:solidFill>
                            <a:srgbClr val="002060"/>
                          </a:solidFill>
                          <a:latin typeface="David" panose="020E0502060401010101" pitchFamily="34" charset="-79"/>
                          <a:ea typeface="+mn-ea"/>
                          <a:cs typeface="David" panose="020E0502060401010101" pitchFamily="34" charset="-79"/>
                        </a:rPr>
                        <a:t>שת"פ צרפת</a:t>
                      </a:r>
                      <a:r>
                        <a:rPr lang="he-IL" sz="1600" b="1" kern="1200" baseline="0" dirty="0" smtClean="0">
                          <a:solidFill>
                            <a:srgbClr val="002060"/>
                          </a:solidFill>
                          <a:latin typeface="David" panose="020E0502060401010101" pitchFamily="34" charset="-79"/>
                          <a:ea typeface="+mn-ea"/>
                          <a:cs typeface="David" panose="020E0502060401010101" pitchFamily="34" charset="-79"/>
                        </a:rPr>
                        <a:t> - 2 ק"ק</a:t>
                      </a:r>
                      <a:endParaRPr lang="he-IL" sz="1600" b="1" kern="1200" dirty="0" smtClean="0">
                        <a:solidFill>
                          <a:srgbClr val="002060"/>
                        </a:solidFill>
                        <a:latin typeface="David" panose="020E0502060401010101" pitchFamily="34" charset="-79"/>
                        <a:ea typeface="+mn-ea"/>
                        <a:cs typeface="David" panose="020E0502060401010101" pitchFamily="34" charset="-79"/>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457200" marR="0" lvl="1" indent="-457200" algn="r" defTabSz="914400" rtl="1" eaLnBrk="1" fontAlgn="ctr" latinLnBrk="0" hangingPunct="1">
                        <a:lnSpc>
                          <a:spcPct val="100000"/>
                        </a:lnSpc>
                        <a:spcBef>
                          <a:spcPts val="0"/>
                        </a:spcBef>
                        <a:spcAft>
                          <a:spcPts val="0"/>
                        </a:spcAft>
                        <a:buClrTx/>
                        <a:buSzTx/>
                        <a:buFont typeface="Arial" panose="020B0604020202020204" pitchFamily="34" charset="0"/>
                        <a:buNone/>
                        <a:tabLst/>
                        <a:defRPr/>
                      </a:pPr>
                      <a:r>
                        <a:rPr lang="he-IL" sz="1600" b="1" kern="1200" dirty="0" smtClean="0">
                          <a:solidFill>
                            <a:srgbClr val="002060"/>
                          </a:solidFill>
                          <a:latin typeface="David" panose="020E0502060401010101" pitchFamily="34" charset="-79"/>
                          <a:ea typeface="+mn-ea"/>
                          <a:cs typeface="David" panose="020E0502060401010101" pitchFamily="34" charset="-79"/>
                        </a:rPr>
                        <a:t>כנסים בינלאומיים</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09575">
                <a:tc>
                  <a:txBody>
                    <a:bodyPr/>
                    <a:lstStyle/>
                    <a:p>
                      <a:pPr marL="0" marR="0" lvl="0" indent="0" algn="r" defTabSz="914400" rtl="1" eaLnBrk="1" fontAlgn="ctr" latinLnBrk="0" hangingPunct="1">
                        <a:lnSpc>
                          <a:spcPct val="100000"/>
                        </a:lnSpc>
                        <a:spcBef>
                          <a:spcPts val="0"/>
                        </a:spcBef>
                        <a:spcAft>
                          <a:spcPts val="0"/>
                        </a:spcAft>
                        <a:buClrTx/>
                        <a:buSzTx/>
                        <a:buFont typeface="Arial" panose="020B0604020202020204" pitchFamily="34" charset="0"/>
                        <a:buNone/>
                        <a:tabLst/>
                        <a:defRPr/>
                      </a:pPr>
                      <a:r>
                        <a:rPr lang="he-IL" sz="1600" b="1" kern="1200" dirty="0" smtClean="0">
                          <a:solidFill>
                            <a:srgbClr val="002060"/>
                          </a:solidFill>
                          <a:latin typeface="David" panose="020E0502060401010101" pitchFamily="34" charset="-79"/>
                          <a:ea typeface="+mn-ea"/>
                          <a:cs typeface="David" panose="020E0502060401010101" pitchFamily="34" charset="-79"/>
                        </a:rPr>
                        <a:t>שת"פ צ'כיה</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457200" marR="0" lvl="1" indent="-457200" algn="r" defTabSz="914400" rtl="1" eaLnBrk="1" fontAlgn="ctr" latinLnBrk="0" hangingPunct="1">
                        <a:lnSpc>
                          <a:spcPct val="100000"/>
                        </a:lnSpc>
                        <a:spcBef>
                          <a:spcPts val="0"/>
                        </a:spcBef>
                        <a:spcAft>
                          <a:spcPts val="0"/>
                        </a:spcAft>
                        <a:buClrTx/>
                        <a:buSzTx/>
                        <a:buFont typeface="Arial" panose="020B0604020202020204" pitchFamily="34" charset="0"/>
                        <a:buNone/>
                        <a:tabLst/>
                        <a:defRPr/>
                      </a:pPr>
                      <a:r>
                        <a:rPr lang="he-IL" sz="1600" b="1" i="0" u="none" strike="noStrike" kern="1200" dirty="0" smtClean="0">
                          <a:solidFill>
                            <a:srgbClr val="002060"/>
                          </a:solidFill>
                          <a:effectLst/>
                          <a:latin typeface="David" panose="020E0502060401010101" pitchFamily="34" charset="-79"/>
                          <a:ea typeface="+mn-ea"/>
                          <a:cs typeface="David" panose="020E0502060401010101" pitchFamily="34" charset="-79"/>
                        </a:rPr>
                        <a:t>שת"פ </a:t>
                      </a:r>
                      <a:r>
                        <a:rPr lang="he-IL" sz="1600" b="1" i="0" u="none" strike="noStrike" kern="1200" dirty="0" err="1" smtClean="0">
                          <a:solidFill>
                            <a:srgbClr val="002060"/>
                          </a:solidFill>
                          <a:effectLst/>
                          <a:latin typeface="David" panose="020E0502060401010101" pitchFamily="34" charset="-79"/>
                          <a:ea typeface="+mn-ea"/>
                          <a:cs typeface="David" panose="020E0502060401010101" pitchFamily="34" charset="-79"/>
                        </a:rPr>
                        <a:t>קיוובק</a:t>
                      </a:r>
                      <a:r>
                        <a:rPr lang="he-IL" sz="1600" b="1" i="0" u="none" strike="noStrike" kern="1200" dirty="0" smtClean="0">
                          <a:solidFill>
                            <a:srgbClr val="002060"/>
                          </a:solidFill>
                          <a:effectLst/>
                          <a:latin typeface="David" panose="020E0502060401010101" pitchFamily="34" charset="-79"/>
                          <a:ea typeface="+mn-ea"/>
                          <a:cs typeface="David" panose="020E0502060401010101" pitchFamily="34" charset="-79"/>
                        </a:rPr>
                        <a:t> (קנדה)</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09575">
                <a:tc>
                  <a:txBody>
                    <a:bodyPr/>
                    <a:lstStyle/>
                    <a:p>
                      <a:pPr marL="0" marR="0" lvl="0" indent="0" algn="r" defTabSz="914400" rtl="1" eaLnBrk="1" fontAlgn="ctr" latinLnBrk="0" hangingPunct="1">
                        <a:lnSpc>
                          <a:spcPct val="100000"/>
                        </a:lnSpc>
                        <a:spcBef>
                          <a:spcPts val="0"/>
                        </a:spcBef>
                        <a:spcAft>
                          <a:spcPts val="0"/>
                        </a:spcAft>
                        <a:buClrTx/>
                        <a:buSzTx/>
                        <a:buFont typeface="Arial" panose="020B0604020202020204" pitchFamily="34" charset="0"/>
                        <a:buNone/>
                        <a:tabLst/>
                        <a:defRPr/>
                      </a:pPr>
                      <a:r>
                        <a:rPr lang="he-IL" sz="1600" b="1" kern="1200" dirty="0" smtClean="0">
                          <a:solidFill>
                            <a:srgbClr val="002060"/>
                          </a:solidFill>
                          <a:latin typeface="David" panose="020E0502060401010101" pitchFamily="34" charset="-79"/>
                          <a:ea typeface="+mn-ea"/>
                          <a:cs typeface="David" panose="020E0502060401010101" pitchFamily="34" charset="-79"/>
                        </a:rPr>
                        <a:t>שת"פ עם האיחוד האירופי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457200" marR="0" lvl="1" indent="-457200" algn="r" defTabSz="914400" rtl="1" eaLnBrk="1" fontAlgn="ctr" latinLnBrk="0" hangingPunct="1">
                        <a:lnSpc>
                          <a:spcPct val="100000"/>
                        </a:lnSpc>
                        <a:spcBef>
                          <a:spcPts val="0"/>
                        </a:spcBef>
                        <a:spcAft>
                          <a:spcPts val="0"/>
                        </a:spcAft>
                        <a:buClrTx/>
                        <a:buSzTx/>
                        <a:buFont typeface="Arial" panose="020B0604020202020204" pitchFamily="34" charset="0"/>
                        <a:buNone/>
                        <a:tabLst/>
                        <a:defRPr/>
                      </a:pPr>
                      <a:endParaRPr lang="he-IL" sz="1600" b="1" i="0" u="none" strike="noStrike" kern="1200" dirty="0" smtClean="0">
                        <a:solidFill>
                          <a:srgbClr val="002060"/>
                        </a:solidFill>
                        <a:effectLst/>
                        <a:latin typeface="David" panose="020E0502060401010101" pitchFamily="34" charset="-79"/>
                        <a:ea typeface="+mn-ea"/>
                        <a:cs typeface="David" panose="020E0502060401010101" pitchFamily="34" charset="-79"/>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09575">
                <a:tc>
                  <a:txBody>
                    <a:bodyPr/>
                    <a:lstStyle/>
                    <a:p>
                      <a:pPr marL="0" marR="0" lvl="0" indent="0" algn="r" defTabSz="914400" rtl="1" eaLnBrk="1" fontAlgn="ctr" latinLnBrk="0" hangingPunct="1">
                        <a:lnSpc>
                          <a:spcPct val="100000"/>
                        </a:lnSpc>
                        <a:spcBef>
                          <a:spcPts val="0"/>
                        </a:spcBef>
                        <a:spcAft>
                          <a:spcPts val="0"/>
                        </a:spcAft>
                        <a:buClrTx/>
                        <a:buSzTx/>
                        <a:buFont typeface="Arial" panose="020B0604020202020204" pitchFamily="34" charset="0"/>
                        <a:buNone/>
                        <a:tabLst/>
                        <a:defRPr/>
                      </a:pPr>
                      <a:r>
                        <a:rPr lang="he-IL" sz="1600" b="1" kern="1200" dirty="0" smtClean="0">
                          <a:solidFill>
                            <a:srgbClr val="002060"/>
                          </a:solidFill>
                          <a:latin typeface="David" panose="020E0502060401010101" pitchFamily="34" charset="-79"/>
                          <a:ea typeface="+mn-ea"/>
                          <a:cs typeface="David" panose="020E0502060401010101" pitchFamily="34" charset="-79"/>
                        </a:rPr>
                        <a:t>שת"פ סין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r" defTabSz="914400" rtl="1" eaLnBrk="1" fontAlgn="ctr" latinLnBrk="0" hangingPunct="1">
                        <a:lnSpc>
                          <a:spcPct val="100000"/>
                        </a:lnSpc>
                        <a:spcBef>
                          <a:spcPts val="0"/>
                        </a:spcBef>
                        <a:spcAft>
                          <a:spcPts val="0"/>
                        </a:spcAft>
                        <a:buClrTx/>
                        <a:buSzTx/>
                        <a:buFont typeface="Arial" panose="020B0604020202020204" pitchFamily="34" charset="0"/>
                        <a:buNone/>
                        <a:tabLst/>
                        <a:defRPr/>
                      </a:pPr>
                      <a:endParaRPr lang="he-IL" sz="1600" b="1" kern="1200" dirty="0" smtClean="0">
                        <a:solidFill>
                          <a:srgbClr val="002060"/>
                        </a:solidFill>
                        <a:latin typeface="David" panose="020E0502060401010101" pitchFamily="34" charset="-79"/>
                        <a:ea typeface="+mn-ea"/>
                        <a:cs typeface="David" panose="020E0502060401010101" pitchFamily="34" charset="-79"/>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09575">
                <a:tc>
                  <a:txBody>
                    <a:bodyPr/>
                    <a:lstStyle/>
                    <a:p>
                      <a:pPr marL="0" marR="0" lvl="0" indent="0" algn="r" defTabSz="914400" rtl="1" eaLnBrk="1" fontAlgn="ctr" latinLnBrk="0" hangingPunct="1">
                        <a:lnSpc>
                          <a:spcPct val="100000"/>
                        </a:lnSpc>
                        <a:spcBef>
                          <a:spcPts val="0"/>
                        </a:spcBef>
                        <a:spcAft>
                          <a:spcPts val="0"/>
                        </a:spcAft>
                        <a:buClrTx/>
                        <a:buSzTx/>
                        <a:buFont typeface="Arial" panose="020B0604020202020204" pitchFamily="34" charset="0"/>
                        <a:buNone/>
                        <a:tabLst/>
                        <a:defRPr/>
                      </a:pPr>
                      <a:r>
                        <a:rPr lang="he-IL" sz="1600" b="1" kern="1200" dirty="0" smtClean="0">
                          <a:solidFill>
                            <a:srgbClr val="002060"/>
                          </a:solidFill>
                          <a:latin typeface="David" panose="020E0502060401010101" pitchFamily="34" charset="-79"/>
                          <a:ea typeface="+mn-ea"/>
                          <a:cs typeface="David" panose="020E0502060401010101" pitchFamily="34" charset="-79"/>
                        </a:rPr>
                        <a:t>שת"פ יפן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r" defTabSz="914400" rtl="1" eaLnBrk="1" fontAlgn="ctr" latinLnBrk="0" hangingPunct="1">
                        <a:lnSpc>
                          <a:spcPct val="100000"/>
                        </a:lnSpc>
                        <a:spcBef>
                          <a:spcPts val="0"/>
                        </a:spcBef>
                        <a:spcAft>
                          <a:spcPts val="0"/>
                        </a:spcAft>
                        <a:buClrTx/>
                        <a:buSzTx/>
                        <a:buFont typeface="Arial" panose="020B0604020202020204" pitchFamily="34" charset="0"/>
                        <a:buNone/>
                        <a:tabLst/>
                        <a:defRPr/>
                      </a:pPr>
                      <a:endParaRPr lang="he-IL" sz="1600" b="1" kern="1200" dirty="0" smtClean="0">
                        <a:solidFill>
                          <a:srgbClr val="002060"/>
                        </a:solidFill>
                        <a:latin typeface="David" panose="020E0502060401010101" pitchFamily="34" charset="-79"/>
                        <a:ea typeface="+mn-ea"/>
                        <a:cs typeface="David" panose="020E0502060401010101" pitchFamily="34" charset="-79"/>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09575">
                <a:tc>
                  <a:txBody>
                    <a:bodyPr/>
                    <a:lstStyle/>
                    <a:p>
                      <a:pPr marL="0" marR="0" lvl="0" indent="0" algn="r" defTabSz="914400" rtl="1" eaLnBrk="1" fontAlgn="ctr" latinLnBrk="0" hangingPunct="1">
                        <a:lnSpc>
                          <a:spcPct val="100000"/>
                        </a:lnSpc>
                        <a:spcBef>
                          <a:spcPts val="0"/>
                        </a:spcBef>
                        <a:spcAft>
                          <a:spcPts val="0"/>
                        </a:spcAft>
                        <a:buClrTx/>
                        <a:buSzTx/>
                        <a:buFont typeface="Arial" panose="020B0604020202020204" pitchFamily="34" charset="0"/>
                        <a:buNone/>
                        <a:tabLst/>
                        <a:defRPr/>
                      </a:pPr>
                      <a:r>
                        <a:rPr lang="he-IL" sz="1600" b="1" kern="1200" dirty="0" smtClean="0">
                          <a:solidFill>
                            <a:srgbClr val="002060"/>
                          </a:solidFill>
                          <a:latin typeface="David" panose="020E0502060401010101" pitchFamily="34" charset="-79"/>
                          <a:ea typeface="+mn-ea"/>
                          <a:cs typeface="David" panose="020E0502060401010101" pitchFamily="34" charset="-79"/>
                        </a:rPr>
                        <a:t>כנסים בינלאומיים</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457200" marR="0" lvl="1" indent="-457200" algn="r" defTabSz="914400" rtl="1" eaLnBrk="1" fontAlgn="ctr" latinLnBrk="0" hangingPunct="1">
                        <a:lnSpc>
                          <a:spcPct val="100000"/>
                        </a:lnSpc>
                        <a:spcBef>
                          <a:spcPts val="0"/>
                        </a:spcBef>
                        <a:spcAft>
                          <a:spcPts val="0"/>
                        </a:spcAft>
                        <a:buClrTx/>
                        <a:buSzTx/>
                        <a:buFont typeface="Arial" panose="020B0604020202020204" pitchFamily="34" charset="0"/>
                        <a:buNone/>
                        <a:tabLst/>
                        <a:defRPr/>
                      </a:pPr>
                      <a:endParaRPr lang="he-IL" sz="1600" b="1" kern="1200" dirty="0" smtClean="0">
                        <a:solidFill>
                          <a:srgbClr val="002060"/>
                        </a:solidFill>
                        <a:latin typeface="David" panose="020E0502060401010101" pitchFamily="34" charset="-79"/>
                        <a:ea typeface="+mn-ea"/>
                        <a:cs typeface="David" panose="020E0502060401010101" pitchFamily="34" charset="-79"/>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09575">
                <a:tc>
                  <a:txBody>
                    <a:bodyPr/>
                    <a:lstStyle/>
                    <a:p>
                      <a:pPr marL="0" marR="0" lvl="0" indent="0" algn="r" defTabSz="914400" rtl="1" eaLnBrk="1" fontAlgn="ctr" latinLnBrk="0" hangingPunct="1">
                        <a:lnSpc>
                          <a:spcPct val="100000"/>
                        </a:lnSpc>
                        <a:spcBef>
                          <a:spcPts val="0"/>
                        </a:spcBef>
                        <a:spcAft>
                          <a:spcPts val="0"/>
                        </a:spcAft>
                        <a:buClrTx/>
                        <a:buSzTx/>
                        <a:buFont typeface="Arial" panose="020B0604020202020204" pitchFamily="34" charset="0"/>
                        <a:buNone/>
                        <a:tabLst/>
                        <a:defRPr/>
                      </a:pPr>
                      <a:r>
                        <a:rPr lang="he-IL" sz="1600" b="1" kern="1200" dirty="0" smtClean="0">
                          <a:solidFill>
                            <a:srgbClr val="002060"/>
                          </a:solidFill>
                          <a:latin typeface="David" panose="020E0502060401010101" pitchFamily="34" charset="-79"/>
                          <a:ea typeface="+mn-ea"/>
                          <a:cs typeface="David" panose="020E0502060401010101" pitchFamily="34" charset="-79"/>
                        </a:rPr>
                        <a:t>שת"פ קוריאה</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457200" marR="0" lvl="1" indent="0" algn="r" defTabSz="914400" rtl="1" eaLnBrk="1" fontAlgn="ctr" latinLnBrk="0" hangingPunct="1">
                        <a:lnSpc>
                          <a:spcPct val="100000"/>
                        </a:lnSpc>
                        <a:spcBef>
                          <a:spcPts val="0"/>
                        </a:spcBef>
                        <a:spcAft>
                          <a:spcPts val="0"/>
                        </a:spcAft>
                        <a:buClrTx/>
                        <a:buSzTx/>
                        <a:buFont typeface="Arial" panose="020B0604020202020204" pitchFamily="34" charset="0"/>
                        <a:buNone/>
                        <a:tabLst/>
                        <a:defRPr/>
                      </a:pPr>
                      <a:endParaRPr lang="he-IL" sz="1600" b="1" kern="1200" dirty="0" smtClean="0">
                        <a:solidFill>
                          <a:srgbClr val="002060"/>
                        </a:solidFill>
                        <a:latin typeface="David" panose="020E0502060401010101" pitchFamily="34" charset="-79"/>
                        <a:ea typeface="+mn-ea"/>
                        <a:cs typeface="David" panose="020E0502060401010101" pitchFamily="34" charset="-79"/>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6" name="TextBox 5"/>
          <p:cNvSpPr txBox="1"/>
          <p:nvPr/>
        </p:nvSpPr>
        <p:spPr>
          <a:xfrm>
            <a:off x="-108520" y="1249596"/>
            <a:ext cx="9144000" cy="523220"/>
          </a:xfrm>
          <a:prstGeom prst="rect">
            <a:avLst/>
          </a:prstGeom>
          <a:noFill/>
        </p:spPr>
        <p:txBody>
          <a:bodyPr wrap="square" rtlCol="1">
            <a:spAutoFit/>
          </a:bodyPr>
          <a:lstStyle/>
          <a:p>
            <a:pPr algn="ctr"/>
            <a:r>
              <a:rPr lang="he-IL" sz="2800" b="1" dirty="0" smtClean="0">
                <a:solidFill>
                  <a:srgbClr val="002060"/>
                </a:solidFill>
                <a:latin typeface="David" panose="020E0502060401010101" pitchFamily="34" charset="-79"/>
                <a:cs typeface="David" panose="020E0502060401010101" pitchFamily="34" charset="-79"/>
              </a:rPr>
              <a:t>תכנית עבודה של המשרד לשנת 2017-2016: שת"פ דו-לאומי</a:t>
            </a:r>
            <a:endParaRPr lang="he-IL" sz="2800" b="1" dirty="0">
              <a:solidFill>
                <a:srgbClr val="00206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3648829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תרשים 24"/>
          <p:cNvGraphicFramePr>
            <a:graphicFrameLocks/>
          </p:cNvGraphicFramePr>
          <p:nvPr>
            <p:extLst>
              <p:ext uri="{D42A27DB-BD31-4B8C-83A1-F6EECF244321}">
                <p14:modId xmlns:p14="http://schemas.microsoft.com/office/powerpoint/2010/main" val="3017190758"/>
              </p:ext>
            </p:extLst>
          </p:nvPr>
        </p:nvGraphicFramePr>
        <p:xfrm>
          <a:off x="251521" y="2199943"/>
          <a:ext cx="8800822" cy="4559674"/>
        </p:xfrm>
        <a:graphic>
          <a:graphicData uri="http://schemas.openxmlformats.org/drawingml/2006/chart">
            <c:chart xmlns:c="http://schemas.openxmlformats.org/drawingml/2006/chart" xmlns:r="http://schemas.openxmlformats.org/officeDocument/2006/relationships" r:id="rId3"/>
          </a:graphicData>
        </a:graphic>
      </p:graphicFrame>
      <p:sp>
        <p:nvSpPr>
          <p:cNvPr id="2" name="מלבן 1"/>
          <p:cNvSpPr/>
          <p:nvPr/>
        </p:nvSpPr>
        <p:spPr>
          <a:xfrm>
            <a:off x="591584" y="1218818"/>
            <a:ext cx="7960833" cy="646331"/>
          </a:xfrm>
          <a:prstGeom prst="rect">
            <a:avLst/>
          </a:prstGeom>
          <a:noFill/>
        </p:spPr>
        <p:txBody>
          <a:bodyPr wrap="none">
            <a:spAutoFit/>
          </a:bodyPr>
          <a:lstStyle/>
          <a:p>
            <a:r>
              <a:rPr lang="he-IL" sz="3600" b="1" dirty="0">
                <a:solidFill>
                  <a:srgbClr val="1F497D"/>
                </a:solidFill>
                <a:effectLst>
                  <a:outerShdw blurRad="38100" dist="38100" dir="2700000" algn="tl">
                    <a:srgbClr val="000000">
                      <a:alpha val="43137"/>
                    </a:srgbClr>
                  </a:outerShdw>
                </a:effectLst>
              </a:rPr>
              <a:t>תקציב </a:t>
            </a:r>
            <a:r>
              <a:rPr lang="he-IL" sz="3600" b="1" dirty="0" smtClean="0">
                <a:solidFill>
                  <a:srgbClr val="1F497D"/>
                </a:solidFill>
                <a:effectLst>
                  <a:outerShdw blurRad="38100" dist="38100" dir="2700000" algn="tl">
                    <a:srgbClr val="000000">
                      <a:alpha val="43137"/>
                    </a:srgbClr>
                  </a:outerShdw>
                </a:effectLst>
              </a:rPr>
              <a:t>משרד המדע 2012-2016 (מש"ח</a:t>
            </a:r>
            <a:r>
              <a:rPr lang="he-IL" sz="3600" b="1" dirty="0">
                <a:solidFill>
                  <a:srgbClr val="1F497D"/>
                </a:solidFill>
                <a:effectLst>
                  <a:outerShdw blurRad="38100" dist="38100" dir="2700000" algn="tl">
                    <a:srgbClr val="000000">
                      <a:alpha val="43137"/>
                    </a:srgbClr>
                  </a:outerShdw>
                </a:effectLst>
              </a:rPr>
              <a:t>)</a:t>
            </a:r>
          </a:p>
        </p:txBody>
      </p:sp>
      <p:sp>
        <p:nvSpPr>
          <p:cNvPr id="4" name="מציין מיקום של מספר שקופית 1"/>
          <p:cNvSpPr txBox="1">
            <a:spLocks/>
          </p:cNvSpPr>
          <p:nvPr/>
        </p:nvSpPr>
        <p:spPr>
          <a:xfrm>
            <a:off x="-1594048" y="6448251"/>
            <a:ext cx="2133600" cy="365125"/>
          </a:xfrm>
          <a:prstGeom prst="rect">
            <a:avLst/>
          </a:prstGeom>
        </p:spPr>
        <p:txBody>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fld id="{7EDC1D68-8425-44E3-8E82-7A5017F850ED}" type="slidenum">
              <a:rPr lang="he-IL" sz="1200" smtClean="0">
                <a:solidFill>
                  <a:prstClr val="black"/>
                </a:solidFill>
              </a:rPr>
              <a:pPr>
                <a:defRPr/>
              </a:pPr>
              <a:t>21</a:t>
            </a:fld>
            <a:endParaRPr lang="he-IL" sz="1200" dirty="0">
              <a:solidFill>
                <a:prstClr val="black"/>
              </a:solidFill>
            </a:endParaRPr>
          </a:p>
        </p:txBody>
      </p:sp>
      <p:sp>
        <p:nvSpPr>
          <p:cNvPr id="17" name="מלבן 16"/>
          <p:cNvSpPr/>
          <p:nvPr/>
        </p:nvSpPr>
        <p:spPr>
          <a:xfrm>
            <a:off x="2744458" y="1772816"/>
            <a:ext cx="5760639" cy="52322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he-IL" sz="1400" b="1" dirty="0" smtClean="0">
                <a:solidFill>
                  <a:srgbClr val="1F497D"/>
                </a:solidFill>
              </a:rPr>
              <a:t>*  סך יכולת ההתקשרות של המשרד לביצוע פעילות חדשה (במזומן ובהרשאה)</a:t>
            </a:r>
          </a:p>
          <a:p>
            <a:r>
              <a:rPr lang="he-IL" sz="1400" b="1" dirty="0" smtClean="0">
                <a:solidFill>
                  <a:srgbClr val="1F497D"/>
                </a:solidFill>
              </a:rPr>
              <a:t>** התקציב המוצג לשנת 2016 הינו בהתאם לסיכום תקציבי ואינו סופי</a:t>
            </a:r>
          </a:p>
        </p:txBody>
      </p:sp>
      <p:sp>
        <p:nvSpPr>
          <p:cNvPr id="9" name="TextBox 8"/>
          <p:cNvSpPr txBox="1"/>
          <p:nvPr/>
        </p:nvSpPr>
        <p:spPr>
          <a:xfrm>
            <a:off x="6474795" y="5621483"/>
            <a:ext cx="592635" cy="276999"/>
          </a:xfrm>
          <a:prstGeom prst="rect">
            <a:avLst/>
          </a:prstGeom>
          <a:noFill/>
        </p:spPr>
        <p:txBody>
          <a:bodyPr wrap="square" rtlCol="1">
            <a:spAutoFit/>
          </a:bodyPr>
          <a:lstStyle/>
          <a:p>
            <a:r>
              <a:rPr lang="he-IL" sz="1200" b="1" dirty="0" smtClean="0">
                <a:solidFill>
                  <a:prstClr val="white"/>
                </a:solidFill>
              </a:rPr>
              <a:t>(47%)</a:t>
            </a:r>
            <a:endParaRPr lang="he-IL" sz="1200" b="1" dirty="0">
              <a:solidFill>
                <a:prstClr val="white"/>
              </a:solidFill>
            </a:endParaRPr>
          </a:p>
        </p:txBody>
      </p:sp>
      <p:sp>
        <p:nvSpPr>
          <p:cNvPr id="10" name="TextBox 9"/>
          <p:cNvSpPr txBox="1"/>
          <p:nvPr/>
        </p:nvSpPr>
        <p:spPr>
          <a:xfrm>
            <a:off x="5012497" y="5664563"/>
            <a:ext cx="592635" cy="276999"/>
          </a:xfrm>
          <a:prstGeom prst="rect">
            <a:avLst/>
          </a:prstGeom>
          <a:noFill/>
        </p:spPr>
        <p:txBody>
          <a:bodyPr wrap="square" rtlCol="1">
            <a:spAutoFit/>
          </a:bodyPr>
          <a:lstStyle/>
          <a:p>
            <a:r>
              <a:rPr lang="he-IL" sz="1200" b="1" dirty="0" smtClean="0">
                <a:solidFill>
                  <a:prstClr val="white"/>
                </a:solidFill>
              </a:rPr>
              <a:t>(46%)</a:t>
            </a:r>
            <a:endParaRPr lang="he-IL" sz="1200" b="1" dirty="0">
              <a:solidFill>
                <a:prstClr val="white"/>
              </a:solidFill>
            </a:endParaRPr>
          </a:p>
        </p:txBody>
      </p:sp>
      <p:sp>
        <p:nvSpPr>
          <p:cNvPr id="12" name="TextBox 11"/>
          <p:cNvSpPr txBox="1"/>
          <p:nvPr/>
        </p:nvSpPr>
        <p:spPr>
          <a:xfrm>
            <a:off x="3555040" y="5645989"/>
            <a:ext cx="592635" cy="276999"/>
          </a:xfrm>
          <a:prstGeom prst="rect">
            <a:avLst/>
          </a:prstGeom>
          <a:noFill/>
        </p:spPr>
        <p:txBody>
          <a:bodyPr wrap="square" rtlCol="1">
            <a:spAutoFit/>
          </a:bodyPr>
          <a:lstStyle/>
          <a:p>
            <a:r>
              <a:rPr lang="he-IL" sz="1200" b="1" dirty="0" smtClean="0">
                <a:solidFill>
                  <a:prstClr val="white"/>
                </a:solidFill>
              </a:rPr>
              <a:t>(50%)</a:t>
            </a:r>
            <a:endParaRPr lang="he-IL" sz="1200" b="1" dirty="0">
              <a:solidFill>
                <a:prstClr val="white"/>
              </a:solidFill>
            </a:endParaRPr>
          </a:p>
        </p:txBody>
      </p:sp>
      <p:sp>
        <p:nvSpPr>
          <p:cNvPr id="13" name="TextBox 12"/>
          <p:cNvSpPr txBox="1"/>
          <p:nvPr/>
        </p:nvSpPr>
        <p:spPr>
          <a:xfrm>
            <a:off x="2106595" y="5833734"/>
            <a:ext cx="592635" cy="276999"/>
          </a:xfrm>
          <a:prstGeom prst="rect">
            <a:avLst/>
          </a:prstGeom>
          <a:noFill/>
        </p:spPr>
        <p:txBody>
          <a:bodyPr wrap="square" rtlCol="1">
            <a:spAutoFit/>
          </a:bodyPr>
          <a:lstStyle/>
          <a:p>
            <a:r>
              <a:rPr lang="he-IL" sz="1200" b="1" dirty="0" smtClean="0">
                <a:solidFill>
                  <a:prstClr val="white"/>
                </a:solidFill>
              </a:rPr>
              <a:t>(46%)</a:t>
            </a:r>
            <a:endParaRPr lang="he-IL" sz="1200" b="1" dirty="0">
              <a:solidFill>
                <a:prstClr val="white"/>
              </a:solidFill>
            </a:endParaRPr>
          </a:p>
        </p:txBody>
      </p:sp>
      <p:sp>
        <p:nvSpPr>
          <p:cNvPr id="14" name="TextBox 13"/>
          <p:cNvSpPr txBox="1"/>
          <p:nvPr/>
        </p:nvSpPr>
        <p:spPr>
          <a:xfrm>
            <a:off x="7923302" y="5569677"/>
            <a:ext cx="592635" cy="276999"/>
          </a:xfrm>
          <a:prstGeom prst="rect">
            <a:avLst/>
          </a:prstGeom>
          <a:noFill/>
        </p:spPr>
        <p:txBody>
          <a:bodyPr wrap="square" rtlCol="1">
            <a:spAutoFit/>
          </a:bodyPr>
          <a:lstStyle/>
          <a:p>
            <a:r>
              <a:rPr lang="he-IL" sz="1200" b="1" dirty="0" smtClean="0">
                <a:solidFill>
                  <a:prstClr val="white"/>
                </a:solidFill>
              </a:rPr>
              <a:t>(44%)</a:t>
            </a:r>
            <a:endParaRPr lang="he-IL" sz="1200" b="1" dirty="0">
              <a:solidFill>
                <a:prstClr val="white"/>
              </a:solidFill>
            </a:endParaRPr>
          </a:p>
        </p:txBody>
      </p:sp>
      <p:sp>
        <p:nvSpPr>
          <p:cNvPr id="16" name="TextBox 15"/>
          <p:cNvSpPr txBox="1"/>
          <p:nvPr/>
        </p:nvSpPr>
        <p:spPr>
          <a:xfrm>
            <a:off x="2065953" y="3743718"/>
            <a:ext cx="592635" cy="369332"/>
          </a:xfrm>
          <a:prstGeom prst="rect">
            <a:avLst/>
          </a:prstGeom>
          <a:noFill/>
        </p:spPr>
        <p:txBody>
          <a:bodyPr wrap="square" rtlCol="1">
            <a:spAutoFit/>
          </a:bodyPr>
          <a:lstStyle/>
          <a:p>
            <a:r>
              <a:rPr lang="he-IL" b="1" dirty="0" smtClean="0">
                <a:solidFill>
                  <a:prstClr val="black"/>
                </a:solidFill>
              </a:rPr>
              <a:t>255</a:t>
            </a:r>
            <a:endParaRPr lang="he-IL" b="1" dirty="0">
              <a:solidFill>
                <a:prstClr val="black"/>
              </a:solidFill>
            </a:endParaRPr>
          </a:p>
        </p:txBody>
      </p:sp>
      <p:sp>
        <p:nvSpPr>
          <p:cNvPr id="19" name="TextBox 18"/>
          <p:cNvSpPr txBox="1"/>
          <p:nvPr/>
        </p:nvSpPr>
        <p:spPr>
          <a:xfrm>
            <a:off x="3542031" y="3007591"/>
            <a:ext cx="592635" cy="369332"/>
          </a:xfrm>
          <a:prstGeom prst="rect">
            <a:avLst/>
          </a:prstGeom>
          <a:noFill/>
        </p:spPr>
        <p:txBody>
          <a:bodyPr wrap="square" rtlCol="1">
            <a:spAutoFit/>
          </a:bodyPr>
          <a:lstStyle/>
          <a:p>
            <a:r>
              <a:rPr lang="he-IL" b="1" dirty="0" smtClean="0">
                <a:solidFill>
                  <a:prstClr val="black"/>
                </a:solidFill>
              </a:rPr>
              <a:t>339</a:t>
            </a:r>
            <a:endParaRPr lang="he-IL" b="1" dirty="0">
              <a:solidFill>
                <a:prstClr val="black"/>
              </a:solidFill>
            </a:endParaRPr>
          </a:p>
        </p:txBody>
      </p:sp>
      <p:sp>
        <p:nvSpPr>
          <p:cNvPr id="20" name="TextBox 19"/>
          <p:cNvSpPr txBox="1"/>
          <p:nvPr/>
        </p:nvSpPr>
        <p:spPr>
          <a:xfrm>
            <a:off x="4968954" y="2935021"/>
            <a:ext cx="592635" cy="369332"/>
          </a:xfrm>
          <a:prstGeom prst="rect">
            <a:avLst/>
          </a:prstGeom>
          <a:noFill/>
        </p:spPr>
        <p:txBody>
          <a:bodyPr wrap="square" rtlCol="1">
            <a:spAutoFit/>
          </a:bodyPr>
          <a:lstStyle/>
          <a:p>
            <a:r>
              <a:rPr lang="he-IL" b="1" dirty="0" smtClean="0">
                <a:solidFill>
                  <a:prstClr val="black"/>
                </a:solidFill>
              </a:rPr>
              <a:t>346</a:t>
            </a:r>
            <a:endParaRPr lang="he-IL" b="1" dirty="0">
              <a:solidFill>
                <a:prstClr val="black"/>
              </a:solidFill>
            </a:endParaRPr>
          </a:p>
        </p:txBody>
      </p:sp>
      <p:sp>
        <p:nvSpPr>
          <p:cNvPr id="21" name="TextBox 20"/>
          <p:cNvSpPr txBox="1"/>
          <p:nvPr/>
        </p:nvSpPr>
        <p:spPr>
          <a:xfrm>
            <a:off x="6445766" y="2786539"/>
            <a:ext cx="592635" cy="369332"/>
          </a:xfrm>
          <a:prstGeom prst="rect">
            <a:avLst/>
          </a:prstGeom>
          <a:noFill/>
        </p:spPr>
        <p:txBody>
          <a:bodyPr wrap="square" rtlCol="1">
            <a:spAutoFit/>
          </a:bodyPr>
          <a:lstStyle/>
          <a:p>
            <a:r>
              <a:rPr lang="he-IL" b="1" dirty="0" smtClean="0">
                <a:solidFill>
                  <a:prstClr val="black"/>
                </a:solidFill>
              </a:rPr>
              <a:t>364</a:t>
            </a:r>
            <a:endParaRPr lang="he-IL" b="1" dirty="0">
              <a:solidFill>
                <a:prstClr val="black"/>
              </a:solidFill>
            </a:endParaRPr>
          </a:p>
        </p:txBody>
      </p:sp>
      <p:sp>
        <p:nvSpPr>
          <p:cNvPr id="22" name="TextBox 21"/>
          <p:cNvSpPr txBox="1"/>
          <p:nvPr/>
        </p:nvSpPr>
        <p:spPr>
          <a:xfrm>
            <a:off x="7888614" y="2449577"/>
            <a:ext cx="592635" cy="369332"/>
          </a:xfrm>
          <a:prstGeom prst="rect">
            <a:avLst/>
          </a:prstGeom>
          <a:noFill/>
        </p:spPr>
        <p:txBody>
          <a:bodyPr wrap="square" rtlCol="1">
            <a:spAutoFit/>
          </a:bodyPr>
          <a:lstStyle/>
          <a:p>
            <a:r>
              <a:rPr lang="he-IL" b="1" dirty="0" smtClean="0">
                <a:solidFill>
                  <a:prstClr val="black"/>
                </a:solidFill>
              </a:rPr>
              <a:t>403</a:t>
            </a:r>
            <a:endParaRPr lang="he-IL" b="1" dirty="0">
              <a:solidFill>
                <a:prstClr val="black"/>
              </a:solidFill>
            </a:endParaRPr>
          </a:p>
        </p:txBody>
      </p:sp>
    </p:spTree>
    <p:extLst>
      <p:ext uri="{BB962C8B-B14F-4D97-AF65-F5344CB8AC3E}">
        <p14:creationId xmlns:p14="http://schemas.microsoft.com/office/powerpoint/2010/main" val="126388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txBox="1">
            <a:spLocks/>
          </p:cNvSpPr>
          <p:nvPr/>
        </p:nvSpPr>
        <p:spPr>
          <a:xfrm>
            <a:off x="265235" y="267481"/>
            <a:ext cx="8680938" cy="501676"/>
          </a:xfrm>
          <a:prstGeom prst="rect">
            <a:avLst/>
          </a:prstGeom>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2800" b="1" dirty="0" smtClean="0">
                <a:solidFill>
                  <a:prstClr val="black"/>
                </a:solidFill>
              </a:rPr>
              <a:t>עיקרי הפעילות והישגים בתכנית התשתיות בשנת 2015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559" y="815975"/>
            <a:ext cx="9517063" cy="551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מציין מיקום תוכן 2"/>
          <p:cNvSpPr txBox="1">
            <a:spLocks/>
          </p:cNvSpPr>
          <p:nvPr/>
        </p:nvSpPr>
        <p:spPr bwMode="auto">
          <a:xfrm>
            <a:off x="488504" y="5301208"/>
            <a:ext cx="4168080" cy="7886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9388" indent="-179388" algn="r" rtl="1" eaLnBrk="1" fontAlgn="base" hangingPunct="1">
              <a:spcBef>
                <a:spcPct val="20000"/>
              </a:spcBef>
              <a:spcAft>
                <a:spcPct val="0"/>
              </a:spcAft>
              <a:buClr>
                <a:srgbClr val="FF9900"/>
              </a:buClr>
              <a:buFont typeface="Wingdings" pitchFamily="2" charset="2"/>
              <a:buChar char="§"/>
              <a:defRPr sz="1600">
                <a:solidFill>
                  <a:srgbClr val="1C1C1C"/>
                </a:solidFill>
                <a:latin typeface="+mn-lt"/>
                <a:ea typeface="+mn-ea"/>
                <a:cs typeface="+mn-cs"/>
              </a:defRPr>
            </a:lvl1pPr>
            <a:lvl2pPr marL="536575" indent="-177800" algn="r" rtl="1" eaLnBrk="1" fontAlgn="base" hangingPunct="1">
              <a:spcBef>
                <a:spcPct val="20000"/>
              </a:spcBef>
              <a:spcAft>
                <a:spcPct val="0"/>
              </a:spcAft>
              <a:buClr>
                <a:srgbClr val="FF9900"/>
              </a:buClr>
              <a:buFont typeface="Wingdings" pitchFamily="2" charset="2"/>
              <a:buChar char="§"/>
              <a:defRPr sz="1600">
                <a:solidFill>
                  <a:srgbClr val="1C1C1C"/>
                </a:solidFill>
                <a:latin typeface="+mn-lt"/>
                <a:cs typeface="+mn-cs"/>
              </a:defRPr>
            </a:lvl2pPr>
            <a:lvl3pPr marL="984250" indent="-179388" algn="r" rtl="1" eaLnBrk="1" fontAlgn="base" hangingPunct="1">
              <a:spcBef>
                <a:spcPct val="20000"/>
              </a:spcBef>
              <a:spcAft>
                <a:spcPct val="0"/>
              </a:spcAft>
              <a:buClr>
                <a:srgbClr val="FF9900"/>
              </a:buClr>
              <a:buFont typeface="Wingdings" pitchFamily="2" charset="2"/>
              <a:buChar char="§"/>
              <a:defRPr sz="1600">
                <a:solidFill>
                  <a:srgbClr val="1C1C1C"/>
                </a:solidFill>
                <a:latin typeface="+mn-lt"/>
                <a:cs typeface="+mn-cs"/>
              </a:defRPr>
            </a:lvl3pPr>
            <a:lvl4pPr marL="1600200" indent="-228600" algn="r" rtl="1" eaLnBrk="1" fontAlgn="base" hangingPunct="1">
              <a:spcBef>
                <a:spcPct val="20000"/>
              </a:spcBef>
              <a:spcAft>
                <a:spcPct val="0"/>
              </a:spcAft>
              <a:buClr>
                <a:srgbClr val="FF9900"/>
              </a:buClr>
              <a:buFont typeface="Wingdings" pitchFamily="2" charset="2"/>
              <a:buChar char="§"/>
              <a:defRPr sz="1600">
                <a:solidFill>
                  <a:srgbClr val="1C1C1C"/>
                </a:solidFill>
                <a:latin typeface="+mn-lt"/>
                <a:cs typeface="+mn-cs"/>
              </a:defRPr>
            </a:lvl4pPr>
            <a:lvl5pPr marL="2057400" indent="-228600" algn="r" rtl="1" eaLnBrk="1" fontAlgn="base" hangingPunct="1">
              <a:spcBef>
                <a:spcPct val="20000"/>
              </a:spcBef>
              <a:spcAft>
                <a:spcPct val="0"/>
              </a:spcAft>
              <a:buClr>
                <a:srgbClr val="FF9900"/>
              </a:buClr>
              <a:buFont typeface="Wingdings" pitchFamily="2" charset="2"/>
              <a:buChar char="§"/>
              <a:defRPr sz="1600">
                <a:solidFill>
                  <a:srgbClr val="1C1C1C"/>
                </a:solidFill>
                <a:latin typeface="+mn-lt"/>
                <a:cs typeface="+mn-cs"/>
              </a:defRPr>
            </a:lvl5pPr>
            <a:lvl6pPr marL="2514600" indent="-228600" algn="r" rtl="1" eaLnBrk="1" fontAlgn="base" hangingPunct="1">
              <a:spcBef>
                <a:spcPct val="20000"/>
              </a:spcBef>
              <a:spcAft>
                <a:spcPct val="0"/>
              </a:spcAft>
              <a:buClr>
                <a:srgbClr val="FF9900"/>
              </a:buClr>
              <a:buFont typeface="Wingdings" pitchFamily="2" charset="2"/>
              <a:buChar char="§"/>
              <a:defRPr sz="1600">
                <a:solidFill>
                  <a:srgbClr val="1C1C1C"/>
                </a:solidFill>
                <a:latin typeface="+mn-lt"/>
                <a:cs typeface="+mn-cs"/>
              </a:defRPr>
            </a:lvl6pPr>
            <a:lvl7pPr marL="2971800" indent="-228600" algn="r" rtl="1" eaLnBrk="1" fontAlgn="base" hangingPunct="1">
              <a:spcBef>
                <a:spcPct val="20000"/>
              </a:spcBef>
              <a:spcAft>
                <a:spcPct val="0"/>
              </a:spcAft>
              <a:buClr>
                <a:srgbClr val="FF9900"/>
              </a:buClr>
              <a:buFont typeface="Wingdings" pitchFamily="2" charset="2"/>
              <a:buChar char="§"/>
              <a:defRPr sz="1600">
                <a:solidFill>
                  <a:srgbClr val="1C1C1C"/>
                </a:solidFill>
                <a:latin typeface="+mn-lt"/>
                <a:cs typeface="+mn-cs"/>
              </a:defRPr>
            </a:lvl7pPr>
            <a:lvl8pPr marL="3429000" indent="-228600" algn="r" rtl="1" eaLnBrk="1" fontAlgn="base" hangingPunct="1">
              <a:spcBef>
                <a:spcPct val="20000"/>
              </a:spcBef>
              <a:spcAft>
                <a:spcPct val="0"/>
              </a:spcAft>
              <a:buClr>
                <a:srgbClr val="FF9900"/>
              </a:buClr>
              <a:buFont typeface="Wingdings" pitchFamily="2" charset="2"/>
              <a:buChar char="§"/>
              <a:defRPr sz="1600">
                <a:solidFill>
                  <a:srgbClr val="1C1C1C"/>
                </a:solidFill>
                <a:latin typeface="+mn-lt"/>
                <a:cs typeface="+mn-cs"/>
              </a:defRPr>
            </a:lvl8pPr>
            <a:lvl9pPr marL="3886200" indent="-228600" algn="r" rtl="1" eaLnBrk="1" fontAlgn="base" hangingPunct="1">
              <a:spcBef>
                <a:spcPct val="20000"/>
              </a:spcBef>
              <a:spcAft>
                <a:spcPct val="0"/>
              </a:spcAft>
              <a:buClr>
                <a:srgbClr val="FF9900"/>
              </a:buClr>
              <a:buFont typeface="Wingdings" pitchFamily="2" charset="2"/>
              <a:buChar char="§"/>
              <a:defRPr sz="1600">
                <a:solidFill>
                  <a:srgbClr val="1C1C1C"/>
                </a:solidFill>
                <a:latin typeface="+mn-lt"/>
                <a:cs typeface="+mn-cs"/>
              </a:defRPr>
            </a:lvl9pPr>
          </a:lstStyle>
          <a:p>
            <a:pPr marL="914400" lvl="1" indent="-347663">
              <a:defRPr/>
            </a:pPr>
            <a:r>
              <a:rPr lang="he-IL" dirty="0"/>
              <a:t>מלגות ייעודיות למגזר הערבי הדרוזי </a:t>
            </a:r>
            <a:r>
              <a:rPr lang="he-IL" dirty="0" smtClean="0"/>
              <a:t>והצ'רקסי</a:t>
            </a:r>
            <a:endParaRPr lang="he-IL" kern="0" dirty="0" smtClean="0"/>
          </a:p>
          <a:p>
            <a:pPr marL="914400" lvl="1" indent="-347663">
              <a:defRPr/>
            </a:pPr>
            <a:r>
              <a:rPr lang="he-IL" kern="0" dirty="0" smtClean="0"/>
              <a:t>מלגות נסיעה להשתלמות בכנסים בינלאומיים</a:t>
            </a:r>
          </a:p>
          <a:p>
            <a:pPr marL="909637" lvl="1" indent="-342900">
              <a:defRPr/>
            </a:pPr>
            <a:endParaRPr lang="he-IL" sz="2000" kern="0" dirty="0" smtClean="0"/>
          </a:p>
          <a:p>
            <a:pPr marL="1317625" lvl="2" indent="-342900">
              <a:defRPr/>
            </a:pPr>
            <a:endParaRPr lang="he-IL" kern="0" dirty="0" smtClean="0"/>
          </a:p>
          <a:p>
            <a:pPr marL="1317625" lvl="2" indent="-342900">
              <a:defRPr/>
            </a:pPr>
            <a:endParaRPr lang="he-IL" kern="0" dirty="0" smtClean="0"/>
          </a:p>
          <a:p>
            <a:pPr marL="452437" indent="-342900">
              <a:defRPr/>
            </a:pPr>
            <a:endParaRPr lang="en-US" sz="2000" kern="0" dirty="0" smtClean="0"/>
          </a:p>
          <a:p>
            <a:pPr marL="0" indent="0">
              <a:buFont typeface="Wingdings" pitchFamily="2" charset="2"/>
              <a:buNone/>
              <a:defRPr/>
            </a:pPr>
            <a:endParaRPr lang="he-IL" sz="2000" kern="0" dirty="0" smtClean="0"/>
          </a:p>
          <a:p>
            <a:pPr marL="0" indent="0">
              <a:buFont typeface="Wingdings" pitchFamily="2" charset="2"/>
              <a:buNone/>
              <a:defRPr/>
            </a:pPr>
            <a:endParaRPr lang="he-IL" sz="2000" kern="0" dirty="0" smtClean="0"/>
          </a:p>
          <a:p>
            <a:pPr marL="0" indent="0">
              <a:buFont typeface="Wingdings" pitchFamily="2" charset="2"/>
              <a:buNone/>
              <a:defRPr/>
            </a:pPr>
            <a:endParaRPr lang="he-IL" sz="2000" kern="0" dirty="0" smtClean="0"/>
          </a:p>
          <a:p>
            <a:pPr marL="457200" indent="-347663">
              <a:lnSpc>
                <a:spcPct val="150000"/>
              </a:lnSpc>
              <a:defRPr/>
            </a:pPr>
            <a:endParaRPr lang="he-IL" sz="2000" kern="0" dirty="0" smtClean="0">
              <a:solidFill>
                <a:srgbClr val="003399"/>
              </a:solidFill>
            </a:endParaRPr>
          </a:p>
          <a:p>
            <a:pPr marL="0" indent="0">
              <a:buFont typeface="Wingdings" pitchFamily="2" charset="2"/>
              <a:buNone/>
              <a:defRPr/>
            </a:pPr>
            <a:endParaRPr lang="he-IL" sz="2000" kern="0" dirty="0" smtClean="0"/>
          </a:p>
          <a:p>
            <a:pPr marL="0" indent="0">
              <a:buFont typeface="Wingdings" pitchFamily="2" charset="2"/>
              <a:buNone/>
              <a:defRPr/>
            </a:pPr>
            <a:endParaRPr lang="he-IL" sz="2000" kern="0" dirty="0" smtClean="0"/>
          </a:p>
          <a:p>
            <a:pPr>
              <a:defRPr/>
            </a:pPr>
            <a:endParaRPr lang="he-IL" sz="2000" kern="0" dirty="0" smtClean="0"/>
          </a:p>
          <a:p>
            <a:pPr>
              <a:defRPr/>
            </a:pPr>
            <a:endParaRPr lang="en-US" sz="2000" b="1" kern="0" dirty="0" smtClean="0"/>
          </a:p>
          <a:p>
            <a:pPr marL="0" indent="0">
              <a:buFont typeface="Wingdings" pitchFamily="2" charset="2"/>
              <a:buNone/>
              <a:defRPr/>
            </a:pPr>
            <a:endParaRPr lang="he-IL" sz="2000" kern="0" dirty="0" smtClean="0"/>
          </a:p>
        </p:txBody>
      </p:sp>
      <p:pic>
        <p:nvPicPr>
          <p:cNvPr id="5" name="Picture 4" descr="https://engineering.tau.ac.il/sites/engineering.tau.ac.il/files/styles/reaserch_main_image_580_x_330/public/LUCK.png?itok=ES9iVB-w">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927" y="1556792"/>
            <a:ext cx="4202723"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301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כותרת 1"/>
          <p:cNvSpPr>
            <a:spLocks noGrp="1"/>
          </p:cNvSpPr>
          <p:nvPr>
            <p:ph type="title"/>
          </p:nvPr>
        </p:nvSpPr>
        <p:spPr>
          <a:xfrm>
            <a:off x="118585" y="1113594"/>
            <a:ext cx="8785225" cy="443198"/>
          </a:xfrm>
        </p:spPr>
        <p:txBody>
          <a:bodyPr/>
          <a:lstStyle/>
          <a:p>
            <a:pPr algn="ctr">
              <a:spcBef>
                <a:spcPts val="300"/>
              </a:spcBef>
              <a:spcAft>
                <a:spcPts val="600"/>
              </a:spcAft>
            </a:pPr>
            <a:r>
              <a:rPr lang="he-IL" sz="2400" b="1" u="sng" dirty="0" smtClean="0"/>
              <a:t>התוכנית לפתוח תשתיות-הפרויקטים שמומנו בשנת 2015</a:t>
            </a:r>
            <a:r>
              <a:rPr lang="he-IL" sz="1800" u="sng" dirty="0" smtClean="0"/>
              <a:t>(</a:t>
            </a:r>
            <a:r>
              <a:rPr lang="he-IL" sz="1800" b="1" u="sng" dirty="0" smtClean="0"/>
              <a:t>באלפי ₪) -1  </a:t>
            </a:r>
          </a:p>
        </p:txBody>
      </p:sp>
      <p:graphicFrame>
        <p:nvGraphicFramePr>
          <p:cNvPr id="2" name="טבלה 1"/>
          <p:cNvGraphicFramePr>
            <a:graphicFrameLocks noGrp="1"/>
          </p:cNvGraphicFramePr>
          <p:nvPr>
            <p:extLst>
              <p:ext uri="{D42A27DB-BD31-4B8C-83A1-F6EECF244321}">
                <p14:modId xmlns:p14="http://schemas.microsoft.com/office/powerpoint/2010/main" val="2248637555"/>
              </p:ext>
            </p:extLst>
          </p:nvPr>
        </p:nvGraphicFramePr>
        <p:xfrm>
          <a:off x="251521" y="1700808"/>
          <a:ext cx="8640959" cy="5029316"/>
        </p:xfrm>
        <a:graphic>
          <a:graphicData uri="http://schemas.openxmlformats.org/drawingml/2006/table">
            <a:tbl>
              <a:tblPr rtl="1" firstRow="1" firstCol="1" bandRow="1">
                <a:tableStyleId>{74C1A8A3-306A-4EB7-A6B1-4F7E0EB9C5D6}</a:tableStyleId>
              </a:tblPr>
              <a:tblGrid>
                <a:gridCol w="3087760"/>
                <a:gridCol w="993936"/>
                <a:gridCol w="1235482"/>
                <a:gridCol w="1111400"/>
                <a:gridCol w="896065"/>
                <a:gridCol w="1316316"/>
              </a:tblGrid>
              <a:tr h="763292">
                <a:tc>
                  <a:txBody>
                    <a:bodyPr/>
                    <a:lstStyle/>
                    <a:p>
                      <a:pPr algn="ctr" rtl="1">
                        <a:lnSpc>
                          <a:spcPct val="100000"/>
                        </a:lnSpc>
                        <a:spcAft>
                          <a:spcPts val="0"/>
                        </a:spcAft>
                      </a:pPr>
                      <a:r>
                        <a:rPr lang="he-IL" sz="1600" dirty="0" smtClean="0">
                          <a:effectLst/>
                        </a:rPr>
                        <a:t>התוכניות למימון מחקרים/מרכז ידע</a:t>
                      </a:r>
                      <a:endParaRPr lang="en-US" sz="160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c>
                  <a:txBody>
                    <a:bodyPr/>
                    <a:lstStyle/>
                    <a:p>
                      <a:pPr algn="ctr" rtl="1">
                        <a:lnSpc>
                          <a:spcPct val="100000"/>
                        </a:lnSpc>
                        <a:spcAft>
                          <a:spcPts val="0"/>
                        </a:spcAft>
                      </a:pPr>
                      <a:r>
                        <a:rPr lang="he-IL" sz="1600" dirty="0" smtClean="0">
                          <a:effectLst/>
                        </a:rPr>
                        <a:t>מספר המחקרים</a:t>
                      </a:r>
                      <a:endParaRPr lang="en-US" sz="160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c>
                  <a:txBody>
                    <a:bodyPr/>
                    <a:lstStyle/>
                    <a:p>
                      <a:pPr algn="ctr" rtl="1">
                        <a:lnSpc>
                          <a:spcPct val="100000"/>
                        </a:lnSpc>
                        <a:spcAft>
                          <a:spcPts val="0"/>
                        </a:spcAft>
                      </a:pPr>
                      <a:r>
                        <a:rPr lang="he-IL" sz="1600" dirty="0" smtClean="0">
                          <a:effectLst/>
                        </a:rPr>
                        <a:t>התקציב הכולל</a:t>
                      </a:r>
                      <a:endParaRPr lang="en-US" sz="160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c>
                  <a:txBody>
                    <a:bodyPr/>
                    <a:lstStyle/>
                    <a:p>
                      <a:pPr algn="ctr" rtl="1">
                        <a:lnSpc>
                          <a:spcPct val="100000"/>
                        </a:lnSpc>
                        <a:spcAft>
                          <a:spcPts val="0"/>
                        </a:spcAft>
                      </a:pPr>
                      <a:r>
                        <a:rPr lang="he-IL" sz="1600" dirty="0" smtClean="0">
                          <a:effectLst/>
                        </a:rPr>
                        <a:t>תקציב המשרד</a:t>
                      </a:r>
                      <a:r>
                        <a:rPr lang="he-IL" sz="1600" dirty="0">
                          <a:effectLst/>
                        </a:rPr>
                        <a:t> </a:t>
                      </a:r>
                      <a:endParaRPr lang="en-US" sz="160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c>
                  <a:txBody>
                    <a:bodyPr/>
                    <a:lstStyle/>
                    <a:p>
                      <a:pPr algn="ctr" rtl="1">
                        <a:lnSpc>
                          <a:spcPct val="100000"/>
                        </a:lnSpc>
                        <a:spcBef>
                          <a:spcPts val="1200"/>
                        </a:spcBef>
                        <a:spcAft>
                          <a:spcPts val="0"/>
                        </a:spcAft>
                      </a:pPr>
                      <a:r>
                        <a:rPr lang="he-IL" sz="1600" dirty="0" smtClean="0">
                          <a:effectLst/>
                        </a:rPr>
                        <a:t>תקציב חיצוני</a:t>
                      </a:r>
                      <a:endParaRPr lang="en-US" sz="160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c>
                  <a:txBody>
                    <a:bodyPr/>
                    <a:lstStyle/>
                    <a:p>
                      <a:pPr algn="ctr" rtl="1">
                        <a:lnSpc>
                          <a:spcPct val="100000"/>
                        </a:lnSpc>
                        <a:spcAft>
                          <a:spcPts val="0"/>
                        </a:spcAft>
                      </a:pPr>
                      <a:r>
                        <a:rPr lang="he-IL" sz="1600" dirty="0" smtClean="0">
                          <a:effectLst/>
                        </a:rPr>
                        <a:t>הערות</a:t>
                      </a:r>
                      <a:endParaRPr lang="en-US" sz="160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r>
              <a:tr h="405212">
                <a:tc>
                  <a:txBody>
                    <a:bodyPr/>
                    <a:lstStyle/>
                    <a:p>
                      <a:pPr algn="r" rtl="1">
                        <a:lnSpc>
                          <a:spcPct val="100000"/>
                        </a:lnSpc>
                        <a:spcAft>
                          <a:spcPts val="0"/>
                        </a:spcAft>
                      </a:pPr>
                      <a:r>
                        <a:rPr lang="he-IL" sz="1600" dirty="0" smtClean="0">
                          <a:solidFill>
                            <a:schemeClr val="tx1"/>
                          </a:solidFill>
                          <a:effectLst/>
                          <a:latin typeface="Times New Roman"/>
                          <a:ea typeface="Times New Roman"/>
                        </a:rPr>
                        <a:t>מרכז</a:t>
                      </a:r>
                      <a:r>
                        <a:rPr lang="he-IL" sz="1600" baseline="0" dirty="0" smtClean="0">
                          <a:solidFill>
                            <a:schemeClr val="tx1"/>
                          </a:solidFill>
                          <a:effectLst/>
                          <a:latin typeface="Times New Roman"/>
                          <a:ea typeface="Times New Roman"/>
                        </a:rPr>
                        <a:t> ידע לאומי בתחום: חלל וסביבה</a:t>
                      </a:r>
                      <a:endParaRPr lang="en-US" sz="1600" dirty="0">
                        <a:solidFill>
                          <a:schemeClr val="tx1"/>
                        </a:solidFill>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1">
                        <a:lnSpc>
                          <a:spcPct val="100000"/>
                        </a:lnSpc>
                        <a:spcAft>
                          <a:spcPts val="0"/>
                        </a:spcAft>
                      </a:pPr>
                      <a:r>
                        <a:rPr lang="he-IL" sz="1600" dirty="0" smtClean="0">
                          <a:effectLst/>
                          <a:latin typeface="Times New Roman"/>
                          <a:ea typeface="Times New Roman"/>
                        </a:rPr>
                        <a:t>1</a:t>
                      </a:r>
                      <a:endParaRPr lang="en-US" sz="160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Aft>
                          <a:spcPts val="0"/>
                        </a:spcAft>
                      </a:pPr>
                      <a:r>
                        <a:rPr lang="he-IL" sz="1600" dirty="0" smtClean="0">
                          <a:effectLst/>
                          <a:latin typeface="Times New Roman"/>
                          <a:ea typeface="Times New Roman"/>
                        </a:rPr>
                        <a:t>600</a:t>
                      </a:r>
                      <a:endParaRPr lang="en-US" sz="160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600" dirty="0" smtClean="0">
                          <a:effectLst/>
                          <a:latin typeface="Times New Roman"/>
                          <a:ea typeface="Times New Roman"/>
                        </a:rPr>
                        <a:t>600</a:t>
                      </a:r>
                      <a:endParaRPr lang="en-US" sz="1600" dirty="0" smtClean="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Bef>
                          <a:spcPts val="1200"/>
                        </a:spcBef>
                        <a:spcAft>
                          <a:spcPts val="0"/>
                        </a:spcAft>
                      </a:pPr>
                      <a:endParaRPr lang="en-US" sz="160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Aft>
                          <a:spcPts val="0"/>
                        </a:spcAft>
                      </a:pPr>
                      <a:endParaRPr lang="en-US" sz="160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60040">
                <a:tc>
                  <a:txBody>
                    <a:bodyPr/>
                    <a:lstStyle/>
                    <a:p>
                      <a:pPr algn="r" rtl="1">
                        <a:lnSpc>
                          <a:spcPct val="100000"/>
                        </a:lnSpc>
                        <a:spcAft>
                          <a:spcPts val="0"/>
                        </a:spcAft>
                      </a:pPr>
                      <a:r>
                        <a:rPr lang="he-IL" sz="1600" dirty="0" smtClean="0">
                          <a:solidFill>
                            <a:schemeClr val="tx1"/>
                          </a:solidFill>
                          <a:effectLst/>
                          <a:latin typeface="Times New Roman"/>
                          <a:ea typeface="Times New Roman"/>
                        </a:rPr>
                        <a:t>פיתוח</a:t>
                      </a:r>
                      <a:r>
                        <a:rPr lang="he-IL" sz="1600" baseline="0" dirty="0" smtClean="0">
                          <a:solidFill>
                            <a:schemeClr val="tx1"/>
                          </a:solidFill>
                          <a:effectLst/>
                          <a:latin typeface="Times New Roman"/>
                          <a:ea typeface="Times New Roman"/>
                        </a:rPr>
                        <a:t> מדיניות לקידום נשים בישראל</a:t>
                      </a:r>
                      <a:endParaRPr lang="en-US" sz="1600" dirty="0">
                        <a:solidFill>
                          <a:schemeClr val="tx1"/>
                        </a:solidFill>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1">
                        <a:lnSpc>
                          <a:spcPct val="100000"/>
                        </a:lnSpc>
                        <a:spcAft>
                          <a:spcPts val="0"/>
                        </a:spcAft>
                      </a:pPr>
                      <a:r>
                        <a:rPr lang="he-IL" sz="1600" dirty="0" smtClean="0">
                          <a:effectLst/>
                          <a:latin typeface="Times New Roman"/>
                          <a:ea typeface="Times New Roman"/>
                        </a:rPr>
                        <a:t>5</a:t>
                      </a:r>
                      <a:endParaRPr lang="en-US" sz="160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Aft>
                          <a:spcPts val="0"/>
                        </a:spcAft>
                      </a:pPr>
                      <a:r>
                        <a:rPr lang="he-IL" sz="1600" dirty="0" smtClean="0">
                          <a:effectLst/>
                          <a:latin typeface="Times New Roman"/>
                          <a:ea typeface="Times New Roman"/>
                        </a:rPr>
                        <a:t>1,379</a:t>
                      </a:r>
                      <a:endParaRPr lang="en-US" sz="160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Aft>
                          <a:spcPts val="0"/>
                        </a:spcAft>
                      </a:pPr>
                      <a:r>
                        <a:rPr lang="he-IL" sz="1600" dirty="0" smtClean="0">
                          <a:effectLst/>
                          <a:latin typeface="Times New Roman"/>
                          <a:ea typeface="Times New Roman"/>
                        </a:rPr>
                        <a:t>1,379</a:t>
                      </a:r>
                      <a:endParaRPr lang="en-US" sz="160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Bef>
                          <a:spcPts val="1200"/>
                        </a:spcBef>
                        <a:spcAft>
                          <a:spcPts val="0"/>
                        </a:spcAft>
                      </a:pPr>
                      <a:endParaRPr lang="en-US" sz="160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Aft>
                          <a:spcPts val="0"/>
                        </a:spcAft>
                      </a:pPr>
                      <a:endParaRPr lang="en-US" sz="160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432048">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600" dirty="0" smtClean="0">
                          <a:solidFill>
                            <a:schemeClr val="tx1"/>
                          </a:solidFill>
                          <a:effectLst/>
                          <a:latin typeface="Times New Roman"/>
                          <a:ea typeface="Times New Roman"/>
                        </a:rPr>
                        <a:t>כימיה אנליטית, כימיה אורגנית ואלקטרוכימיה</a:t>
                      </a:r>
                      <a:endParaRPr lang="en-US" sz="1600" dirty="0" smtClean="0">
                        <a:solidFill>
                          <a:schemeClr val="tx1"/>
                        </a:solidFill>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1">
                        <a:lnSpc>
                          <a:spcPct val="100000"/>
                        </a:lnSpc>
                        <a:spcAft>
                          <a:spcPts val="0"/>
                        </a:spcAft>
                      </a:pPr>
                      <a:r>
                        <a:rPr lang="he-IL" sz="1600" dirty="0" smtClean="0">
                          <a:solidFill>
                            <a:schemeClr val="tx1"/>
                          </a:solidFill>
                          <a:effectLst/>
                          <a:latin typeface="Times New Roman"/>
                          <a:ea typeface="Times New Roman"/>
                        </a:rPr>
                        <a:t>5</a:t>
                      </a:r>
                      <a:endParaRPr lang="en-US" sz="1600" dirty="0">
                        <a:solidFill>
                          <a:schemeClr val="tx1"/>
                        </a:solidFill>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Aft>
                          <a:spcPts val="0"/>
                        </a:spcAft>
                      </a:pPr>
                      <a:r>
                        <a:rPr lang="he-IL" sz="1600" dirty="0" smtClean="0">
                          <a:effectLst/>
                          <a:latin typeface="Times New Roman"/>
                          <a:ea typeface="Times New Roman"/>
                        </a:rPr>
                        <a:t>8,070</a:t>
                      </a:r>
                      <a:endParaRPr lang="en-US" sz="160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Aft>
                          <a:spcPts val="0"/>
                        </a:spcAft>
                      </a:pPr>
                      <a:r>
                        <a:rPr lang="he-IL" sz="1600" dirty="0" smtClean="0">
                          <a:effectLst/>
                          <a:latin typeface="Times New Roman"/>
                          <a:ea typeface="Times New Roman"/>
                        </a:rPr>
                        <a:t>8,070</a:t>
                      </a:r>
                      <a:endParaRPr lang="en-US" sz="160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Bef>
                          <a:spcPts val="1200"/>
                        </a:spcBef>
                        <a:spcAft>
                          <a:spcPts val="0"/>
                        </a:spcAft>
                      </a:pPr>
                      <a:endParaRPr lang="en-US" sz="160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Aft>
                          <a:spcPts val="0"/>
                        </a:spcAft>
                      </a:pPr>
                      <a:endParaRPr lang="en-US" sz="160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6416">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600" dirty="0" smtClean="0">
                          <a:solidFill>
                            <a:schemeClr val="tx1"/>
                          </a:solidFill>
                          <a:effectLst/>
                          <a:latin typeface="Times New Roman"/>
                          <a:ea typeface="Times New Roman"/>
                        </a:rPr>
                        <a:t>טכנולוגיות מים</a:t>
                      </a:r>
                      <a:endParaRPr lang="en-US" sz="1600" dirty="0" smtClean="0">
                        <a:solidFill>
                          <a:schemeClr val="tx1"/>
                        </a:solidFill>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1">
                        <a:lnSpc>
                          <a:spcPct val="100000"/>
                        </a:lnSpc>
                        <a:spcAft>
                          <a:spcPts val="0"/>
                        </a:spcAft>
                      </a:pPr>
                      <a:r>
                        <a:rPr lang="he-IL" sz="1600" dirty="0" smtClean="0">
                          <a:effectLst/>
                          <a:latin typeface="Times New Roman"/>
                          <a:ea typeface="Times New Roman"/>
                        </a:rPr>
                        <a:t>4</a:t>
                      </a:r>
                      <a:endParaRPr lang="en-US" sz="160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Aft>
                          <a:spcPts val="0"/>
                        </a:spcAft>
                      </a:pPr>
                      <a:r>
                        <a:rPr lang="he-IL" sz="1600" dirty="0" smtClean="0">
                          <a:effectLst/>
                          <a:latin typeface="Times New Roman"/>
                          <a:ea typeface="Times New Roman"/>
                        </a:rPr>
                        <a:t>5,450</a:t>
                      </a:r>
                      <a:endParaRPr lang="en-US" sz="160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Aft>
                          <a:spcPts val="0"/>
                        </a:spcAft>
                      </a:pPr>
                      <a:r>
                        <a:rPr lang="he-IL" sz="1600" dirty="0" smtClean="0">
                          <a:effectLst/>
                          <a:latin typeface="Times New Roman"/>
                          <a:ea typeface="Times New Roman"/>
                        </a:rPr>
                        <a:t>5,450</a:t>
                      </a:r>
                      <a:endParaRPr lang="en-US" sz="160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Bef>
                          <a:spcPts val="1200"/>
                        </a:spcBef>
                        <a:spcAft>
                          <a:spcPts val="0"/>
                        </a:spcAft>
                      </a:pPr>
                      <a:endParaRPr lang="en-US" sz="160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Aft>
                          <a:spcPts val="0"/>
                        </a:spcAft>
                      </a:pPr>
                      <a:r>
                        <a:rPr lang="he-IL" sz="1400" b="1" dirty="0" smtClean="0">
                          <a:effectLst/>
                          <a:latin typeface="Times New Roman"/>
                          <a:ea typeface="Times New Roman"/>
                        </a:rPr>
                        <a:t>שת"פ</a:t>
                      </a:r>
                      <a:r>
                        <a:rPr lang="he-IL" sz="1400" b="1" baseline="0" dirty="0" smtClean="0">
                          <a:effectLst/>
                          <a:latin typeface="Times New Roman"/>
                          <a:ea typeface="Times New Roman"/>
                        </a:rPr>
                        <a:t> עם משרדי ממשלה</a:t>
                      </a:r>
                      <a:endParaRPr lang="en-US" sz="1400" b="1"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504056">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600" dirty="0" smtClean="0">
                          <a:solidFill>
                            <a:schemeClr val="tx1"/>
                          </a:solidFill>
                          <a:effectLst/>
                          <a:latin typeface="Times New Roman"/>
                          <a:ea typeface="Times New Roman"/>
                        </a:rPr>
                        <a:t>מדע, טכנולוגיה וחדשנות למען האוכלוסייה</a:t>
                      </a:r>
                      <a:r>
                        <a:rPr lang="he-IL" sz="1600" baseline="0" dirty="0" smtClean="0">
                          <a:solidFill>
                            <a:schemeClr val="tx1"/>
                          </a:solidFill>
                          <a:effectLst/>
                          <a:latin typeface="Times New Roman"/>
                          <a:ea typeface="Times New Roman"/>
                        </a:rPr>
                        <a:t> בגיל השלישי</a:t>
                      </a:r>
                      <a:endParaRPr lang="en-US" sz="1600" dirty="0" smtClean="0">
                        <a:solidFill>
                          <a:schemeClr val="tx1"/>
                        </a:solidFill>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1">
                        <a:lnSpc>
                          <a:spcPct val="100000"/>
                        </a:lnSpc>
                        <a:spcAft>
                          <a:spcPts val="0"/>
                        </a:spcAft>
                      </a:pPr>
                      <a:r>
                        <a:rPr lang="he-IL" sz="1600" dirty="0" smtClean="0">
                          <a:effectLst/>
                          <a:latin typeface="Times New Roman"/>
                          <a:ea typeface="Times New Roman"/>
                        </a:rPr>
                        <a:t>19</a:t>
                      </a:r>
                      <a:endParaRPr lang="en-US" sz="160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Aft>
                          <a:spcPts val="0"/>
                        </a:spcAft>
                      </a:pPr>
                      <a:r>
                        <a:rPr lang="he-IL" sz="1600" dirty="0" smtClean="0">
                          <a:effectLst/>
                          <a:latin typeface="Times New Roman"/>
                          <a:ea typeface="Times New Roman"/>
                        </a:rPr>
                        <a:t>14,772</a:t>
                      </a:r>
                      <a:endParaRPr lang="en-US" sz="160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Aft>
                          <a:spcPts val="0"/>
                        </a:spcAft>
                      </a:pPr>
                      <a:r>
                        <a:rPr lang="he-IL" sz="1600" dirty="0" smtClean="0">
                          <a:effectLst/>
                          <a:latin typeface="Times New Roman"/>
                          <a:ea typeface="Times New Roman"/>
                        </a:rPr>
                        <a:t>14,772</a:t>
                      </a:r>
                      <a:endParaRPr lang="en-US" sz="160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Bef>
                          <a:spcPts val="1200"/>
                        </a:spcBef>
                        <a:spcAft>
                          <a:spcPts val="0"/>
                        </a:spcAft>
                      </a:pPr>
                      <a:endParaRPr lang="en-US" sz="160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Aft>
                          <a:spcPts val="0"/>
                        </a:spcAft>
                      </a:pPr>
                      <a:endParaRPr lang="en-US" sz="160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576064">
                <a:tc>
                  <a:txBody>
                    <a:bodyPr/>
                    <a:lstStyle/>
                    <a:p>
                      <a:pPr algn="r" rtl="1">
                        <a:lnSpc>
                          <a:spcPct val="100000"/>
                        </a:lnSpc>
                        <a:spcAft>
                          <a:spcPts val="0"/>
                        </a:spcAft>
                      </a:pPr>
                      <a:r>
                        <a:rPr lang="he-IL" sz="1600" dirty="0" smtClean="0">
                          <a:solidFill>
                            <a:schemeClr val="tx1"/>
                          </a:solidFill>
                          <a:effectLst/>
                          <a:latin typeface="Times New Roman"/>
                          <a:ea typeface="Times New Roman"/>
                        </a:rPr>
                        <a:t>היערכות האוכלוסייה בישראל לרעידות אדמה</a:t>
                      </a:r>
                      <a:endParaRPr lang="en-US" sz="1600" dirty="0">
                        <a:solidFill>
                          <a:schemeClr val="tx1"/>
                        </a:solidFill>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1">
                        <a:lnSpc>
                          <a:spcPct val="100000"/>
                        </a:lnSpc>
                        <a:spcAft>
                          <a:spcPts val="0"/>
                        </a:spcAft>
                      </a:pPr>
                      <a:r>
                        <a:rPr lang="he-IL" sz="1600" dirty="0" smtClean="0">
                          <a:effectLst/>
                          <a:latin typeface="Times New Roman"/>
                          <a:ea typeface="Times New Roman"/>
                        </a:rPr>
                        <a:t>4</a:t>
                      </a:r>
                      <a:endParaRPr lang="en-US" sz="160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Aft>
                          <a:spcPts val="0"/>
                        </a:spcAft>
                      </a:pPr>
                      <a:r>
                        <a:rPr lang="he-IL" sz="1600" dirty="0" smtClean="0">
                          <a:effectLst/>
                          <a:latin typeface="Times New Roman"/>
                          <a:ea typeface="Times New Roman"/>
                        </a:rPr>
                        <a:t>1,437</a:t>
                      </a:r>
                      <a:endParaRPr lang="en-US" sz="160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Aft>
                          <a:spcPts val="0"/>
                        </a:spcAft>
                      </a:pPr>
                      <a:r>
                        <a:rPr lang="he-IL" sz="1600" dirty="0" smtClean="0">
                          <a:effectLst/>
                          <a:latin typeface="Times New Roman"/>
                          <a:ea typeface="Times New Roman"/>
                        </a:rPr>
                        <a:t>0</a:t>
                      </a:r>
                      <a:endParaRPr lang="en-US" sz="160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Bef>
                          <a:spcPts val="1200"/>
                        </a:spcBef>
                        <a:spcAft>
                          <a:spcPts val="0"/>
                        </a:spcAft>
                      </a:pPr>
                      <a:r>
                        <a:rPr lang="he-IL" sz="1600" dirty="0" smtClean="0">
                          <a:effectLst/>
                          <a:latin typeface="Times New Roman"/>
                          <a:ea typeface="Times New Roman"/>
                        </a:rPr>
                        <a:t>1,437</a:t>
                      </a:r>
                      <a:endParaRPr lang="en-US" sz="160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400" b="1" dirty="0" smtClean="0">
                          <a:effectLst/>
                        </a:rPr>
                        <a:t>שת"פ עם ועדת</a:t>
                      </a:r>
                      <a:r>
                        <a:rPr lang="he-IL" sz="1400" b="1" baseline="0" dirty="0" smtClean="0">
                          <a:effectLst/>
                        </a:rPr>
                        <a:t> ההיגוי </a:t>
                      </a:r>
                      <a:r>
                        <a:rPr lang="he-IL" sz="1400" b="1" dirty="0" smtClean="0">
                          <a:effectLst/>
                        </a:rPr>
                        <a:t>לרעידות אדמה</a:t>
                      </a:r>
                      <a:endParaRPr lang="en-US" sz="1400" b="1" dirty="0" smtClean="0">
                        <a:effectLst/>
                        <a:latin typeface="Times New Roman"/>
                        <a:ea typeface="Times New Roman"/>
                      </a:endParaRPr>
                    </a:p>
                    <a:p>
                      <a:pPr algn="ctr" rtl="1">
                        <a:lnSpc>
                          <a:spcPct val="100000"/>
                        </a:lnSpc>
                        <a:spcAft>
                          <a:spcPts val="0"/>
                        </a:spcAft>
                      </a:pPr>
                      <a:endParaRPr lang="en-US" sz="110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560432">
                <a:tc>
                  <a:txBody>
                    <a:bodyPr/>
                    <a:lstStyle/>
                    <a:p>
                      <a:pPr algn="r" rtl="1">
                        <a:lnSpc>
                          <a:spcPct val="100000"/>
                        </a:lnSpc>
                        <a:spcAft>
                          <a:spcPts val="0"/>
                        </a:spcAft>
                      </a:pPr>
                      <a:r>
                        <a:rPr lang="he-IL" sz="1600" i="1" dirty="0" smtClean="0">
                          <a:solidFill>
                            <a:schemeClr val="tx1"/>
                          </a:solidFill>
                          <a:effectLst/>
                          <a:latin typeface="Times New Roman"/>
                          <a:ea typeface="Times New Roman"/>
                        </a:rPr>
                        <a:t>מחקרים במרכזי מו"פ מעבר</a:t>
                      </a:r>
                      <a:r>
                        <a:rPr lang="he-IL" sz="1600" i="1" baseline="0" dirty="0" smtClean="0">
                          <a:solidFill>
                            <a:schemeClr val="tx1"/>
                          </a:solidFill>
                          <a:effectLst/>
                          <a:latin typeface="Times New Roman"/>
                          <a:ea typeface="Times New Roman"/>
                        </a:rPr>
                        <a:t> לקו הירוק</a:t>
                      </a: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1">
                        <a:lnSpc>
                          <a:spcPct val="100000"/>
                        </a:lnSpc>
                        <a:spcAft>
                          <a:spcPts val="0"/>
                        </a:spcAft>
                      </a:pPr>
                      <a:r>
                        <a:rPr lang="he-IL" sz="1600" i="1" dirty="0" smtClean="0">
                          <a:effectLst/>
                          <a:latin typeface="Times New Roman"/>
                          <a:ea typeface="Times New Roman"/>
                        </a:rPr>
                        <a:t>10</a:t>
                      </a:r>
                      <a:endParaRPr lang="en-US" sz="1600" i="1"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Aft>
                          <a:spcPts val="0"/>
                        </a:spcAft>
                      </a:pPr>
                      <a:r>
                        <a:rPr lang="he-IL" sz="1600" i="1" dirty="0" smtClean="0">
                          <a:effectLst/>
                          <a:latin typeface="Times New Roman"/>
                          <a:ea typeface="Times New Roman"/>
                        </a:rPr>
                        <a:t>2,500</a:t>
                      </a:r>
                      <a:endParaRPr lang="en-US" sz="1600" i="1"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Aft>
                          <a:spcPts val="0"/>
                        </a:spcAft>
                      </a:pPr>
                      <a:r>
                        <a:rPr lang="he-IL" sz="1600" dirty="0" smtClean="0">
                          <a:effectLst/>
                          <a:latin typeface="Times New Roman"/>
                          <a:ea typeface="Times New Roman"/>
                        </a:rPr>
                        <a:t>2,500</a:t>
                      </a:r>
                      <a:endParaRPr lang="en-US" sz="160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Bef>
                          <a:spcPts val="1200"/>
                        </a:spcBef>
                        <a:spcAft>
                          <a:spcPts val="0"/>
                        </a:spcAft>
                      </a:pPr>
                      <a:endParaRPr lang="en-US" sz="160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Aft>
                          <a:spcPts val="0"/>
                        </a:spcAft>
                      </a:pPr>
                      <a:endParaRPr lang="en-US" sz="160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504056">
                <a:tc>
                  <a:txBody>
                    <a:bodyPr/>
                    <a:lstStyle/>
                    <a:p>
                      <a:pPr marL="0" lvl="0" algn="ctr" defTabSz="914400" rtl="1" eaLnBrk="1" latinLnBrk="0" hangingPunct="1">
                        <a:lnSpc>
                          <a:spcPct val="100000"/>
                        </a:lnSpc>
                        <a:spcAft>
                          <a:spcPts val="0"/>
                        </a:spcAft>
                      </a:pPr>
                      <a:r>
                        <a:rPr lang="he-IL" sz="1600" b="1" kern="1200" dirty="0" smtClean="0">
                          <a:solidFill>
                            <a:schemeClr val="lt1"/>
                          </a:solidFill>
                          <a:effectLst/>
                          <a:latin typeface="+mn-lt"/>
                          <a:ea typeface="+mn-ea"/>
                          <a:cs typeface="+mn-cs"/>
                        </a:rPr>
                        <a:t>סה"כ</a:t>
                      </a: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c>
                  <a:txBody>
                    <a:bodyPr/>
                    <a:lstStyle/>
                    <a:p>
                      <a:pPr algn="ctr" rtl="1" fontAlgn="ctr"/>
                      <a:r>
                        <a:rPr lang="he-IL" sz="1600" b="1" kern="1200" dirty="0">
                          <a:solidFill>
                            <a:schemeClr val="lt1"/>
                          </a:solidFill>
                          <a:effectLst/>
                          <a:latin typeface="+mn-lt"/>
                          <a:ea typeface="+mn-ea"/>
                          <a:cs typeface="+mn-cs"/>
                        </a:rPr>
                        <a:t>48</a:t>
                      </a:r>
                    </a:p>
                  </a:txBody>
                  <a:tcPr marL="7034" marR="7034" marT="762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c>
                  <a:txBody>
                    <a:bodyPr/>
                    <a:lstStyle/>
                    <a:p>
                      <a:pPr algn="ctr" rtl="1" fontAlgn="ctr"/>
                      <a:r>
                        <a:rPr lang="he-IL" sz="1600" b="1" kern="1200" dirty="0">
                          <a:solidFill>
                            <a:schemeClr val="lt1"/>
                          </a:solidFill>
                          <a:effectLst/>
                          <a:latin typeface="+mn-lt"/>
                          <a:ea typeface="+mn-ea"/>
                          <a:cs typeface="+mn-cs"/>
                        </a:rPr>
                        <a:t>34,208</a:t>
                      </a:r>
                    </a:p>
                  </a:txBody>
                  <a:tcPr marL="7034" marR="7034" marT="762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c>
                  <a:txBody>
                    <a:bodyPr/>
                    <a:lstStyle/>
                    <a:p>
                      <a:pPr algn="ctr" rtl="1" fontAlgn="ctr"/>
                      <a:r>
                        <a:rPr lang="he-IL" sz="1600" b="1" kern="1200" dirty="0">
                          <a:solidFill>
                            <a:schemeClr val="lt1"/>
                          </a:solidFill>
                          <a:effectLst/>
                          <a:latin typeface="+mn-lt"/>
                          <a:ea typeface="+mn-ea"/>
                          <a:cs typeface="+mn-cs"/>
                        </a:rPr>
                        <a:t>32,771</a:t>
                      </a:r>
                    </a:p>
                  </a:txBody>
                  <a:tcPr marL="7034" marR="7034" marT="762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c>
                  <a:txBody>
                    <a:bodyPr/>
                    <a:lstStyle/>
                    <a:p>
                      <a:pPr marL="0" lvl="0" algn="ctr" defTabSz="914400" rtl="1" eaLnBrk="1" latinLnBrk="0" hangingPunct="1">
                        <a:lnSpc>
                          <a:spcPct val="100000"/>
                        </a:lnSpc>
                        <a:spcBef>
                          <a:spcPts val="600"/>
                        </a:spcBef>
                        <a:spcAft>
                          <a:spcPts val="0"/>
                        </a:spcAft>
                      </a:pPr>
                      <a:r>
                        <a:rPr lang="he-IL" sz="1600" b="1" kern="1200" dirty="0" smtClean="0">
                          <a:solidFill>
                            <a:schemeClr val="lt1"/>
                          </a:solidFill>
                          <a:effectLst/>
                          <a:latin typeface="+mn-lt"/>
                          <a:ea typeface="+mn-ea"/>
                          <a:cs typeface="+mn-cs"/>
                        </a:rPr>
                        <a:t>1,437</a:t>
                      </a:r>
                      <a:endParaRPr lang="en-US" sz="1600" b="1" kern="1200" dirty="0">
                        <a:solidFill>
                          <a:schemeClr val="lt1"/>
                        </a:solidFill>
                        <a:effectLst/>
                        <a:latin typeface="+mn-lt"/>
                        <a:ea typeface="+mn-ea"/>
                        <a:cs typeface="+mn-cs"/>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c>
                  <a:txBody>
                    <a:bodyPr/>
                    <a:lstStyle/>
                    <a:p>
                      <a:pPr marL="0" lvl="0" algn="ctr" defTabSz="914400" rtl="1" eaLnBrk="1" latinLnBrk="0" hangingPunct="1">
                        <a:lnSpc>
                          <a:spcPct val="100000"/>
                        </a:lnSpc>
                        <a:spcAft>
                          <a:spcPts val="0"/>
                        </a:spcAft>
                      </a:pPr>
                      <a:endParaRPr lang="en-US" sz="1600" b="1" kern="1200" dirty="0">
                        <a:solidFill>
                          <a:schemeClr val="lt1"/>
                        </a:solidFill>
                        <a:effectLst/>
                        <a:latin typeface="+mn-lt"/>
                        <a:ea typeface="+mn-ea"/>
                        <a:cs typeface="+mn-cs"/>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r>
            </a:tbl>
          </a:graphicData>
        </a:graphic>
      </p:graphicFrame>
    </p:spTree>
    <p:extLst>
      <p:ext uri="{BB962C8B-B14F-4D97-AF65-F5344CB8AC3E}">
        <p14:creationId xmlns:p14="http://schemas.microsoft.com/office/powerpoint/2010/main" val="137541051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כותרת 1"/>
          <p:cNvSpPr>
            <a:spLocks noGrp="1"/>
          </p:cNvSpPr>
          <p:nvPr>
            <p:ph type="title"/>
          </p:nvPr>
        </p:nvSpPr>
        <p:spPr>
          <a:xfrm>
            <a:off x="118585" y="1473634"/>
            <a:ext cx="8785225" cy="443198"/>
          </a:xfrm>
        </p:spPr>
        <p:txBody>
          <a:bodyPr/>
          <a:lstStyle/>
          <a:p>
            <a:pPr algn="ctr">
              <a:spcBef>
                <a:spcPts val="300"/>
              </a:spcBef>
              <a:spcAft>
                <a:spcPts val="600"/>
              </a:spcAft>
            </a:pPr>
            <a:r>
              <a:rPr lang="he-IL" sz="2400" b="1" u="sng" dirty="0" smtClean="0"/>
              <a:t>קרן </a:t>
            </a:r>
            <a:r>
              <a:rPr lang="he-IL" sz="2400" b="1" u="sng" dirty="0" err="1" smtClean="0"/>
              <a:t>מי"ה</a:t>
            </a:r>
            <a:r>
              <a:rPr lang="he-IL" sz="2400" b="1" u="sng" dirty="0" smtClean="0"/>
              <a:t> - הפרויקטים שמומנו בשנת 2015</a:t>
            </a:r>
            <a:r>
              <a:rPr lang="he-IL" sz="1800" u="sng" dirty="0" smtClean="0"/>
              <a:t>(</a:t>
            </a:r>
            <a:r>
              <a:rPr lang="he-IL" sz="1800" b="1" u="sng" dirty="0" smtClean="0"/>
              <a:t>באלפי ₪) -2  </a:t>
            </a:r>
          </a:p>
        </p:txBody>
      </p:sp>
      <p:graphicFrame>
        <p:nvGraphicFramePr>
          <p:cNvPr id="2" name="טבלה 1"/>
          <p:cNvGraphicFramePr>
            <a:graphicFrameLocks noGrp="1"/>
          </p:cNvGraphicFramePr>
          <p:nvPr>
            <p:extLst>
              <p:ext uri="{D42A27DB-BD31-4B8C-83A1-F6EECF244321}">
                <p14:modId xmlns:p14="http://schemas.microsoft.com/office/powerpoint/2010/main" val="2424005592"/>
              </p:ext>
            </p:extLst>
          </p:nvPr>
        </p:nvGraphicFramePr>
        <p:xfrm>
          <a:off x="251522" y="2420888"/>
          <a:ext cx="8640957" cy="2160240"/>
        </p:xfrm>
        <a:graphic>
          <a:graphicData uri="http://schemas.openxmlformats.org/drawingml/2006/table">
            <a:tbl>
              <a:tblPr rtl="1" firstRow="1" firstCol="1" bandRow="1">
                <a:tableStyleId>{74C1A8A3-306A-4EB7-A6B1-4F7E0EB9C5D6}</a:tableStyleId>
              </a:tblPr>
              <a:tblGrid>
                <a:gridCol w="2701500"/>
                <a:gridCol w="869600"/>
                <a:gridCol w="1080930"/>
                <a:gridCol w="1080930"/>
                <a:gridCol w="972371"/>
                <a:gridCol w="783973"/>
                <a:gridCol w="1151653"/>
              </a:tblGrid>
              <a:tr h="763292">
                <a:tc>
                  <a:txBody>
                    <a:bodyPr/>
                    <a:lstStyle/>
                    <a:p>
                      <a:pPr algn="ctr" rtl="1">
                        <a:lnSpc>
                          <a:spcPct val="100000"/>
                        </a:lnSpc>
                        <a:spcAft>
                          <a:spcPts val="0"/>
                        </a:spcAft>
                      </a:pPr>
                      <a:r>
                        <a:rPr lang="he-IL" sz="1600" dirty="0" smtClean="0">
                          <a:effectLst/>
                        </a:rPr>
                        <a:t>התוכניות למימון מחקרים/מרכז ידע</a:t>
                      </a:r>
                      <a:endParaRPr lang="en-US" sz="160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c>
                  <a:txBody>
                    <a:bodyPr/>
                    <a:lstStyle/>
                    <a:p>
                      <a:pPr algn="ctr" rtl="1">
                        <a:lnSpc>
                          <a:spcPct val="100000"/>
                        </a:lnSpc>
                        <a:spcAft>
                          <a:spcPts val="0"/>
                        </a:spcAft>
                      </a:pPr>
                      <a:r>
                        <a:rPr lang="he-IL" sz="1600" dirty="0" smtClean="0">
                          <a:effectLst/>
                        </a:rPr>
                        <a:t>מספר המחקרים</a:t>
                      </a:r>
                      <a:endParaRPr lang="en-US" sz="160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600" i="1" dirty="0" smtClean="0">
                          <a:effectLst/>
                          <a:latin typeface="Times New Roman"/>
                          <a:ea typeface="Times New Roman"/>
                        </a:rPr>
                        <a:t>מספר מלגות</a:t>
                      </a:r>
                      <a:endParaRPr lang="en-US" sz="1600" i="1" dirty="0" smtClean="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c>
                  <a:txBody>
                    <a:bodyPr/>
                    <a:lstStyle/>
                    <a:p>
                      <a:pPr algn="ctr" rtl="1">
                        <a:lnSpc>
                          <a:spcPct val="100000"/>
                        </a:lnSpc>
                        <a:spcAft>
                          <a:spcPts val="0"/>
                        </a:spcAft>
                      </a:pPr>
                      <a:r>
                        <a:rPr lang="he-IL" sz="1600" dirty="0" smtClean="0">
                          <a:effectLst/>
                        </a:rPr>
                        <a:t>התקציב הכולל</a:t>
                      </a:r>
                      <a:endParaRPr lang="en-US" sz="160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c>
                  <a:txBody>
                    <a:bodyPr/>
                    <a:lstStyle/>
                    <a:p>
                      <a:pPr algn="ctr" rtl="1">
                        <a:lnSpc>
                          <a:spcPct val="100000"/>
                        </a:lnSpc>
                        <a:spcAft>
                          <a:spcPts val="0"/>
                        </a:spcAft>
                      </a:pPr>
                      <a:r>
                        <a:rPr lang="he-IL" sz="1600" dirty="0" smtClean="0">
                          <a:effectLst/>
                        </a:rPr>
                        <a:t>תקציב המשרד</a:t>
                      </a:r>
                      <a:r>
                        <a:rPr lang="he-IL" sz="1600" dirty="0">
                          <a:effectLst/>
                        </a:rPr>
                        <a:t> </a:t>
                      </a:r>
                      <a:endParaRPr lang="en-US" sz="160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c>
                  <a:txBody>
                    <a:bodyPr/>
                    <a:lstStyle/>
                    <a:p>
                      <a:pPr algn="ctr" rtl="1">
                        <a:lnSpc>
                          <a:spcPct val="100000"/>
                        </a:lnSpc>
                        <a:spcBef>
                          <a:spcPts val="1200"/>
                        </a:spcBef>
                        <a:spcAft>
                          <a:spcPts val="0"/>
                        </a:spcAft>
                      </a:pPr>
                      <a:r>
                        <a:rPr lang="he-IL" sz="1600" dirty="0" smtClean="0">
                          <a:effectLst/>
                        </a:rPr>
                        <a:t>תקציב חיצוני</a:t>
                      </a:r>
                      <a:endParaRPr lang="en-US" sz="160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c>
                  <a:txBody>
                    <a:bodyPr/>
                    <a:lstStyle/>
                    <a:p>
                      <a:pPr algn="ctr" rtl="1">
                        <a:lnSpc>
                          <a:spcPct val="100000"/>
                        </a:lnSpc>
                        <a:spcAft>
                          <a:spcPts val="0"/>
                        </a:spcAft>
                      </a:pPr>
                      <a:r>
                        <a:rPr lang="he-IL" sz="1600" dirty="0" smtClean="0">
                          <a:effectLst/>
                        </a:rPr>
                        <a:t>הערות</a:t>
                      </a:r>
                      <a:endParaRPr lang="en-US" sz="160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r>
              <a:tr h="460844">
                <a:tc>
                  <a:txBody>
                    <a:bodyPr/>
                    <a:lstStyle/>
                    <a:p>
                      <a:pPr algn="r" rtl="1">
                        <a:lnSpc>
                          <a:spcPct val="100000"/>
                        </a:lnSpc>
                        <a:spcAft>
                          <a:spcPts val="0"/>
                        </a:spcAft>
                      </a:pPr>
                      <a:r>
                        <a:rPr lang="he-IL" sz="1600" dirty="0" smtClean="0">
                          <a:solidFill>
                            <a:schemeClr val="tx1"/>
                          </a:solidFill>
                          <a:effectLst/>
                          <a:latin typeface="Times New Roman"/>
                          <a:ea typeface="Times New Roman"/>
                        </a:rPr>
                        <a:t>מחקר מדעי,</a:t>
                      </a:r>
                      <a:r>
                        <a:rPr lang="he-IL" sz="1600" baseline="0" dirty="0" smtClean="0">
                          <a:solidFill>
                            <a:schemeClr val="tx1"/>
                          </a:solidFill>
                          <a:effectLst/>
                          <a:latin typeface="Times New Roman"/>
                          <a:ea typeface="Times New Roman"/>
                        </a:rPr>
                        <a:t> יישומי ומחקר הנדסי (</a:t>
                      </a:r>
                      <a:r>
                        <a:rPr lang="he-IL" sz="1600" baseline="0" dirty="0" err="1" smtClean="0">
                          <a:solidFill>
                            <a:schemeClr val="tx1"/>
                          </a:solidFill>
                          <a:effectLst/>
                          <a:latin typeface="Times New Roman"/>
                          <a:ea typeface="Times New Roman"/>
                        </a:rPr>
                        <a:t>מי"ה</a:t>
                      </a:r>
                      <a:r>
                        <a:rPr lang="he-IL" sz="1600" baseline="0" dirty="0" smtClean="0">
                          <a:solidFill>
                            <a:schemeClr val="tx1"/>
                          </a:solidFill>
                          <a:effectLst/>
                          <a:latin typeface="Times New Roman"/>
                          <a:ea typeface="Times New Roman"/>
                        </a:rPr>
                        <a:t>)</a:t>
                      </a:r>
                      <a:endParaRPr lang="en-US" sz="1600" dirty="0">
                        <a:solidFill>
                          <a:schemeClr val="tx1"/>
                        </a:solidFill>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1">
                        <a:lnSpc>
                          <a:spcPct val="100000"/>
                        </a:lnSpc>
                        <a:spcAft>
                          <a:spcPts val="0"/>
                        </a:spcAft>
                      </a:pPr>
                      <a:r>
                        <a:rPr lang="he-IL" sz="1600" dirty="0" smtClean="0">
                          <a:effectLst/>
                          <a:latin typeface="Times New Roman"/>
                          <a:ea typeface="Times New Roman"/>
                        </a:rPr>
                        <a:t>27</a:t>
                      </a:r>
                      <a:endParaRPr lang="en-US" sz="160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Aft>
                          <a:spcPts val="0"/>
                        </a:spcAft>
                      </a:pPr>
                      <a:endParaRPr lang="en-US" sz="160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Aft>
                          <a:spcPts val="0"/>
                        </a:spcAft>
                      </a:pPr>
                      <a:r>
                        <a:rPr lang="he-IL" sz="1600" dirty="0" smtClean="0">
                          <a:effectLst/>
                          <a:latin typeface="Times New Roman"/>
                          <a:ea typeface="Times New Roman"/>
                        </a:rPr>
                        <a:t>36,129</a:t>
                      </a:r>
                      <a:endParaRPr lang="en-US" sz="160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Aft>
                          <a:spcPts val="0"/>
                        </a:spcAft>
                      </a:pPr>
                      <a:r>
                        <a:rPr lang="he-IL" sz="1600" dirty="0" smtClean="0">
                          <a:effectLst/>
                          <a:latin typeface="Times New Roman"/>
                          <a:ea typeface="Times New Roman"/>
                        </a:rPr>
                        <a:t>36,129</a:t>
                      </a:r>
                      <a:endParaRPr lang="en-US" sz="160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Bef>
                          <a:spcPts val="1200"/>
                        </a:spcBef>
                        <a:spcAft>
                          <a:spcPts val="0"/>
                        </a:spcAft>
                      </a:pPr>
                      <a:endParaRPr lang="en-US" sz="160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en-US" sz="160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405212">
                <a:tc>
                  <a:txBody>
                    <a:bodyPr/>
                    <a:lstStyle/>
                    <a:p>
                      <a:pPr algn="r" rtl="1">
                        <a:lnSpc>
                          <a:spcPct val="100000"/>
                        </a:lnSpc>
                        <a:spcAft>
                          <a:spcPts val="0"/>
                        </a:spcAft>
                      </a:pPr>
                      <a:r>
                        <a:rPr lang="he-IL" sz="1600" i="1" dirty="0" smtClean="0">
                          <a:solidFill>
                            <a:schemeClr val="tx1"/>
                          </a:solidFill>
                          <a:effectLst/>
                          <a:latin typeface="Times New Roman"/>
                          <a:ea typeface="Times New Roman"/>
                        </a:rPr>
                        <a:t>מדע</a:t>
                      </a:r>
                      <a:r>
                        <a:rPr lang="he-IL" sz="1600" i="1" baseline="0" dirty="0" smtClean="0">
                          <a:solidFill>
                            <a:schemeClr val="tx1"/>
                          </a:solidFill>
                          <a:effectLst/>
                          <a:latin typeface="Times New Roman"/>
                          <a:ea typeface="Times New Roman"/>
                        </a:rPr>
                        <a:t> יישומי והנדסי</a:t>
                      </a:r>
                      <a:endParaRPr lang="en-US" sz="1600" i="1" dirty="0">
                        <a:solidFill>
                          <a:schemeClr val="tx1"/>
                        </a:solidFill>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endParaRPr lang="he-IL"/>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Aft>
                          <a:spcPts val="0"/>
                        </a:spcAft>
                      </a:pPr>
                      <a:r>
                        <a:rPr lang="he-IL" sz="1600" i="0" dirty="0" smtClean="0">
                          <a:effectLst/>
                          <a:latin typeface="Times New Roman"/>
                          <a:ea typeface="Times New Roman"/>
                        </a:rPr>
                        <a:t>15</a:t>
                      </a:r>
                      <a:endParaRPr lang="en-US" sz="1600" i="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Aft>
                          <a:spcPts val="0"/>
                        </a:spcAft>
                      </a:pPr>
                      <a:r>
                        <a:rPr lang="he-IL" sz="1600" i="0" dirty="0" smtClean="0">
                          <a:effectLst/>
                          <a:latin typeface="Times New Roman"/>
                          <a:ea typeface="Times New Roman"/>
                        </a:rPr>
                        <a:t>3,750</a:t>
                      </a:r>
                      <a:endParaRPr lang="en-US" sz="1600" i="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Aft>
                          <a:spcPts val="0"/>
                        </a:spcAft>
                      </a:pPr>
                      <a:r>
                        <a:rPr lang="he-IL" sz="1600" i="0" dirty="0" smtClean="0">
                          <a:effectLst/>
                          <a:latin typeface="Times New Roman"/>
                          <a:ea typeface="Times New Roman"/>
                        </a:rPr>
                        <a:t>3,750</a:t>
                      </a:r>
                      <a:endParaRPr lang="en-US" sz="1600" i="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Bef>
                          <a:spcPts val="1200"/>
                        </a:spcBef>
                        <a:spcAft>
                          <a:spcPts val="0"/>
                        </a:spcAft>
                      </a:pPr>
                      <a:endParaRPr lang="en-US" sz="160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Aft>
                          <a:spcPts val="0"/>
                        </a:spcAft>
                      </a:pPr>
                      <a:endParaRPr lang="en-US" sz="160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504056">
                <a:tc>
                  <a:txBody>
                    <a:bodyPr/>
                    <a:lstStyle/>
                    <a:p>
                      <a:pPr marL="0" lvl="0" algn="ctr" defTabSz="914400" rtl="1" eaLnBrk="1" latinLnBrk="0" hangingPunct="1">
                        <a:lnSpc>
                          <a:spcPct val="100000"/>
                        </a:lnSpc>
                        <a:spcAft>
                          <a:spcPts val="0"/>
                        </a:spcAft>
                      </a:pPr>
                      <a:r>
                        <a:rPr lang="he-IL" sz="1600" b="1" kern="1200" dirty="0" smtClean="0">
                          <a:solidFill>
                            <a:schemeClr val="lt1"/>
                          </a:solidFill>
                          <a:effectLst/>
                          <a:latin typeface="+mn-lt"/>
                          <a:ea typeface="+mn-ea"/>
                          <a:cs typeface="+mn-cs"/>
                        </a:rPr>
                        <a:t>סה"כ</a:t>
                      </a: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c>
                  <a:txBody>
                    <a:bodyPr/>
                    <a:lstStyle/>
                    <a:p>
                      <a:pPr marL="0" lvl="0" algn="ctr" defTabSz="914400" rtl="1" eaLnBrk="1" fontAlgn="b" latinLnBrk="0" hangingPunct="1">
                        <a:lnSpc>
                          <a:spcPct val="100000"/>
                        </a:lnSpc>
                        <a:spcBef>
                          <a:spcPts val="600"/>
                        </a:spcBef>
                        <a:spcAft>
                          <a:spcPts val="0"/>
                        </a:spcAft>
                      </a:pPr>
                      <a:r>
                        <a:rPr lang="he-IL" sz="1600" b="1" kern="1200" dirty="0" smtClean="0">
                          <a:solidFill>
                            <a:schemeClr val="lt1"/>
                          </a:solidFill>
                          <a:effectLst/>
                          <a:latin typeface="+mn-lt"/>
                          <a:ea typeface="+mn-ea"/>
                          <a:cs typeface="+mn-cs"/>
                        </a:rPr>
                        <a:t>27</a:t>
                      </a:r>
                      <a:endParaRPr lang="he-IL" sz="1600" b="1" kern="1200" dirty="0">
                        <a:solidFill>
                          <a:schemeClr val="lt1"/>
                        </a:solidFill>
                        <a:effectLst/>
                        <a:latin typeface="+mn-lt"/>
                        <a:ea typeface="+mn-ea"/>
                        <a:cs typeface="+mn-cs"/>
                      </a:endParaRPr>
                    </a:p>
                  </a:txBody>
                  <a:tcPr marL="7034" marR="7034" marT="762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c>
                  <a:txBody>
                    <a:bodyPr/>
                    <a:lstStyle/>
                    <a:p>
                      <a:pPr marL="0" lvl="0" algn="ctr" defTabSz="914400" rtl="1" eaLnBrk="1" fontAlgn="b" latinLnBrk="0" hangingPunct="1">
                        <a:lnSpc>
                          <a:spcPct val="100000"/>
                        </a:lnSpc>
                        <a:spcBef>
                          <a:spcPts val="600"/>
                        </a:spcBef>
                        <a:spcAft>
                          <a:spcPts val="0"/>
                        </a:spcAft>
                      </a:pPr>
                      <a:r>
                        <a:rPr lang="he-IL" sz="1600" b="1" kern="1200" dirty="0" smtClean="0">
                          <a:solidFill>
                            <a:schemeClr val="lt1"/>
                          </a:solidFill>
                          <a:effectLst/>
                          <a:latin typeface="+mn-lt"/>
                          <a:ea typeface="+mn-ea"/>
                          <a:cs typeface="+mn-cs"/>
                        </a:rPr>
                        <a:t>15</a:t>
                      </a:r>
                      <a:endParaRPr lang="he-IL" sz="1600" b="1" kern="1200" dirty="0">
                        <a:solidFill>
                          <a:schemeClr val="lt1"/>
                        </a:solidFill>
                        <a:effectLst/>
                        <a:latin typeface="+mn-lt"/>
                        <a:ea typeface="+mn-ea"/>
                        <a:cs typeface="+mn-cs"/>
                      </a:endParaRPr>
                    </a:p>
                  </a:txBody>
                  <a:tcPr marL="7034" marR="7034" marT="762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c>
                  <a:txBody>
                    <a:bodyPr/>
                    <a:lstStyle/>
                    <a:p>
                      <a:pPr marL="0" lvl="0" algn="ctr" defTabSz="914400" rtl="1" eaLnBrk="1" fontAlgn="b" latinLnBrk="0" hangingPunct="1">
                        <a:lnSpc>
                          <a:spcPct val="100000"/>
                        </a:lnSpc>
                        <a:spcBef>
                          <a:spcPts val="600"/>
                        </a:spcBef>
                        <a:spcAft>
                          <a:spcPts val="0"/>
                        </a:spcAft>
                      </a:pPr>
                      <a:r>
                        <a:rPr lang="he-IL" sz="1600" b="1" kern="1200" dirty="0" smtClean="0">
                          <a:solidFill>
                            <a:schemeClr val="lt1"/>
                          </a:solidFill>
                          <a:effectLst/>
                          <a:latin typeface="+mn-lt"/>
                          <a:ea typeface="+mn-ea"/>
                          <a:cs typeface="+mn-cs"/>
                        </a:rPr>
                        <a:t>39,879</a:t>
                      </a:r>
                      <a:endParaRPr lang="he-IL" sz="1600" b="1" kern="1200" dirty="0">
                        <a:solidFill>
                          <a:schemeClr val="lt1"/>
                        </a:solidFill>
                        <a:effectLst/>
                        <a:latin typeface="+mn-lt"/>
                        <a:ea typeface="+mn-ea"/>
                        <a:cs typeface="+mn-cs"/>
                      </a:endParaRPr>
                    </a:p>
                  </a:txBody>
                  <a:tcPr marL="7034" marR="7034" marT="762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c>
                  <a:txBody>
                    <a:bodyPr/>
                    <a:lstStyle/>
                    <a:p>
                      <a:pPr marL="0" lvl="0" algn="ctr" defTabSz="914400" rtl="1" eaLnBrk="1" fontAlgn="b" latinLnBrk="0" hangingPunct="1">
                        <a:lnSpc>
                          <a:spcPct val="100000"/>
                        </a:lnSpc>
                        <a:spcBef>
                          <a:spcPts val="600"/>
                        </a:spcBef>
                        <a:spcAft>
                          <a:spcPts val="0"/>
                        </a:spcAft>
                      </a:pPr>
                      <a:r>
                        <a:rPr lang="he-IL" sz="1600" b="1" kern="1200" dirty="0" smtClean="0">
                          <a:solidFill>
                            <a:schemeClr val="lt1"/>
                          </a:solidFill>
                          <a:effectLst/>
                          <a:latin typeface="+mn-lt"/>
                          <a:ea typeface="+mn-ea"/>
                          <a:cs typeface="+mn-cs"/>
                        </a:rPr>
                        <a:t>39,879</a:t>
                      </a:r>
                      <a:endParaRPr lang="he-IL" sz="1600" b="1" kern="1200" dirty="0">
                        <a:solidFill>
                          <a:schemeClr val="lt1"/>
                        </a:solidFill>
                        <a:effectLst/>
                        <a:latin typeface="+mn-lt"/>
                        <a:ea typeface="+mn-ea"/>
                        <a:cs typeface="+mn-cs"/>
                      </a:endParaRPr>
                    </a:p>
                  </a:txBody>
                  <a:tcPr marL="7034" marR="7034" marT="762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c>
                  <a:txBody>
                    <a:bodyPr/>
                    <a:lstStyle/>
                    <a:p>
                      <a:pPr marL="0" lvl="0" algn="ctr" defTabSz="914400" rtl="1" eaLnBrk="1" latinLnBrk="0" hangingPunct="1">
                        <a:lnSpc>
                          <a:spcPct val="100000"/>
                        </a:lnSpc>
                        <a:spcBef>
                          <a:spcPts val="600"/>
                        </a:spcBef>
                        <a:spcAft>
                          <a:spcPts val="0"/>
                        </a:spcAft>
                      </a:pPr>
                      <a:endParaRPr lang="en-US" sz="1600" b="1" kern="1200" dirty="0">
                        <a:solidFill>
                          <a:schemeClr val="lt1"/>
                        </a:solidFill>
                        <a:effectLst/>
                        <a:latin typeface="+mn-lt"/>
                        <a:ea typeface="+mn-ea"/>
                        <a:cs typeface="+mn-cs"/>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c>
                  <a:txBody>
                    <a:bodyPr/>
                    <a:lstStyle/>
                    <a:p>
                      <a:pPr marL="0" lvl="0" algn="ctr" defTabSz="914400" rtl="1" eaLnBrk="1" latinLnBrk="0" hangingPunct="1">
                        <a:lnSpc>
                          <a:spcPct val="100000"/>
                        </a:lnSpc>
                        <a:spcAft>
                          <a:spcPts val="0"/>
                        </a:spcAft>
                      </a:pPr>
                      <a:endParaRPr lang="en-US" sz="1600" b="1" kern="1200" dirty="0">
                        <a:solidFill>
                          <a:schemeClr val="lt1"/>
                        </a:solidFill>
                        <a:effectLst/>
                        <a:latin typeface="+mn-lt"/>
                        <a:ea typeface="+mn-ea"/>
                        <a:cs typeface="+mn-cs"/>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r>
            </a:tbl>
          </a:graphicData>
        </a:graphic>
      </p:graphicFrame>
    </p:spTree>
    <p:extLst>
      <p:ext uri="{BB962C8B-B14F-4D97-AF65-F5344CB8AC3E}">
        <p14:creationId xmlns:p14="http://schemas.microsoft.com/office/powerpoint/2010/main" val="180849304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67544" y="1205880"/>
            <a:ext cx="8229600" cy="1143000"/>
          </a:xfrm>
        </p:spPr>
        <p:txBody>
          <a:bodyPr/>
          <a:lstStyle/>
          <a:p>
            <a:pPr algn="ctr"/>
            <a:r>
              <a:rPr lang="he-IL" sz="2400" b="1" u="sng" dirty="0"/>
              <a:t>התוכנית לפתוח תשתיות-הפרויקטים שמומנו בשנת </a:t>
            </a:r>
            <a:r>
              <a:rPr lang="he-IL" sz="2400" b="1" u="sng" dirty="0" smtClean="0"/>
              <a:t>2015(באלפי </a:t>
            </a:r>
            <a:r>
              <a:rPr lang="he-IL" sz="2400" b="1" u="sng" dirty="0"/>
              <a:t>₪</a:t>
            </a:r>
            <a:r>
              <a:rPr lang="he-IL" sz="2400" b="1" u="sng" dirty="0" smtClean="0"/>
              <a:t>) - 3</a:t>
            </a:r>
            <a:endParaRPr lang="he-IL" sz="2400" b="1" dirty="0"/>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813907520"/>
              </p:ext>
            </p:extLst>
          </p:nvPr>
        </p:nvGraphicFramePr>
        <p:xfrm>
          <a:off x="179512" y="1772816"/>
          <a:ext cx="8518485" cy="4417610"/>
        </p:xfrm>
        <a:graphic>
          <a:graphicData uri="http://schemas.openxmlformats.org/drawingml/2006/table">
            <a:tbl>
              <a:tblPr rtl="1" firstRow="1" firstCol="1" bandRow="1">
                <a:tableStyleId>{74C1A8A3-306A-4EB7-A6B1-4F7E0EB9C5D6}</a:tableStyleId>
              </a:tblPr>
              <a:tblGrid>
                <a:gridCol w="2918139"/>
                <a:gridCol w="943332"/>
                <a:gridCol w="1261972"/>
                <a:gridCol w="936668"/>
                <a:gridCol w="943360"/>
                <a:gridCol w="1515014"/>
              </a:tblGrid>
              <a:tr h="683460">
                <a:tc>
                  <a:txBody>
                    <a:bodyPr/>
                    <a:lstStyle/>
                    <a:p>
                      <a:pPr algn="ctr" rtl="1">
                        <a:lnSpc>
                          <a:spcPct val="100000"/>
                        </a:lnSpc>
                        <a:spcAft>
                          <a:spcPts val="0"/>
                        </a:spcAft>
                      </a:pPr>
                      <a:r>
                        <a:rPr lang="he-IL" sz="1600" i="1" baseline="0" dirty="0" smtClean="0">
                          <a:effectLst/>
                        </a:rPr>
                        <a:t>מלגות</a:t>
                      </a:r>
                      <a:endParaRPr lang="en-US" sz="1600" i="1"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c>
                  <a:txBody>
                    <a:bodyPr/>
                    <a:lstStyle/>
                    <a:p>
                      <a:pPr algn="ctr" rtl="1">
                        <a:lnSpc>
                          <a:spcPct val="100000"/>
                        </a:lnSpc>
                        <a:spcAft>
                          <a:spcPts val="0"/>
                        </a:spcAft>
                      </a:pPr>
                      <a:r>
                        <a:rPr lang="he-IL" sz="1600" i="1" dirty="0" smtClean="0">
                          <a:effectLst/>
                          <a:latin typeface="Times New Roman"/>
                          <a:ea typeface="Times New Roman"/>
                        </a:rPr>
                        <a:t>מספר מלגות</a:t>
                      </a:r>
                      <a:endParaRPr lang="en-US" sz="1600" i="1"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c>
                  <a:txBody>
                    <a:bodyPr/>
                    <a:lstStyle/>
                    <a:p>
                      <a:pPr algn="ctr" rtl="1">
                        <a:lnSpc>
                          <a:spcPct val="100000"/>
                        </a:lnSpc>
                        <a:spcAft>
                          <a:spcPts val="0"/>
                        </a:spcAft>
                      </a:pPr>
                      <a:r>
                        <a:rPr lang="he-IL" sz="1600" i="1" dirty="0" smtClean="0">
                          <a:effectLst/>
                        </a:rPr>
                        <a:t>התקציב הכולל</a:t>
                      </a:r>
                      <a:endParaRPr lang="en-US" sz="1600" i="1"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c>
                  <a:txBody>
                    <a:bodyPr/>
                    <a:lstStyle/>
                    <a:p>
                      <a:pPr algn="ctr" rtl="1">
                        <a:lnSpc>
                          <a:spcPct val="100000"/>
                        </a:lnSpc>
                        <a:spcAft>
                          <a:spcPts val="0"/>
                        </a:spcAft>
                      </a:pPr>
                      <a:r>
                        <a:rPr lang="he-IL" sz="1600" i="1" dirty="0" smtClean="0">
                          <a:effectLst/>
                        </a:rPr>
                        <a:t>תקציב המשרד</a:t>
                      </a:r>
                      <a:r>
                        <a:rPr lang="he-IL" sz="1600" i="1" dirty="0">
                          <a:effectLst/>
                        </a:rPr>
                        <a:t> </a:t>
                      </a:r>
                      <a:endParaRPr lang="en-US" sz="1600" i="1"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c>
                  <a:txBody>
                    <a:bodyPr/>
                    <a:lstStyle/>
                    <a:p>
                      <a:pPr algn="ctr" rtl="1">
                        <a:lnSpc>
                          <a:spcPct val="100000"/>
                        </a:lnSpc>
                        <a:spcBef>
                          <a:spcPts val="1200"/>
                        </a:spcBef>
                        <a:spcAft>
                          <a:spcPts val="0"/>
                        </a:spcAft>
                      </a:pPr>
                      <a:r>
                        <a:rPr lang="he-IL" sz="1600" i="1" dirty="0" smtClean="0">
                          <a:effectLst/>
                        </a:rPr>
                        <a:t>תקציב חיצוני</a:t>
                      </a:r>
                      <a:endParaRPr lang="en-US" sz="1600" i="1"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c>
                  <a:txBody>
                    <a:bodyPr/>
                    <a:lstStyle/>
                    <a:p>
                      <a:pPr algn="ctr" rtl="1">
                        <a:lnSpc>
                          <a:spcPct val="100000"/>
                        </a:lnSpc>
                        <a:spcAft>
                          <a:spcPts val="0"/>
                        </a:spcAft>
                      </a:pPr>
                      <a:r>
                        <a:rPr lang="he-IL" sz="1600" i="1" dirty="0" smtClean="0">
                          <a:effectLst/>
                        </a:rPr>
                        <a:t>הערות</a:t>
                      </a:r>
                      <a:endParaRPr lang="en-US" sz="1600" i="1"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r>
              <a:tr h="735184">
                <a:tc>
                  <a:txBody>
                    <a:bodyPr/>
                    <a:lstStyle/>
                    <a:p>
                      <a:pPr algn="r" rtl="1">
                        <a:lnSpc>
                          <a:spcPct val="100000"/>
                        </a:lnSpc>
                        <a:spcAft>
                          <a:spcPts val="0"/>
                        </a:spcAft>
                      </a:pPr>
                      <a:r>
                        <a:rPr lang="he-IL" sz="1600" dirty="0" smtClean="0">
                          <a:solidFill>
                            <a:schemeClr val="tx1"/>
                          </a:solidFill>
                          <a:effectLst/>
                        </a:rPr>
                        <a:t>מלגות אנרגיה-תחליפי </a:t>
                      </a:r>
                      <a:r>
                        <a:rPr lang="he-IL" sz="1600" dirty="0">
                          <a:solidFill>
                            <a:schemeClr val="tx1"/>
                          </a:solidFill>
                          <a:effectLst/>
                        </a:rPr>
                        <a:t>נפט לתחבורה</a:t>
                      </a:r>
                      <a:endParaRPr lang="en-US" sz="1600" dirty="0">
                        <a:solidFill>
                          <a:schemeClr val="tx1"/>
                        </a:solidFill>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1">
                        <a:lnSpc>
                          <a:spcPct val="100000"/>
                        </a:lnSpc>
                        <a:spcAft>
                          <a:spcPts val="0"/>
                        </a:spcAft>
                      </a:pPr>
                      <a:r>
                        <a:rPr lang="he-IL" sz="1600" i="0" dirty="0" smtClean="0">
                          <a:effectLst/>
                          <a:latin typeface="Times New Roman"/>
                          <a:ea typeface="Times New Roman"/>
                        </a:rPr>
                        <a:t>5</a:t>
                      </a:r>
                      <a:endParaRPr lang="en-US" sz="1600" i="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Aft>
                          <a:spcPts val="0"/>
                        </a:spcAft>
                      </a:pPr>
                      <a:r>
                        <a:rPr lang="he-IL" sz="1600" i="0" dirty="0" smtClean="0">
                          <a:effectLst/>
                          <a:latin typeface="Times New Roman"/>
                          <a:ea typeface="Times New Roman"/>
                        </a:rPr>
                        <a:t>1,500</a:t>
                      </a:r>
                      <a:endParaRPr lang="en-US" sz="1600" i="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Aft>
                          <a:spcPts val="0"/>
                        </a:spcAft>
                      </a:pPr>
                      <a:r>
                        <a:rPr lang="he-IL" sz="1600" i="0" dirty="0" smtClean="0">
                          <a:effectLst/>
                          <a:latin typeface="Times New Roman"/>
                          <a:ea typeface="Times New Roman"/>
                        </a:rPr>
                        <a:t>750</a:t>
                      </a:r>
                      <a:endParaRPr lang="en-US" sz="1600" i="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Bef>
                          <a:spcPts val="1200"/>
                        </a:spcBef>
                        <a:spcAft>
                          <a:spcPts val="0"/>
                        </a:spcAft>
                      </a:pPr>
                      <a:r>
                        <a:rPr lang="he-IL" sz="1600" i="0" dirty="0" smtClean="0">
                          <a:effectLst/>
                          <a:latin typeface="Times New Roman"/>
                          <a:ea typeface="Times New Roman"/>
                        </a:rPr>
                        <a:t>750</a:t>
                      </a:r>
                      <a:endParaRPr lang="en-US" sz="1600" i="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Aft>
                          <a:spcPts val="0"/>
                        </a:spcAft>
                      </a:pPr>
                      <a:r>
                        <a:rPr lang="he-IL" sz="1400" b="1" dirty="0" smtClean="0">
                          <a:effectLst/>
                        </a:rPr>
                        <a:t>שת"פ עם </a:t>
                      </a:r>
                      <a:r>
                        <a:rPr lang="he-IL" sz="1400" b="1" dirty="0" err="1" smtClean="0">
                          <a:effectLst/>
                        </a:rPr>
                        <a:t>המינהלת</a:t>
                      </a:r>
                      <a:r>
                        <a:rPr lang="he-IL" sz="1400" b="1" dirty="0" smtClean="0">
                          <a:effectLst/>
                        </a:rPr>
                        <a:t> לתחליפי נפט</a:t>
                      </a:r>
                      <a:endParaRPr lang="en-US" sz="1400" b="1"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93183">
                <a:tc>
                  <a:txBody>
                    <a:bodyPr/>
                    <a:lstStyle/>
                    <a:p>
                      <a:pPr algn="r" rtl="1">
                        <a:lnSpc>
                          <a:spcPct val="100000"/>
                        </a:lnSpc>
                        <a:spcAft>
                          <a:spcPts val="0"/>
                        </a:spcAft>
                      </a:pPr>
                      <a:r>
                        <a:rPr lang="he-IL" sz="1600" i="1" dirty="0" smtClean="0">
                          <a:solidFill>
                            <a:schemeClr val="tx1"/>
                          </a:solidFill>
                          <a:effectLst/>
                          <a:latin typeface="Times New Roman"/>
                          <a:ea typeface="Times New Roman"/>
                        </a:rPr>
                        <a:t>מלגות</a:t>
                      </a:r>
                      <a:r>
                        <a:rPr lang="he-IL" sz="1600" i="1" baseline="0" dirty="0" smtClean="0">
                          <a:solidFill>
                            <a:schemeClr val="tx1"/>
                          </a:solidFill>
                          <a:effectLst/>
                          <a:latin typeface="Times New Roman"/>
                          <a:ea typeface="Times New Roman"/>
                        </a:rPr>
                        <a:t> שולמית אלוני (נשים)</a:t>
                      </a:r>
                      <a:endParaRPr lang="en-US" sz="1600" i="1" dirty="0">
                        <a:solidFill>
                          <a:schemeClr val="tx1"/>
                        </a:solidFill>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lang="en-US" i="0" dirty="0" smtClean="0"/>
                        <a:t>1</a:t>
                      </a:r>
                      <a:r>
                        <a:rPr lang="he-IL" i="0" dirty="0" smtClean="0"/>
                        <a:t>5</a:t>
                      </a:r>
                      <a:endParaRPr lang="he-IL" i="0" dirty="0"/>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rtl="1">
                        <a:lnSpc>
                          <a:spcPct val="100000"/>
                        </a:lnSpc>
                        <a:spcAft>
                          <a:spcPts val="0"/>
                        </a:spcAft>
                      </a:pPr>
                      <a:r>
                        <a:rPr lang="he-IL" sz="1600" i="0" dirty="0" smtClean="0">
                          <a:effectLst/>
                          <a:latin typeface="Times New Roman"/>
                          <a:ea typeface="Times New Roman"/>
                        </a:rPr>
                        <a:t>3,750</a:t>
                      </a:r>
                      <a:endParaRPr lang="en-US" sz="1600" i="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Aft>
                          <a:spcPts val="0"/>
                        </a:spcAft>
                      </a:pPr>
                      <a:r>
                        <a:rPr lang="he-IL" sz="1600" i="0" dirty="0" smtClean="0">
                          <a:effectLst/>
                          <a:latin typeface="Times New Roman"/>
                          <a:ea typeface="Times New Roman"/>
                        </a:rPr>
                        <a:t>3,750</a:t>
                      </a:r>
                      <a:endParaRPr lang="en-US" sz="1600" i="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Bef>
                          <a:spcPts val="1200"/>
                        </a:spcBef>
                        <a:spcAft>
                          <a:spcPts val="0"/>
                        </a:spcAft>
                      </a:pPr>
                      <a:endParaRPr lang="en-US" sz="1600" i="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Aft>
                          <a:spcPts val="0"/>
                        </a:spcAft>
                      </a:pPr>
                      <a:endParaRPr lang="en-US" sz="1600" i="1"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36386">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600" i="1" dirty="0" smtClean="0">
                          <a:solidFill>
                            <a:schemeClr val="tx1"/>
                          </a:solidFill>
                          <a:effectLst/>
                          <a:latin typeface="Times New Roman"/>
                          <a:ea typeface="Times New Roman"/>
                        </a:rPr>
                        <a:t>מלגות</a:t>
                      </a:r>
                      <a:r>
                        <a:rPr lang="he-IL" sz="1600" i="1" baseline="0" dirty="0" smtClean="0">
                          <a:solidFill>
                            <a:schemeClr val="tx1"/>
                          </a:solidFill>
                          <a:effectLst/>
                          <a:latin typeface="Times New Roman"/>
                          <a:ea typeface="Times New Roman"/>
                        </a:rPr>
                        <a:t> צבי ינאי (מיעוטים)</a:t>
                      </a: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lang="he-IL" i="0" dirty="0" smtClean="0"/>
                        <a:t>7</a:t>
                      </a:r>
                      <a:endParaRPr lang="he-IL" i="0" dirty="0"/>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rtl="1">
                        <a:lnSpc>
                          <a:spcPct val="100000"/>
                        </a:lnSpc>
                        <a:spcAft>
                          <a:spcPts val="0"/>
                        </a:spcAft>
                      </a:pPr>
                      <a:r>
                        <a:rPr lang="he-IL" sz="1600" i="0" dirty="0" smtClean="0">
                          <a:effectLst/>
                          <a:latin typeface="Times New Roman"/>
                          <a:ea typeface="Times New Roman"/>
                        </a:rPr>
                        <a:t>1,750</a:t>
                      </a:r>
                      <a:endParaRPr lang="en-US" sz="1600" i="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Aft>
                          <a:spcPts val="0"/>
                        </a:spcAft>
                      </a:pPr>
                      <a:r>
                        <a:rPr lang="he-IL" sz="1600" i="0" dirty="0" smtClean="0">
                          <a:effectLst/>
                          <a:latin typeface="Times New Roman"/>
                          <a:ea typeface="Times New Roman"/>
                        </a:rPr>
                        <a:t>1,750</a:t>
                      </a:r>
                      <a:endParaRPr lang="en-US" sz="1600" i="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Bef>
                          <a:spcPts val="1200"/>
                        </a:spcBef>
                        <a:spcAft>
                          <a:spcPts val="0"/>
                        </a:spcAft>
                      </a:pPr>
                      <a:endParaRPr lang="en-US" sz="1600" i="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Aft>
                          <a:spcPts val="0"/>
                        </a:spcAft>
                      </a:pPr>
                      <a:endParaRPr lang="en-US" sz="1600" i="1"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553517">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600" i="1" dirty="0" smtClean="0">
                          <a:solidFill>
                            <a:schemeClr val="tx1"/>
                          </a:solidFill>
                          <a:effectLst/>
                          <a:latin typeface="Times New Roman"/>
                          <a:ea typeface="Times New Roman"/>
                        </a:rPr>
                        <a:t>מלגות</a:t>
                      </a:r>
                      <a:r>
                        <a:rPr lang="he-IL" sz="1600" i="1" baseline="0" dirty="0" smtClean="0">
                          <a:solidFill>
                            <a:schemeClr val="tx1"/>
                          </a:solidFill>
                          <a:effectLst/>
                          <a:latin typeface="Times New Roman"/>
                          <a:ea typeface="Times New Roman"/>
                        </a:rPr>
                        <a:t> נסיעה להשתלמות בכנסים בינלאומיים</a:t>
                      </a: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lang="he-IL" i="0" dirty="0" smtClean="0">
                          <a:solidFill>
                            <a:schemeClr val="tx1"/>
                          </a:solidFill>
                        </a:rPr>
                        <a:t>25</a:t>
                      </a:r>
                      <a:endParaRPr lang="he-IL" i="0" dirty="0">
                        <a:solidFill>
                          <a:schemeClr val="tx1"/>
                        </a:solidFill>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rtl="1">
                        <a:lnSpc>
                          <a:spcPct val="100000"/>
                        </a:lnSpc>
                        <a:spcAft>
                          <a:spcPts val="0"/>
                        </a:spcAft>
                      </a:pPr>
                      <a:r>
                        <a:rPr lang="he-IL" sz="1600" i="0" dirty="0" smtClean="0">
                          <a:solidFill>
                            <a:schemeClr val="tx1"/>
                          </a:solidFill>
                          <a:effectLst/>
                          <a:latin typeface="Times New Roman"/>
                          <a:ea typeface="Times New Roman"/>
                        </a:rPr>
                        <a:t>227</a:t>
                      </a:r>
                      <a:endParaRPr lang="en-US" sz="1600" i="0" dirty="0">
                        <a:solidFill>
                          <a:schemeClr val="tx1"/>
                        </a:solidFill>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Aft>
                          <a:spcPts val="0"/>
                        </a:spcAft>
                      </a:pPr>
                      <a:r>
                        <a:rPr lang="he-IL" sz="1600" i="0" kern="1200" dirty="0" smtClean="0">
                          <a:solidFill>
                            <a:schemeClr val="tx1"/>
                          </a:solidFill>
                          <a:effectLst/>
                          <a:latin typeface="Times New Roman"/>
                          <a:ea typeface="Times New Roman"/>
                          <a:cs typeface="+mn-cs"/>
                        </a:rPr>
                        <a:t>227</a:t>
                      </a:r>
                      <a:endParaRPr lang="en-US" sz="1600" i="0" kern="1200" dirty="0">
                        <a:solidFill>
                          <a:schemeClr val="tx1"/>
                        </a:solidFill>
                        <a:effectLst/>
                        <a:latin typeface="Times New Roman"/>
                        <a:ea typeface="Times New Roman"/>
                        <a:cs typeface="+mn-cs"/>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Bef>
                          <a:spcPts val="1200"/>
                        </a:spcBef>
                        <a:spcAft>
                          <a:spcPts val="0"/>
                        </a:spcAft>
                      </a:pPr>
                      <a:endParaRPr lang="en-US" sz="1600" i="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Aft>
                          <a:spcPts val="0"/>
                        </a:spcAft>
                      </a:pPr>
                      <a:endParaRPr lang="en-US" sz="1600" i="1"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490123">
                <a:tc>
                  <a:txBody>
                    <a:bodyPr/>
                    <a:lstStyle/>
                    <a:p>
                      <a:pPr algn="r" rtl="1">
                        <a:lnSpc>
                          <a:spcPct val="100000"/>
                        </a:lnSpc>
                        <a:spcAft>
                          <a:spcPts val="0"/>
                        </a:spcAft>
                      </a:pPr>
                      <a:r>
                        <a:rPr lang="he-IL" sz="1600" dirty="0" smtClean="0">
                          <a:solidFill>
                            <a:schemeClr val="tx1"/>
                          </a:solidFill>
                          <a:effectLst/>
                        </a:rPr>
                        <a:t>מלגות</a:t>
                      </a:r>
                      <a:r>
                        <a:rPr lang="he-IL" sz="1600" baseline="0" dirty="0" smtClean="0">
                          <a:solidFill>
                            <a:schemeClr val="tx1"/>
                          </a:solidFill>
                          <a:effectLst/>
                        </a:rPr>
                        <a:t> אשכול (רפואה מותאמת אישית)</a:t>
                      </a:r>
                      <a:endParaRPr lang="en-US" sz="1600" dirty="0">
                        <a:solidFill>
                          <a:schemeClr val="tx1"/>
                        </a:solidFill>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1">
                        <a:lnSpc>
                          <a:spcPct val="100000"/>
                        </a:lnSpc>
                        <a:spcAft>
                          <a:spcPts val="0"/>
                        </a:spcAft>
                      </a:pPr>
                      <a:r>
                        <a:rPr lang="he-IL" sz="1600" i="0" dirty="0" smtClean="0">
                          <a:effectLst/>
                          <a:latin typeface="Times New Roman"/>
                          <a:ea typeface="Times New Roman"/>
                        </a:rPr>
                        <a:t>9</a:t>
                      </a:r>
                      <a:endParaRPr lang="en-US" sz="1600" i="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Aft>
                          <a:spcPts val="0"/>
                        </a:spcAft>
                      </a:pPr>
                      <a:r>
                        <a:rPr lang="he-IL" sz="1600" i="0" dirty="0" smtClean="0">
                          <a:effectLst/>
                          <a:latin typeface="Times New Roman"/>
                          <a:ea typeface="Times New Roman"/>
                        </a:rPr>
                        <a:t>2,200</a:t>
                      </a:r>
                      <a:endParaRPr lang="en-US" sz="1600" i="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600" i="0" kern="1200" dirty="0" smtClean="0">
                          <a:solidFill>
                            <a:schemeClr val="tx1"/>
                          </a:solidFill>
                          <a:effectLst/>
                          <a:latin typeface="Times New Roman"/>
                          <a:ea typeface="Times New Roman"/>
                          <a:cs typeface="+mn-cs"/>
                        </a:rPr>
                        <a:t>2,200</a:t>
                      </a:r>
                      <a:endParaRPr lang="en-US" sz="1600" i="0" kern="1200" dirty="0" smtClean="0">
                        <a:solidFill>
                          <a:schemeClr val="tx1"/>
                        </a:solidFill>
                        <a:effectLst/>
                        <a:latin typeface="Times New Roman"/>
                        <a:ea typeface="Times New Roman"/>
                        <a:cs typeface="+mn-cs"/>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Bef>
                          <a:spcPts val="1200"/>
                        </a:spcBef>
                        <a:spcAft>
                          <a:spcPts val="0"/>
                        </a:spcAft>
                      </a:pPr>
                      <a:endParaRPr lang="en-US" sz="1600" i="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Aft>
                          <a:spcPts val="0"/>
                        </a:spcAft>
                      </a:pPr>
                      <a:endParaRPr lang="en-US" sz="160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418431">
                <a:tc>
                  <a:txBody>
                    <a:bodyPr/>
                    <a:lstStyle/>
                    <a:p>
                      <a:pPr algn="r" rtl="1">
                        <a:lnSpc>
                          <a:spcPct val="100000"/>
                        </a:lnSpc>
                        <a:spcAft>
                          <a:spcPts val="0"/>
                        </a:spcAft>
                      </a:pPr>
                      <a:r>
                        <a:rPr lang="he-IL" sz="1600" i="1" dirty="0" smtClean="0">
                          <a:solidFill>
                            <a:schemeClr val="tx1"/>
                          </a:solidFill>
                          <a:effectLst/>
                          <a:latin typeface="Times New Roman"/>
                          <a:ea typeface="Times New Roman"/>
                        </a:rPr>
                        <a:t>מלגות</a:t>
                      </a:r>
                      <a:r>
                        <a:rPr lang="he-IL" sz="1600" i="1" baseline="0" dirty="0" smtClean="0">
                          <a:solidFill>
                            <a:schemeClr val="tx1"/>
                          </a:solidFill>
                          <a:effectLst/>
                          <a:latin typeface="Times New Roman"/>
                          <a:ea typeface="Times New Roman"/>
                        </a:rPr>
                        <a:t> רמון</a:t>
                      </a:r>
                      <a:endParaRPr lang="en-US" sz="1600" i="1" dirty="0">
                        <a:solidFill>
                          <a:schemeClr val="tx1"/>
                        </a:solidFill>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1">
                        <a:lnSpc>
                          <a:spcPct val="100000"/>
                        </a:lnSpc>
                        <a:spcAft>
                          <a:spcPts val="0"/>
                        </a:spcAft>
                      </a:pPr>
                      <a:r>
                        <a:rPr lang="he-IL" sz="1600" i="0" dirty="0" smtClean="0">
                          <a:effectLst/>
                          <a:latin typeface="Times New Roman"/>
                          <a:ea typeface="Times New Roman"/>
                        </a:rPr>
                        <a:t>1</a:t>
                      </a:r>
                      <a:endParaRPr lang="en-US" sz="1600" i="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Aft>
                          <a:spcPts val="0"/>
                        </a:spcAft>
                      </a:pPr>
                      <a:r>
                        <a:rPr lang="he-IL" sz="1600" i="0" dirty="0" smtClean="0">
                          <a:effectLst/>
                          <a:latin typeface="Times New Roman"/>
                          <a:ea typeface="Times New Roman"/>
                        </a:rPr>
                        <a:t>250</a:t>
                      </a:r>
                      <a:endParaRPr lang="en-US" sz="1600" i="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Aft>
                          <a:spcPts val="0"/>
                        </a:spcAft>
                      </a:pPr>
                      <a:r>
                        <a:rPr lang="he-IL" sz="1600" i="0" dirty="0" smtClean="0">
                          <a:effectLst/>
                          <a:latin typeface="Times New Roman"/>
                          <a:ea typeface="Times New Roman"/>
                        </a:rPr>
                        <a:t>250</a:t>
                      </a:r>
                      <a:endParaRPr lang="en-US" sz="1600" i="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US" i="0" dirty="0"/>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Aft>
                          <a:spcPts val="0"/>
                        </a:spcAft>
                      </a:pPr>
                      <a:endParaRPr lang="en-US" sz="1600" i="1"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403663">
                <a:tc>
                  <a:txBody>
                    <a:bodyPr/>
                    <a:lstStyle/>
                    <a:p>
                      <a:pPr algn="r" rtl="1">
                        <a:lnSpc>
                          <a:spcPct val="100000"/>
                        </a:lnSpc>
                        <a:spcAft>
                          <a:spcPts val="0"/>
                        </a:spcAft>
                      </a:pPr>
                      <a:r>
                        <a:rPr lang="he-IL" sz="1600" i="1" dirty="0" smtClean="0">
                          <a:solidFill>
                            <a:schemeClr val="tx1"/>
                          </a:solidFill>
                          <a:effectLst/>
                          <a:latin typeface="Times New Roman"/>
                          <a:ea typeface="Times New Roman"/>
                        </a:rPr>
                        <a:t>אוניברסיטאות חלל</a:t>
                      </a:r>
                      <a:endParaRPr lang="en-US" sz="1600" i="1" dirty="0">
                        <a:solidFill>
                          <a:schemeClr val="tx1"/>
                        </a:solidFill>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1">
                        <a:lnSpc>
                          <a:spcPct val="100000"/>
                        </a:lnSpc>
                        <a:spcAft>
                          <a:spcPts val="0"/>
                        </a:spcAft>
                      </a:pPr>
                      <a:r>
                        <a:rPr lang="he-IL" sz="1600" i="0" dirty="0" smtClean="0">
                          <a:effectLst/>
                          <a:latin typeface="Times New Roman"/>
                          <a:ea typeface="Times New Roman"/>
                        </a:rPr>
                        <a:t>5</a:t>
                      </a:r>
                      <a:endParaRPr lang="en-US" sz="1600" i="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Aft>
                          <a:spcPts val="0"/>
                        </a:spcAft>
                      </a:pPr>
                      <a:r>
                        <a:rPr lang="he-IL" sz="1600" i="0" dirty="0" smtClean="0">
                          <a:effectLst/>
                          <a:latin typeface="Times New Roman"/>
                          <a:ea typeface="Times New Roman"/>
                        </a:rPr>
                        <a:t>125</a:t>
                      </a:r>
                      <a:endParaRPr lang="en-US" sz="1600" i="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Aft>
                          <a:spcPts val="0"/>
                        </a:spcAft>
                      </a:pPr>
                      <a:r>
                        <a:rPr lang="he-IL" sz="1600" i="0" dirty="0" smtClean="0">
                          <a:effectLst/>
                          <a:latin typeface="Times New Roman"/>
                          <a:ea typeface="Times New Roman"/>
                        </a:rPr>
                        <a:t>125</a:t>
                      </a:r>
                      <a:endParaRPr lang="en-US" sz="1600" i="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Bef>
                          <a:spcPts val="1200"/>
                        </a:spcBef>
                        <a:spcAft>
                          <a:spcPts val="0"/>
                        </a:spcAft>
                      </a:pPr>
                      <a:endParaRPr lang="en-US" sz="1600" i="0"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Aft>
                          <a:spcPts val="0"/>
                        </a:spcAft>
                      </a:pPr>
                      <a:endParaRPr lang="en-US" sz="1600" i="1"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403663">
                <a:tc>
                  <a:txBody>
                    <a:bodyPr/>
                    <a:lstStyle/>
                    <a:p>
                      <a:pPr algn="r" rtl="1">
                        <a:lnSpc>
                          <a:spcPct val="100000"/>
                        </a:lnSpc>
                        <a:spcAft>
                          <a:spcPts val="0"/>
                        </a:spcAft>
                      </a:pPr>
                      <a:r>
                        <a:rPr lang="he-IL" sz="1600" b="1" i="1" dirty="0" smtClean="0">
                          <a:solidFill>
                            <a:schemeClr val="bg1"/>
                          </a:solidFill>
                          <a:effectLst/>
                          <a:latin typeface="Times New Roman"/>
                          <a:ea typeface="Times New Roman"/>
                        </a:rPr>
                        <a:t>סה"כ</a:t>
                      </a:r>
                      <a:endParaRPr lang="en-US" sz="1600" b="1" i="1" dirty="0">
                        <a:solidFill>
                          <a:schemeClr val="bg1"/>
                        </a:solidFill>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c>
                  <a:txBody>
                    <a:bodyPr/>
                    <a:lstStyle/>
                    <a:p>
                      <a:pPr algn="ctr" rtl="1" fontAlgn="ctr"/>
                      <a:r>
                        <a:rPr lang="he-IL" sz="1600" b="1" i="0" kern="1200" dirty="0">
                          <a:solidFill>
                            <a:schemeClr val="bg1"/>
                          </a:solidFill>
                          <a:effectLst/>
                          <a:latin typeface="Times New Roman"/>
                          <a:ea typeface="Times New Roman"/>
                          <a:cs typeface="+mn-cs"/>
                        </a:rPr>
                        <a:t>67</a:t>
                      </a:r>
                    </a:p>
                  </a:txBody>
                  <a:tcPr marL="7034" marR="7034" marT="762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c>
                  <a:txBody>
                    <a:bodyPr/>
                    <a:lstStyle/>
                    <a:p>
                      <a:pPr algn="ctr" rtl="1" fontAlgn="ctr"/>
                      <a:r>
                        <a:rPr lang="he-IL" sz="1600" b="1" i="0" kern="1200" dirty="0">
                          <a:solidFill>
                            <a:schemeClr val="bg1"/>
                          </a:solidFill>
                          <a:effectLst/>
                          <a:latin typeface="Times New Roman"/>
                          <a:ea typeface="Times New Roman"/>
                          <a:cs typeface="+mn-cs"/>
                        </a:rPr>
                        <a:t>9,802</a:t>
                      </a:r>
                    </a:p>
                  </a:txBody>
                  <a:tcPr marL="7034" marR="7034" marT="762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c>
                  <a:txBody>
                    <a:bodyPr/>
                    <a:lstStyle/>
                    <a:p>
                      <a:pPr algn="ctr" rtl="1" fontAlgn="ctr"/>
                      <a:r>
                        <a:rPr lang="he-IL" sz="1600" b="1" i="0" kern="1200" dirty="0">
                          <a:solidFill>
                            <a:schemeClr val="bg1"/>
                          </a:solidFill>
                          <a:effectLst/>
                          <a:latin typeface="Times New Roman"/>
                          <a:ea typeface="Times New Roman"/>
                          <a:cs typeface="+mn-cs"/>
                        </a:rPr>
                        <a:t>9,052</a:t>
                      </a:r>
                    </a:p>
                  </a:txBody>
                  <a:tcPr marL="7034" marR="7034" marT="762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c>
                  <a:txBody>
                    <a:bodyPr/>
                    <a:lstStyle/>
                    <a:p>
                      <a:pPr algn="ctr" rtl="1">
                        <a:lnSpc>
                          <a:spcPct val="100000"/>
                        </a:lnSpc>
                        <a:spcBef>
                          <a:spcPts val="1200"/>
                        </a:spcBef>
                        <a:spcAft>
                          <a:spcPts val="0"/>
                        </a:spcAft>
                      </a:pPr>
                      <a:r>
                        <a:rPr lang="he-IL" sz="1600" b="1" i="0" dirty="0" smtClean="0">
                          <a:solidFill>
                            <a:schemeClr val="bg1"/>
                          </a:solidFill>
                          <a:effectLst/>
                          <a:latin typeface="Times New Roman"/>
                          <a:ea typeface="Times New Roman"/>
                        </a:rPr>
                        <a:t>750</a:t>
                      </a:r>
                      <a:endParaRPr lang="en-US" sz="1600" b="1" i="0" dirty="0">
                        <a:solidFill>
                          <a:schemeClr val="bg1"/>
                        </a:solidFill>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c>
                  <a:txBody>
                    <a:bodyPr/>
                    <a:lstStyle/>
                    <a:p>
                      <a:pPr algn="ctr" rtl="1">
                        <a:lnSpc>
                          <a:spcPct val="100000"/>
                        </a:lnSpc>
                        <a:spcAft>
                          <a:spcPts val="0"/>
                        </a:spcAft>
                      </a:pPr>
                      <a:endParaRPr lang="en-US" sz="1600" b="1" i="1" dirty="0">
                        <a:solidFill>
                          <a:schemeClr val="bg1"/>
                        </a:solidFill>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r>
            </a:tbl>
          </a:graphicData>
        </a:graphic>
      </p:graphicFrame>
    </p:spTree>
    <p:extLst>
      <p:ext uri="{BB962C8B-B14F-4D97-AF65-F5344CB8AC3E}">
        <p14:creationId xmlns:p14="http://schemas.microsoft.com/office/powerpoint/2010/main" val="2067681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67544" y="1196752"/>
            <a:ext cx="8229600" cy="1143000"/>
          </a:xfrm>
        </p:spPr>
        <p:txBody>
          <a:bodyPr/>
          <a:lstStyle/>
          <a:p>
            <a:pPr algn="ctr"/>
            <a:r>
              <a:rPr lang="he-IL" sz="2400" b="1" u="sng" dirty="0"/>
              <a:t>התוכנית לפתוח תשתיות-הפרויקטים שמומנו בשנת </a:t>
            </a:r>
            <a:r>
              <a:rPr lang="he-IL" sz="2400" b="1" u="sng" dirty="0" smtClean="0"/>
              <a:t>2015 (באלפי </a:t>
            </a:r>
            <a:r>
              <a:rPr lang="he-IL" sz="2400" b="1" u="sng" dirty="0"/>
              <a:t>₪</a:t>
            </a:r>
            <a:r>
              <a:rPr lang="he-IL" sz="2400" b="1" u="sng" dirty="0" smtClean="0"/>
              <a:t>) - 4</a:t>
            </a:r>
            <a:endParaRPr lang="he-IL" sz="2400" b="1" dirty="0"/>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3621855704"/>
              </p:ext>
            </p:extLst>
          </p:nvPr>
        </p:nvGraphicFramePr>
        <p:xfrm>
          <a:off x="179512" y="1988840"/>
          <a:ext cx="8712969" cy="3095650"/>
        </p:xfrm>
        <a:graphic>
          <a:graphicData uri="http://schemas.openxmlformats.org/drawingml/2006/table">
            <a:tbl>
              <a:tblPr rtl="1" firstRow="1" firstCol="1" bandRow="1">
                <a:tableStyleId>{74C1A8A3-306A-4EB7-A6B1-4F7E0EB9C5D6}</a:tableStyleId>
              </a:tblPr>
              <a:tblGrid>
                <a:gridCol w="2602540"/>
                <a:gridCol w="1115765"/>
                <a:gridCol w="841310"/>
                <a:gridCol w="1125488"/>
                <a:gridCol w="835367"/>
                <a:gridCol w="841335"/>
                <a:gridCol w="1351164"/>
              </a:tblGrid>
              <a:tr h="719733">
                <a:tc>
                  <a:txBody>
                    <a:bodyPr/>
                    <a:lstStyle/>
                    <a:p>
                      <a:pPr algn="ctr" rtl="1">
                        <a:lnSpc>
                          <a:spcPct val="100000"/>
                        </a:lnSpc>
                        <a:spcAft>
                          <a:spcPts val="0"/>
                        </a:spcAft>
                      </a:pPr>
                      <a:r>
                        <a:rPr lang="he-IL" sz="1600" i="1" dirty="0" smtClean="0">
                          <a:effectLst/>
                        </a:rPr>
                        <a:t>פרויקטים</a:t>
                      </a:r>
                      <a:endParaRPr lang="en-US" sz="1600" i="1"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c>
                  <a:txBody>
                    <a:bodyPr/>
                    <a:lstStyle/>
                    <a:p>
                      <a:pPr algn="ctr" rtl="1">
                        <a:lnSpc>
                          <a:spcPct val="100000"/>
                        </a:lnSpc>
                        <a:spcAft>
                          <a:spcPts val="0"/>
                        </a:spcAft>
                      </a:pPr>
                      <a:r>
                        <a:rPr lang="he-IL" sz="1600" i="1" dirty="0" smtClean="0">
                          <a:effectLst/>
                        </a:rPr>
                        <a:t>מספר המחקרים/ פרויקטים</a:t>
                      </a:r>
                      <a:endParaRPr lang="en-US" sz="1600" i="1"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c>
                  <a:txBody>
                    <a:bodyPr/>
                    <a:lstStyle/>
                    <a:p>
                      <a:pPr algn="ctr" rtl="1">
                        <a:lnSpc>
                          <a:spcPct val="100000"/>
                        </a:lnSpc>
                        <a:spcAft>
                          <a:spcPts val="0"/>
                        </a:spcAft>
                      </a:pPr>
                      <a:r>
                        <a:rPr lang="he-IL" sz="1600" i="1" dirty="0" smtClean="0">
                          <a:effectLst/>
                          <a:latin typeface="Times New Roman"/>
                          <a:ea typeface="Times New Roman"/>
                        </a:rPr>
                        <a:t>מספר מלגות</a:t>
                      </a:r>
                      <a:endParaRPr lang="en-US" sz="1600" i="1"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c>
                  <a:txBody>
                    <a:bodyPr/>
                    <a:lstStyle/>
                    <a:p>
                      <a:pPr algn="ctr" rtl="1">
                        <a:lnSpc>
                          <a:spcPct val="100000"/>
                        </a:lnSpc>
                        <a:spcAft>
                          <a:spcPts val="0"/>
                        </a:spcAft>
                      </a:pPr>
                      <a:r>
                        <a:rPr lang="he-IL" sz="1600" i="1" dirty="0" smtClean="0">
                          <a:effectLst/>
                        </a:rPr>
                        <a:t>התקציב הכולל</a:t>
                      </a:r>
                      <a:endParaRPr lang="en-US" sz="1600" i="1"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c>
                  <a:txBody>
                    <a:bodyPr/>
                    <a:lstStyle/>
                    <a:p>
                      <a:pPr algn="ctr" rtl="1">
                        <a:lnSpc>
                          <a:spcPct val="100000"/>
                        </a:lnSpc>
                        <a:spcAft>
                          <a:spcPts val="0"/>
                        </a:spcAft>
                      </a:pPr>
                      <a:r>
                        <a:rPr lang="he-IL" sz="1600" i="1" dirty="0" smtClean="0">
                          <a:effectLst/>
                        </a:rPr>
                        <a:t>תקציב המשרד</a:t>
                      </a:r>
                      <a:r>
                        <a:rPr lang="he-IL" sz="1600" i="1" dirty="0">
                          <a:effectLst/>
                        </a:rPr>
                        <a:t> </a:t>
                      </a:r>
                      <a:endParaRPr lang="en-US" sz="1600" i="1"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c>
                  <a:txBody>
                    <a:bodyPr/>
                    <a:lstStyle/>
                    <a:p>
                      <a:pPr algn="ctr" rtl="1">
                        <a:lnSpc>
                          <a:spcPct val="100000"/>
                        </a:lnSpc>
                        <a:spcBef>
                          <a:spcPts val="1200"/>
                        </a:spcBef>
                        <a:spcAft>
                          <a:spcPts val="0"/>
                        </a:spcAft>
                      </a:pPr>
                      <a:r>
                        <a:rPr lang="he-IL" sz="1600" i="1" dirty="0" smtClean="0">
                          <a:effectLst/>
                        </a:rPr>
                        <a:t>תקציב חיצוני</a:t>
                      </a:r>
                      <a:endParaRPr lang="en-US" sz="1600" i="1"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c>
                  <a:txBody>
                    <a:bodyPr/>
                    <a:lstStyle/>
                    <a:p>
                      <a:pPr algn="ctr" rtl="1">
                        <a:lnSpc>
                          <a:spcPct val="100000"/>
                        </a:lnSpc>
                        <a:spcAft>
                          <a:spcPts val="0"/>
                        </a:spcAft>
                      </a:pPr>
                      <a:r>
                        <a:rPr lang="he-IL" sz="1600" i="1" dirty="0" smtClean="0">
                          <a:effectLst/>
                        </a:rPr>
                        <a:t>הערות</a:t>
                      </a:r>
                      <a:endParaRPr lang="en-US" sz="1600" i="1" dirty="0">
                        <a:effectLst/>
                        <a:latin typeface="Times New Roman"/>
                        <a:ea typeface="Times New Roman"/>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r>
              <a:tr h="433750">
                <a:tc>
                  <a:txBody>
                    <a:bodyPr/>
                    <a:lstStyle/>
                    <a:p>
                      <a:pPr algn="r" rtl="1">
                        <a:lnSpc>
                          <a:spcPct val="100000"/>
                        </a:lnSpc>
                        <a:spcAft>
                          <a:spcPts val="0"/>
                        </a:spcAft>
                      </a:pPr>
                      <a:r>
                        <a:rPr lang="he-IL" sz="1600" b="1" kern="1200" dirty="0" smtClean="0">
                          <a:solidFill>
                            <a:schemeClr val="tx1"/>
                          </a:solidFill>
                          <a:effectLst/>
                          <a:latin typeface="Times New Roman"/>
                          <a:ea typeface="Times New Roman"/>
                          <a:cs typeface="+mn-cs"/>
                        </a:rPr>
                        <a:t>המרכז </a:t>
                      </a:r>
                      <a:r>
                        <a:rPr lang="he-IL" sz="1600" b="1" kern="1200" dirty="0" err="1" smtClean="0">
                          <a:solidFill>
                            <a:schemeClr val="tx1"/>
                          </a:solidFill>
                          <a:effectLst/>
                          <a:latin typeface="Times New Roman"/>
                          <a:ea typeface="Times New Roman"/>
                          <a:cs typeface="+mn-cs"/>
                        </a:rPr>
                        <a:t>לפוטוניקה</a:t>
                      </a:r>
                      <a:endParaRPr lang="en-US" sz="1600" b="1" kern="1200" dirty="0">
                        <a:solidFill>
                          <a:schemeClr val="tx1"/>
                        </a:solidFill>
                        <a:effectLst/>
                        <a:latin typeface="Times New Roman"/>
                        <a:ea typeface="Times New Roman"/>
                        <a:cs typeface="+mn-cs"/>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1">
                        <a:lnSpc>
                          <a:spcPct val="100000"/>
                        </a:lnSpc>
                        <a:spcAft>
                          <a:spcPts val="0"/>
                        </a:spcAft>
                      </a:pPr>
                      <a:r>
                        <a:rPr lang="he-IL" sz="1600" b="1" kern="1200" dirty="0" smtClean="0">
                          <a:solidFill>
                            <a:schemeClr val="tx1"/>
                          </a:solidFill>
                          <a:effectLst/>
                          <a:latin typeface="Times New Roman"/>
                          <a:ea typeface="Times New Roman"/>
                          <a:cs typeface="+mn-cs"/>
                        </a:rPr>
                        <a:t>1</a:t>
                      </a:r>
                      <a:endParaRPr lang="en-US" sz="1600" b="1" kern="1200" dirty="0">
                        <a:solidFill>
                          <a:schemeClr val="tx1"/>
                        </a:solidFill>
                        <a:effectLst/>
                        <a:latin typeface="Times New Roman"/>
                        <a:ea typeface="Times New Roman"/>
                        <a:cs typeface="+mn-cs"/>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Aft>
                          <a:spcPts val="0"/>
                        </a:spcAft>
                      </a:pPr>
                      <a:endParaRPr lang="en-US" sz="1600" b="1" kern="1200" dirty="0">
                        <a:solidFill>
                          <a:schemeClr val="tx1"/>
                        </a:solidFill>
                        <a:effectLst/>
                        <a:latin typeface="Times New Roman"/>
                        <a:ea typeface="Times New Roman"/>
                        <a:cs typeface="+mn-cs"/>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Aft>
                          <a:spcPts val="0"/>
                        </a:spcAft>
                      </a:pPr>
                      <a:r>
                        <a:rPr lang="he-IL" sz="1600" b="1" kern="1200" dirty="0" smtClean="0">
                          <a:solidFill>
                            <a:srgbClr val="292929"/>
                          </a:solidFill>
                          <a:effectLst/>
                          <a:latin typeface="Times New Roman"/>
                          <a:ea typeface="Times New Roman"/>
                          <a:cs typeface="+mn-cs"/>
                        </a:rPr>
                        <a:t>14,000</a:t>
                      </a:r>
                      <a:endParaRPr lang="en-US" sz="1600" b="1" kern="1200" dirty="0">
                        <a:solidFill>
                          <a:srgbClr val="292929"/>
                        </a:solidFill>
                        <a:effectLst/>
                        <a:latin typeface="Times New Roman"/>
                        <a:ea typeface="Times New Roman"/>
                        <a:cs typeface="+mn-cs"/>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Aft>
                          <a:spcPts val="0"/>
                        </a:spcAft>
                      </a:pPr>
                      <a:r>
                        <a:rPr lang="he-IL" sz="1600" b="1" kern="1200" dirty="0" smtClean="0">
                          <a:solidFill>
                            <a:schemeClr val="tx1"/>
                          </a:solidFill>
                          <a:effectLst/>
                          <a:latin typeface="Times New Roman"/>
                          <a:ea typeface="Times New Roman"/>
                          <a:cs typeface="+mn-cs"/>
                        </a:rPr>
                        <a:t>14,000</a:t>
                      </a:r>
                      <a:endParaRPr lang="en-US" sz="1600" b="1" kern="1200" dirty="0">
                        <a:solidFill>
                          <a:schemeClr val="tx1"/>
                        </a:solidFill>
                        <a:effectLst/>
                        <a:latin typeface="Times New Roman"/>
                        <a:ea typeface="Times New Roman"/>
                        <a:cs typeface="+mn-cs"/>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600" b="1" kern="1200" dirty="0">
                        <a:solidFill>
                          <a:schemeClr val="tx1"/>
                        </a:solidFill>
                        <a:effectLst/>
                        <a:latin typeface="Times New Roman"/>
                        <a:ea typeface="Times New Roman"/>
                        <a:cs typeface="+mn-cs"/>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Aft>
                          <a:spcPts val="0"/>
                        </a:spcAft>
                      </a:pPr>
                      <a:r>
                        <a:rPr lang="he-IL" sz="1600" b="1" kern="1200" dirty="0" smtClean="0">
                          <a:solidFill>
                            <a:schemeClr val="tx1"/>
                          </a:solidFill>
                          <a:effectLst/>
                          <a:latin typeface="Times New Roman"/>
                          <a:ea typeface="Times New Roman"/>
                          <a:cs typeface="+mn-cs"/>
                        </a:rPr>
                        <a:t>שת"פ עם </a:t>
                      </a:r>
                      <a:r>
                        <a:rPr lang="he-IL" sz="1600" b="1" kern="1200" dirty="0" err="1" smtClean="0">
                          <a:solidFill>
                            <a:schemeClr val="tx1"/>
                          </a:solidFill>
                          <a:effectLst/>
                          <a:latin typeface="Times New Roman"/>
                          <a:ea typeface="Times New Roman"/>
                          <a:cs typeface="+mn-cs"/>
                        </a:rPr>
                        <a:t>תל"מ</a:t>
                      </a:r>
                      <a:endParaRPr lang="en-US" sz="1600" b="1" kern="1200" dirty="0">
                        <a:solidFill>
                          <a:schemeClr val="tx1"/>
                        </a:solidFill>
                        <a:effectLst/>
                        <a:latin typeface="Times New Roman"/>
                        <a:ea typeface="Times New Roman"/>
                        <a:cs typeface="+mn-cs"/>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430346">
                <a:tc>
                  <a:txBody>
                    <a:bodyPr/>
                    <a:lstStyle/>
                    <a:p>
                      <a:pPr algn="r" rtl="1">
                        <a:lnSpc>
                          <a:spcPct val="100000"/>
                        </a:lnSpc>
                        <a:spcAft>
                          <a:spcPts val="0"/>
                        </a:spcAft>
                      </a:pPr>
                      <a:r>
                        <a:rPr lang="he-IL" sz="1600" b="1" kern="1200" dirty="0" smtClean="0">
                          <a:solidFill>
                            <a:schemeClr val="tx1"/>
                          </a:solidFill>
                          <a:effectLst/>
                          <a:latin typeface="Times New Roman"/>
                          <a:ea typeface="Times New Roman"/>
                          <a:cs typeface="+mn-cs"/>
                        </a:rPr>
                        <a:t>המרכז לננו-טכנולוגיה</a:t>
                      </a:r>
                      <a:endParaRPr lang="en-US" sz="1600" b="1" kern="1200" dirty="0">
                        <a:solidFill>
                          <a:schemeClr val="tx1"/>
                        </a:solidFill>
                        <a:effectLst/>
                        <a:latin typeface="Times New Roman"/>
                        <a:ea typeface="Times New Roman"/>
                        <a:cs typeface="+mn-cs"/>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rtl="1">
                        <a:lnSpc>
                          <a:spcPct val="100000"/>
                        </a:lnSpc>
                        <a:spcAft>
                          <a:spcPts val="0"/>
                        </a:spcAft>
                      </a:pPr>
                      <a:r>
                        <a:rPr lang="he-IL" sz="1600" b="1" kern="1200" dirty="0" smtClean="0">
                          <a:solidFill>
                            <a:schemeClr val="tx1"/>
                          </a:solidFill>
                          <a:effectLst/>
                          <a:latin typeface="Times New Roman"/>
                          <a:ea typeface="Times New Roman"/>
                          <a:cs typeface="+mn-cs"/>
                        </a:rPr>
                        <a:t>1</a:t>
                      </a:r>
                      <a:endParaRPr lang="en-US" sz="1600" b="1" kern="1200" dirty="0">
                        <a:solidFill>
                          <a:schemeClr val="tx1"/>
                        </a:solidFill>
                        <a:effectLst/>
                        <a:latin typeface="Times New Roman"/>
                        <a:ea typeface="Times New Roman"/>
                        <a:cs typeface="+mn-cs"/>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Aft>
                          <a:spcPts val="0"/>
                        </a:spcAft>
                      </a:pPr>
                      <a:endParaRPr lang="en-US" sz="1600" b="1" kern="1200" dirty="0">
                        <a:solidFill>
                          <a:schemeClr val="tx1"/>
                        </a:solidFill>
                        <a:effectLst/>
                        <a:latin typeface="Times New Roman"/>
                        <a:ea typeface="Times New Roman"/>
                        <a:cs typeface="+mn-cs"/>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Aft>
                          <a:spcPts val="0"/>
                        </a:spcAft>
                      </a:pPr>
                      <a:r>
                        <a:rPr lang="he-IL" sz="1600" b="1" kern="1200" dirty="0" smtClean="0">
                          <a:solidFill>
                            <a:srgbClr val="292929"/>
                          </a:solidFill>
                          <a:effectLst/>
                          <a:latin typeface="Times New Roman"/>
                          <a:ea typeface="Times New Roman"/>
                          <a:cs typeface="+mn-cs"/>
                        </a:rPr>
                        <a:t>3,896</a:t>
                      </a:r>
                      <a:endParaRPr lang="en-US" sz="1600" b="1" kern="1200" dirty="0">
                        <a:solidFill>
                          <a:srgbClr val="292929"/>
                        </a:solidFill>
                        <a:effectLst/>
                        <a:latin typeface="Times New Roman"/>
                        <a:ea typeface="Times New Roman"/>
                        <a:cs typeface="+mn-cs"/>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Aft>
                          <a:spcPts val="0"/>
                        </a:spcAft>
                      </a:pPr>
                      <a:r>
                        <a:rPr lang="he-IL" sz="1600" b="1" kern="1200" dirty="0" smtClean="0">
                          <a:solidFill>
                            <a:schemeClr val="tx1"/>
                          </a:solidFill>
                          <a:effectLst/>
                          <a:latin typeface="Times New Roman"/>
                          <a:ea typeface="Times New Roman"/>
                          <a:cs typeface="+mn-cs"/>
                        </a:rPr>
                        <a:t>3,896</a:t>
                      </a:r>
                      <a:endParaRPr lang="en-US" sz="1600" b="1" kern="1200" dirty="0">
                        <a:solidFill>
                          <a:schemeClr val="tx1"/>
                        </a:solidFill>
                        <a:effectLst/>
                        <a:latin typeface="Times New Roman"/>
                        <a:ea typeface="Times New Roman"/>
                        <a:cs typeface="+mn-cs"/>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600" b="1" kern="1200" dirty="0">
                        <a:solidFill>
                          <a:schemeClr val="tx1"/>
                        </a:solidFill>
                        <a:effectLst/>
                        <a:latin typeface="Times New Roman"/>
                        <a:ea typeface="Times New Roman"/>
                        <a:cs typeface="+mn-cs"/>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Aft>
                          <a:spcPts val="0"/>
                        </a:spcAft>
                      </a:pPr>
                      <a:r>
                        <a:rPr lang="he-IL" sz="1600" b="1" kern="1200" dirty="0" smtClean="0">
                          <a:solidFill>
                            <a:schemeClr val="tx1"/>
                          </a:solidFill>
                          <a:effectLst/>
                          <a:latin typeface="Times New Roman"/>
                          <a:ea typeface="Times New Roman"/>
                          <a:cs typeface="+mn-cs"/>
                        </a:rPr>
                        <a:t>שת"פ עם </a:t>
                      </a:r>
                      <a:r>
                        <a:rPr lang="he-IL" sz="1600" b="1" kern="1200" dirty="0" err="1" smtClean="0">
                          <a:solidFill>
                            <a:schemeClr val="tx1"/>
                          </a:solidFill>
                          <a:effectLst/>
                          <a:latin typeface="Times New Roman"/>
                          <a:ea typeface="Times New Roman"/>
                          <a:cs typeface="+mn-cs"/>
                        </a:rPr>
                        <a:t>תל"מ</a:t>
                      </a:r>
                      <a:endParaRPr lang="en-US" sz="1600" b="1" kern="1200" dirty="0">
                        <a:solidFill>
                          <a:schemeClr val="tx1"/>
                        </a:solidFill>
                        <a:effectLst/>
                        <a:latin typeface="Times New Roman"/>
                        <a:ea typeface="Times New Roman"/>
                        <a:cs typeface="+mn-cs"/>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492269">
                <a:tc>
                  <a:txBody>
                    <a:bodyPr/>
                    <a:lstStyle/>
                    <a:p>
                      <a:pPr algn="r" rtl="1">
                        <a:lnSpc>
                          <a:spcPct val="100000"/>
                        </a:lnSpc>
                        <a:spcAft>
                          <a:spcPts val="0"/>
                        </a:spcAft>
                      </a:pPr>
                      <a:r>
                        <a:rPr lang="he-IL" sz="1600" b="1" kern="1200" dirty="0" smtClean="0">
                          <a:solidFill>
                            <a:schemeClr val="bg1"/>
                          </a:solidFill>
                          <a:effectLst/>
                          <a:latin typeface="Times New Roman"/>
                          <a:ea typeface="Times New Roman"/>
                          <a:cs typeface="+mn-cs"/>
                        </a:rPr>
                        <a:t>סה"כ</a:t>
                      </a: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c>
                  <a:txBody>
                    <a:bodyPr/>
                    <a:lstStyle/>
                    <a:p>
                      <a:pPr algn="ctr"/>
                      <a:r>
                        <a:rPr lang="he-IL" sz="1600" b="1" kern="1200" dirty="0" smtClean="0">
                          <a:solidFill>
                            <a:schemeClr val="bg1"/>
                          </a:solidFill>
                          <a:effectLst/>
                          <a:latin typeface="Times New Roman"/>
                          <a:ea typeface="Times New Roman"/>
                          <a:cs typeface="+mn-cs"/>
                        </a:rPr>
                        <a:t>2</a:t>
                      </a: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c>
                  <a:txBody>
                    <a:bodyPr/>
                    <a:lstStyle/>
                    <a:p>
                      <a:pPr algn="ctr"/>
                      <a:endParaRPr lang="he-IL" sz="1600" b="1" kern="1200" dirty="0">
                        <a:solidFill>
                          <a:schemeClr val="bg1"/>
                        </a:solidFill>
                        <a:effectLst/>
                        <a:latin typeface="Times New Roman"/>
                        <a:ea typeface="Times New Roman"/>
                        <a:cs typeface="+mn-cs"/>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c>
                  <a:txBody>
                    <a:bodyPr/>
                    <a:lstStyle/>
                    <a:p>
                      <a:pPr marL="0" algn="ctr" defTabSz="914400" rtl="0" eaLnBrk="1" fontAlgn="b" latinLnBrk="0" hangingPunct="1"/>
                      <a:r>
                        <a:rPr lang="he-IL" sz="1600" b="1" kern="1200" dirty="0" smtClean="0">
                          <a:solidFill>
                            <a:schemeClr val="bg1"/>
                          </a:solidFill>
                          <a:effectLst/>
                          <a:latin typeface="Times New Roman"/>
                          <a:ea typeface="Times New Roman"/>
                          <a:cs typeface="+mn-cs"/>
                        </a:rPr>
                        <a:t>17,896</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c>
                  <a:txBody>
                    <a:bodyPr/>
                    <a:lstStyle/>
                    <a:p>
                      <a:pPr marL="0" algn="ctr" defTabSz="914400" rtl="0" eaLnBrk="1" fontAlgn="b" latinLnBrk="0" hangingPunct="1"/>
                      <a:r>
                        <a:rPr lang="he-IL" sz="1600" b="1" kern="1200" dirty="0" smtClean="0">
                          <a:solidFill>
                            <a:schemeClr val="bg1"/>
                          </a:solidFill>
                          <a:effectLst/>
                          <a:latin typeface="Times New Roman"/>
                          <a:ea typeface="Times New Roman"/>
                          <a:cs typeface="+mn-cs"/>
                        </a:rPr>
                        <a:t>17,896</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c>
                  <a:txBody>
                    <a:bodyPr/>
                    <a:lstStyle/>
                    <a:p>
                      <a:pPr marL="0" algn="ctr" defTabSz="914400" rtl="0" eaLnBrk="1" fontAlgn="b" latinLnBrk="0" hangingPunct="1"/>
                      <a:endParaRPr lang="he-IL" sz="1600" b="1" kern="1200" dirty="0" smtClean="0">
                        <a:solidFill>
                          <a:schemeClr val="bg1"/>
                        </a:solidFill>
                        <a:effectLst/>
                        <a:latin typeface="Times New Roman"/>
                        <a:ea typeface="Times New Roman"/>
                        <a:cs typeface="+mn-cs"/>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c>
                  <a:txBody>
                    <a:bodyPr/>
                    <a:lstStyle/>
                    <a:p>
                      <a:pPr algn="ctr" rtl="1">
                        <a:lnSpc>
                          <a:spcPct val="100000"/>
                        </a:lnSpc>
                        <a:spcAft>
                          <a:spcPts val="0"/>
                        </a:spcAft>
                      </a:pPr>
                      <a:endParaRPr lang="en-US" sz="1600" b="1" kern="1200" dirty="0">
                        <a:solidFill>
                          <a:schemeClr val="bg1"/>
                        </a:solidFill>
                        <a:effectLst/>
                        <a:latin typeface="Times New Roman"/>
                        <a:ea typeface="Times New Roman"/>
                        <a:cs typeface="+mn-cs"/>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r>
              <a:tr h="896501">
                <a:tc>
                  <a:txBody>
                    <a:bodyPr/>
                    <a:lstStyle/>
                    <a:p>
                      <a:pPr algn="r" rtl="1">
                        <a:lnSpc>
                          <a:spcPct val="100000"/>
                        </a:lnSpc>
                        <a:spcAft>
                          <a:spcPts val="0"/>
                        </a:spcAft>
                      </a:pPr>
                      <a:r>
                        <a:rPr lang="he-IL" sz="1600" b="1" kern="1200" dirty="0" smtClean="0">
                          <a:solidFill>
                            <a:schemeClr val="bg1"/>
                          </a:solidFill>
                          <a:effectLst/>
                          <a:latin typeface="Times New Roman"/>
                          <a:ea typeface="Times New Roman"/>
                          <a:cs typeface="+mn-cs"/>
                        </a:rPr>
                        <a:t>סה"כ </a:t>
                      </a:r>
                      <a:r>
                        <a:rPr lang="he-IL" sz="1600" b="1" kern="1200" dirty="0">
                          <a:solidFill>
                            <a:schemeClr val="bg1"/>
                          </a:solidFill>
                          <a:effectLst/>
                          <a:latin typeface="Times New Roman"/>
                          <a:ea typeface="Times New Roman"/>
                          <a:cs typeface="+mn-cs"/>
                        </a:rPr>
                        <a:t>תקציב </a:t>
                      </a:r>
                      <a:r>
                        <a:rPr lang="he-IL" sz="1600" b="1" kern="1200" dirty="0" smtClean="0">
                          <a:solidFill>
                            <a:schemeClr val="bg1"/>
                          </a:solidFill>
                          <a:effectLst/>
                          <a:latin typeface="Times New Roman"/>
                          <a:ea typeface="Times New Roman"/>
                          <a:cs typeface="+mn-cs"/>
                        </a:rPr>
                        <a:t>שבוצע</a:t>
                      </a: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75000"/>
                      </a:schemeClr>
                    </a:solidFill>
                  </a:tcPr>
                </a:tc>
                <a:tc>
                  <a:txBody>
                    <a:bodyPr/>
                    <a:lstStyle/>
                    <a:p>
                      <a:pPr algn="ctr"/>
                      <a:r>
                        <a:rPr lang="he-IL" sz="1600" b="1" kern="1200" dirty="0" smtClean="0">
                          <a:solidFill>
                            <a:schemeClr val="bg1"/>
                          </a:solidFill>
                          <a:effectLst/>
                          <a:latin typeface="Times New Roman"/>
                          <a:ea typeface="Times New Roman"/>
                          <a:cs typeface="+mn-cs"/>
                        </a:rPr>
                        <a:t>77</a:t>
                      </a: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75000"/>
                      </a:schemeClr>
                    </a:solidFill>
                  </a:tcPr>
                </a:tc>
                <a:tc>
                  <a:txBody>
                    <a:bodyPr/>
                    <a:lstStyle/>
                    <a:p>
                      <a:pPr algn="ctr"/>
                      <a:r>
                        <a:rPr lang="he-IL" sz="1600" b="1" kern="1200" dirty="0" smtClean="0">
                          <a:solidFill>
                            <a:schemeClr val="bg1"/>
                          </a:solidFill>
                          <a:effectLst/>
                          <a:latin typeface="Times New Roman"/>
                          <a:ea typeface="Times New Roman"/>
                          <a:cs typeface="+mn-cs"/>
                        </a:rPr>
                        <a:t>82</a:t>
                      </a:r>
                      <a:endParaRPr lang="he-IL" sz="1600" b="1" kern="1200" dirty="0">
                        <a:solidFill>
                          <a:schemeClr val="bg1"/>
                        </a:solidFill>
                        <a:effectLst/>
                        <a:latin typeface="Times New Roman"/>
                        <a:ea typeface="Times New Roman"/>
                        <a:cs typeface="+mn-cs"/>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75000"/>
                      </a:schemeClr>
                    </a:solidFill>
                  </a:tcPr>
                </a:tc>
                <a:tc>
                  <a:txBody>
                    <a:bodyPr/>
                    <a:lstStyle/>
                    <a:p>
                      <a:pPr marL="0" algn="ctr" defTabSz="914400" rtl="0" eaLnBrk="1" fontAlgn="b" latinLnBrk="0" hangingPunct="1"/>
                      <a:r>
                        <a:rPr lang="he-IL" sz="1600" b="1" kern="1200" dirty="0" smtClean="0">
                          <a:solidFill>
                            <a:schemeClr val="bg1"/>
                          </a:solidFill>
                          <a:effectLst/>
                          <a:latin typeface="Times New Roman"/>
                          <a:ea typeface="Times New Roman"/>
                          <a:cs typeface="+mn-cs"/>
                        </a:rPr>
                        <a:t>101,785</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75000"/>
                      </a:schemeClr>
                    </a:solidFill>
                  </a:tcPr>
                </a:tc>
                <a:tc>
                  <a:txBody>
                    <a:bodyPr/>
                    <a:lstStyle/>
                    <a:p>
                      <a:pPr marL="0" algn="ctr" defTabSz="914400" rtl="0" eaLnBrk="1" fontAlgn="b" latinLnBrk="0" hangingPunct="1"/>
                      <a:r>
                        <a:rPr lang="he-IL" sz="1600" b="1" kern="1200" dirty="0" smtClean="0">
                          <a:solidFill>
                            <a:schemeClr val="bg1"/>
                          </a:solidFill>
                          <a:effectLst/>
                          <a:latin typeface="Times New Roman"/>
                          <a:ea typeface="Times New Roman"/>
                          <a:cs typeface="+mn-cs"/>
                        </a:rPr>
                        <a:t>99,598</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75000"/>
                      </a:schemeClr>
                    </a:solidFill>
                  </a:tcPr>
                </a:tc>
                <a:tc>
                  <a:txBody>
                    <a:bodyPr/>
                    <a:lstStyle/>
                    <a:p>
                      <a:pPr marL="0" algn="ctr" defTabSz="914400" rtl="0" eaLnBrk="1" fontAlgn="b" latinLnBrk="0" hangingPunct="1"/>
                      <a:r>
                        <a:rPr lang="he-IL" sz="1600" b="1" kern="1200" dirty="0" smtClean="0">
                          <a:solidFill>
                            <a:schemeClr val="bg1"/>
                          </a:solidFill>
                          <a:effectLst/>
                          <a:latin typeface="Times New Roman"/>
                          <a:ea typeface="Times New Roman"/>
                          <a:cs typeface="+mn-cs"/>
                        </a:rPr>
                        <a:t>2,187</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75000"/>
                      </a:schemeClr>
                    </a:solidFill>
                  </a:tcPr>
                </a:tc>
                <a:tc>
                  <a:txBody>
                    <a:bodyPr/>
                    <a:lstStyle/>
                    <a:p>
                      <a:pPr algn="ctr" rtl="1">
                        <a:lnSpc>
                          <a:spcPct val="100000"/>
                        </a:lnSpc>
                        <a:spcAft>
                          <a:spcPts val="0"/>
                        </a:spcAft>
                      </a:pPr>
                      <a:r>
                        <a:rPr lang="he-IL" sz="1600" b="1" kern="1200" dirty="0">
                          <a:solidFill>
                            <a:schemeClr val="bg1"/>
                          </a:solidFill>
                          <a:effectLst/>
                          <a:latin typeface="Times New Roman"/>
                          <a:ea typeface="Times New Roman"/>
                          <a:cs typeface="+mn-cs"/>
                        </a:rPr>
                        <a:t> </a:t>
                      </a:r>
                      <a:endParaRPr lang="en-US" sz="1600" b="1" kern="1200" dirty="0">
                        <a:solidFill>
                          <a:schemeClr val="bg1"/>
                        </a:solidFill>
                        <a:effectLst/>
                        <a:latin typeface="Times New Roman"/>
                        <a:ea typeface="Times New Roman"/>
                        <a:cs typeface="+mn-cs"/>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75000"/>
                      </a:schemeClr>
                    </a:solidFill>
                  </a:tcPr>
                </a:tc>
              </a:tr>
            </a:tbl>
          </a:graphicData>
        </a:graphic>
      </p:graphicFrame>
    </p:spTree>
    <p:extLst>
      <p:ext uri="{BB962C8B-B14F-4D97-AF65-F5344CB8AC3E}">
        <p14:creationId xmlns:p14="http://schemas.microsoft.com/office/powerpoint/2010/main" val="12650021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כותרת 1"/>
          <p:cNvSpPr>
            <a:spLocks noGrp="1"/>
          </p:cNvSpPr>
          <p:nvPr>
            <p:ph type="title"/>
          </p:nvPr>
        </p:nvSpPr>
        <p:spPr>
          <a:xfrm>
            <a:off x="179512" y="1194776"/>
            <a:ext cx="8586788" cy="794064"/>
          </a:xfrm>
        </p:spPr>
        <p:txBody>
          <a:bodyPr/>
          <a:lstStyle/>
          <a:p>
            <a:pPr algn="ctr">
              <a:spcBef>
                <a:spcPts val="300"/>
              </a:spcBef>
              <a:spcAft>
                <a:spcPts val="600"/>
              </a:spcAft>
            </a:pPr>
            <a:r>
              <a:rPr lang="he-IL" sz="2400" b="1" u="sng" dirty="0" smtClean="0"/>
              <a:t>התוכניות לקשרי חוץ מדעיים - הפרויקטים שמומנו בשנת 2015(באלפי ₪)</a:t>
            </a:r>
          </a:p>
        </p:txBody>
      </p:sp>
      <p:graphicFrame>
        <p:nvGraphicFramePr>
          <p:cNvPr id="5" name="טבלה 4"/>
          <p:cNvGraphicFramePr>
            <a:graphicFrameLocks noGrp="1"/>
          </p:cNvGraphicFramePr>
          <p:nvPr>
            <p:extLst>
              <p:ext uri="{D42A27DB-BD31-4B8C-83A1-F6EECF244321}">
                <p14:modId xmlns:p14="http://schemas.microsoft.com/office/powerpoint/2010/main" val="3118075035"/>
              </p:ext>
            </p:extLst>
          </p:nvPr>
        </p:nvGraphicFramePr>
        <p:xfrm>
          <a:off x="123886" y="1661552"/>
          <a:ext cx="8768593" cy="5079816"/>
        </p:xfrm>
        <a:graphic>
          <a:graphicData uri="http://schemas.openxmlformats.org/drawingml/2006/table">
            <a:tbl>
              <a:tblPr rtl="1" firstRow="1" firstCol="1" bandRow="1">
                <a:tableStyleId>{74C1A8A3-306A-4EB7-A6B1-4F7E0EB9C5D6}</a:tableStyleId>
              </a:tblPr>
              <a:tblGrid>
                <a:gridCol w="2258194"/>
                <a:gridCol w="1100305"/>
                <a:gridCol w="1288999"/>
                <a:gridCol w="1070574"/>
                <a:gridCol w="824859"/>
                <a:gridCol w="2225662"/>
              </a:tblGrid>
              <a:tr h="785856">
                <a:tc>
                  <a:txBody>
                    <a:bodyPr/>
                    <a:lstStyle/>
                    <a:p>
                      <a:pPr algn="ctr" rtl="1">
                        <a:lnSpc>
                          <a:spcPct val="100000"/>
                        </a:lnSpc>
                        <a:spcAft>
                          <a:spcPts val="0"/>
                        </a:spcAft>
                      </a:pPr>
                      <a:r>
                        <a:rPr lang="he-IL" sz="1600" dirty="0" smtClean="0">
                          <a:effectLst/>
                        </a:rPr>
                        <a:t>תכניות</a:t>
                      </a:r>
                      <a:endParaRPr lang="en-US" sz="1600" dirty="0">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c>
                  <a:txBody>
                    <a:bodyPr/>
                    <a:lstStyle/>
                    <a:p>
                      <a:pPr algn="ctr" rtl="1">
                        <a:lnSpc>
                          <a:spcPct val="100000"/>
                        </a:lnSpc>
                        <a:spcAft>
                          <a:spcPts val="0"/>
                        </a:spcAft>
                      </a:pPr>
                      <a:r>
                        <a:rPr lang="he-IL" sz="1600" dirty="0" smtClean="0">
                          <a:effectLst/>
                        </a:rPr>
                        <a:t>מספר המחקרים</a:t>
                      </a:r>
                      <a:endParaRPr lang="en-US" sz="1600" dirty="0">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c>
                  <a:txBody>
                    <a:bodyPr/>
                    <a:lstStyle/>
                    <a:p>
                      <a:pPr algn="ctr" rtl="1">
                        <a:lnSpc>
                          <a:spcPct val="100000"/>
                        </a:lnSpc>
                        <a:spcAft>
                          <a:spcPts val="0"/>
                        </a:spcAft>
                      </a:pPr>
                      <a:r>
                        <a:rPr lang="he-IL" sz="1600" dirty="0" smtClean="0">
                          <a:effectLst/>
                        </a:rPr>
                        <a:t>התקציב הכולל</a:t>
                      </a:r>
                      <a:endParaRPr lang="en-US" sz="1600" dirty="0">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c>
                  <a:txBody>
                    <a:bodyPr/>
                    <a:lstStyle/>
                    <a:p>
                      <a:pPr algn="ctr" rtl="1">
                        <a:lnSpc>
                          <a:spcPct val="100000"/>
                        </a:lnSpc>
                        <a:spcAft>
                          <a:spcPts val="0"/>
                        </a:spcAft>
                      </a:pPr>
                      <a:r>
                        <a:rPr lang="he-IL" sz="1600" dirty="0" smtClean="0">
                          <a:effectLst/>
                        </a:rPr>
                        <a:t>תקציב המשרד</a:t>
                      </a:r>
                      <a:r>
                        <a:rPr lang="he-IL" sz="1600" dirty="0">
                          <a:effectLst/>
                        </a:rPr>
                        <a:t> </a:t>
                      </a:r>
                      <a:endParaRPr lang="en-US" sz="1600" dirty="0">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c>
                  <a:txBody>
                    <a:bodyPr/>
                    <a:lstStyle/>
                    <a:p>
                      <a:pPr algn="ctr" rtl="1">
                        <a:lnSpc>
                          <a:spcPct val="100000"/>
                        </a:lnSpc>
                        <a:spcBef>
                          <a:spcPts val="1200"/>
                        </a:spcBef>
                        <a:spcAft>
                          <a:spcPts val="0"/>
                        </a:spcAft>
                      </a:pPr>
                      <a:r>
                        <a:rPr lang="he-IL" sz="1600" dirty="0" smtClean="0">
                          <a:effectLst/>
                        </a:rPr>
                        <a:t>תקציב חיצוני</a:t>
                      </a:r>
                      <a:endParaRPr lang="en-US" sz="1600" dirty="0">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c>
                  <a:txBody>
                    <a:bodyPr/>
                    <a:lstStyle/>
                    <a:p>
                      <a:pPr algn="ctr" rtl="1">
                        <a:lnSpc>
                          <a:spcPct val="100000"/>
                        </a:lnSpc>
                        <a:spcAft>
                          <a:spcPts val="0"/>
                        </a:spcAft>
                      </a:pPr>
                      <a:r>
                        <a:rPr lang="he-IL" sz="1600" dirty="0" smtClean="0">
                          <a:effectLst/>
                        </a:rPr>
                        <a:t>הערות</a:t>
                      </a:r>
                      <a:endParaRPr lang="en-US" sz="1600" dirty="0">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r>
              <a:tr h="418432">
                <a:tc>
                  <a:txBody>
                    <a:bodyPr/>
                    <a:lstStyle/>
                    <a:p>
                      <a:pPr algn="r" rtl="1">
                        <a:lnSpc>
                          <a:spcPct val="100000"/>
                        </a:lnSpc>
                        <a:spcAft>
                          <a:spcPts val="0"/>
                        </a:spcAft>
                      </a:pPr>
                      <a:r>
                        <a:rPr lang="he-IL" sz="1600" dirty="0" smtClean="0">
                          <a:solidFill>
                            <a:schemeClr val="tx1"/>
                          </a:solidFill>
                          <a:effectLst/>
                          <a:latin typeface="Times New Roman"/>
                          <a:ea typeface="Times New Roman"/>
                        </a:rPr>
                        <a:t>גרמניה (טכנולוגיות</a:t>
                      </a:r>
                      <a:r>
                        <a:rPr lang="he-IL" sz="1600" baseline="0" dirty="0" smtClean="0">
                          <a:solidFill>
                            <a:schemeClr val="tx1"/>
                          </a:solidFill>
                          <a:effectLst/>
                          <a:latin typeface="Times New Roman"/>
                          <a:ea typeface="Times New Roman"/>
                        </a:rPr>
                        <a:t> מים, </a:t>
                      </a:r>
                      <a:r>
                        <a:rPr lang="he-IL" sz="1600" dirty="0" smtClean="0">
                          <a:solidFill>
                            <a:schemeClr val="tx1"/>
                          </a:solidFill>
                          <a:effectLst/>
                          <a:latin typeface="Times New Roman"/>
                          <a:ea typeface="Times New Roman"/>
                        </a:rPr>
                        <a:t>סרטן, </a:t>
                      </a:r>
                      <a:r>
                        <a:rPr lang="he-IL" sz="1600" dirty="0" err="1" smtClean="0">
                          <a:solidFill>
                            <a:schemeClr val="tx1"/>
                          </a:solidFill>
                          <a:effectLst/>
                          <a:latin typeface="Times New Roman"/>
                          <a:ea typeface="Times New Roman"/>
                        </a:rPr>
                        <a:t>הלמהולץ</a:t>
                      </a:r>
                      <a:r>
                        <a:rPr lang="he-IL" sz="1600" dirty="0" smtClean="0">
                          <a:solidFill>
                            <a:schemeClr val="tx1"/>
                          </a:solidFill>
                          <a:effectLst/>
                          <a:latin typeface="Times New Roman"/>
                          <a:ea typeface="Times New Roman"/>
                        </a:rPr>
                        <a:t>)</a:t>
                      </a:r>
                      <a:endParaRPr lang="en-US" sz="1600" dirty="0">
                        <a:solidFill>
                          <a:schemeClr val="tx1"/>
                        </a:solidFill>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rtl="1">
                        <a:lnSpc>
                          <a:spcPct val="100000"/>
                        </a:lnSpc>
                        <a:spcAft>
                          <a:spcPts val="0"/>
                        </a:spcAft>
                      </a:pPr>
                      <a:r>
                        <a:rPr lang="he-IL" sz="1600" dirty="0" smtClean="0">
                          <a:solidFill>
                            <a:schemeClr val="tx1"/>
                          </a:solidFill>
                          <a:effectLst/>
                          <a:latin typeface="Times New Roman"/>
                          <a:ea typeface="Times New Roman"/>
                        </a:rPr>
                        <a:t>29</a:t>
                      </a:r>
                      <a:endParaRPr lang="en-US" sz="1600" dirty="0">
                        <a:solidFill>
                          <a:schemeClr val="tx1"/>
                        </a:solidFill>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Aft>
                          <a:spcPts val="0"/>
                        </a:spcAft>
                      </a:pPr>
                      <a:r>
                        <a:rPr lang="he-IL" sz="1600" dirty="0" smtClean="0">
                          <a:solidFill>
                            <a:schemeClr val="tx1"/>
                          </a:solidFill>
                          <a:effectLst/>
                          <a:latin typeface="Times New Roman"/>
                          <a:ea typeface="Times New Roman"/>
                        </a:rPr>
                        <a:t> 5,804 </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1">
                        <a:lnSpc>
                          <a:spcPct val="100000"/>
                        </a:lnSpc>
                        <a:spcAft>
                          <a:spcPts val="0"/>
                        </a:spcAft>
                      </a:pPr>
                      <a:r>
                        <a:rPr lang="he-IL" sz="1600" dirty="0" smtClean="0">
                          <a:effectLst/>
                          <a:latin typeface="Times New Roman"/>
                          <a:ea typeface="Times New Roman"/>
                        </a:rPr>
                        <a:t>0</a:t>
                      </a:r>
                      <a:endParaRPr lang="en-US" sz="1600" dirty="0">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1" eaLnBrk="1" fontAlgn="auto" latinLnBrk="0" hangingPunct="1">
                        <a:lnSpc>
                          <a:spcPct val="100000"/>
                        </a:lnSpc>
                        <a:spcBef>
                          <a:spcPts val="1200"/>
                        </a:spcBef>
                        <a:spcAft>
                          <a:spcPts val="0"/>
                        </a:spcAft>
                        <a:buClrTx/>
                        <a:buSzTx/>
                        <a:buFontTx/>
                        <a:buNone/>
                        <a:tabLst/>
                        <a:defRPr/>
                      </a:pPr>
                      <a:r>
                        <a:rPr lang="he-IL" sz="1600" dirty="0" smtClean="0">
                          <a:effectLst/>
                          <a:latin typeface="Times New Roman"/>
                          <a:ea typeface="Times New Roman"/>
                        </a:rPr>
                        <a:t>5,804</a:t>
                      </a:r>
                      <a:endParaRPr lang="en-US" sz="1600" dirty="0" smtClean="0">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600" dirty="0" smtClean="0">
                          <a:effectLst/>
                          <a:latin typeface="Times New Roman"/>
                          <a:ea typeface="Times New Roman"/>
                        </a:rPr>
                        <a:t>השתתפות</a:t>
                      </a:r>
                      <a:r>
                        <a:rPr lang="he-IL" sz="1600" baseline="0" dirty="0" smtClean="0">
                          <a:effectLst/>
                          <a:latin typeface="Times New Roman"/>
                          <a:ea typeface="Times New Roman"/>
                        </a:rPr>
                        <a:t> גרמניה בלבד</a:t>
                      </a:r>
                      <a:endParaRPr lang="en-US" sz="1600" dirty="0">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445664">
                <a:tc>
                  <a:txBody>
                    <a:bodyPr/>
                    <a:lstStyle/>
                    <a:p>
                      <a:pPr algn="r" rtl="1">
                        <a:lnSpc>
                          <a:spcPct val="100000"/>
                        </a:lnSpc>
                        <a:spcAft>
                          <a:spcPts val="0"/>
                        </a:spcAft>
                      </a:pPr>
                      <a:r>
                        <a:rPr lang="he-IL" sz="1600" dirty="0" smtClean="0">
                          <a:solidFill>
                            <a:schemeClr val="tx1"/>
                          </a:solidFill>
                          <a:effectLst/>
                          <a:latin typeface="Times New Roman"/>
                          <a:ea typeface="Times New Roman"/>
                        </a:rPr>
                        <a:t>השתתפות בתכנית </a:t>
                      </a:r>
                      <a:r>
                        <a:rPr lang="en-US" sz="1600" dirty="0" smtClean="0">
                          <a:solidFill>
                            <a:schemeClr val="tx1"/>
                          </a:solidFill>
                          <a:effectLst/>
                          <a:latin typeface="Times New Roman"/>
                          <a:ea typeface="Times New Roman"/>
                        </a:rPr>
                        <a:t>BIRAX</a:t>
                      </a:r>
                      <a:endParaRPr lang="en-US" sz="1600" dirty="0">
                        <a:solidFill>
                          <a:schemeClr val="tx1"/>
                        </a:solidFill>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algn="ctr" defTabSz="914400" rtl="1" eaLnBrk="1" latinLnBrk="0" hangingPunct="1">
                        <a:lnSpc>
                          <a:spcPct val="100000"/>
                        </a:lnSpc>
                        <a:spcAft>
                          <a:spcPts val="0"/>
                        </a:spcAft>
                      </a:pPr>
                      <a:r>
                        <a:rPr lang="en-US" sz="1600" kern="1200" dirty="0" smtClean="0">
                          <a:solidFill>
                            <a:schemeClr val="dk1"/>
                          </a:solidFill>
                          <a:effectLst/>
                          <a:latin typeface="Arial" panose="020B0604020202020204" pitchFamily="34" charset="0"/>
                          <a:ea typeface="Times New Roman"/>
                          <a:cs typeface="Arial" panose="020B0604020202020204" pitchFamily="34" charset="0"/>
                        </a:rPr>
                        <a:t>1</a:t>
                      </a:r>
                      <a:endParaRPr lang="en-US" sz="1600" kern="1200" dirty="0">
                        <a:solidFill>
                          <a:schemeClr val="dk1"/>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algn="ctr" defTabSz="914400" rtl="1" eaLnBrk="1" latinLnBrk="0" hangingPunct="1">
                        <a:lnSpc>
                          <a:spcPct val="100000"/>
                        </a:lnSpc>
                        <a:spcAft>
                          <a:spcPts val="0"/>
                        </a:spcAft>
                      </a:pPr>
                      <a:r>
                        <a:rPr lang="en-US" sz="1600" kern="1200" dirty="0" smtClean="0">
                          <a:solidFill>
                            <a:schemeClr val="dk1"/>
                          </a:solidFill>
                          <a:effectLst/>
                          <a:latin typeface="Arial" panose="020B0604020202020204" pitchFamily="34" charset="0"/>
                          <a:ea typeface="Times New Roman"/>
                          <a:cs typeface="Arial" panose="020B0604020202020204" pitchFamily="34" charset="0"/>
                        </a:rPr>
                        <a:t>2,903</a:t>
                      </a:r>
                      <a:endParaRPr lang="en-US" sz="1600" kern="1200" dirty="0">
                        <a:solidFill>
                          <a:schemeClr val="dk1"/>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algn="ctr" defTabSz="914400" rtl="1" eaLnBrk="1" latinLnBrk="0" hangingPunct="1">
                        <a:lnSpc>
                          <a:spcPct val="100000"/>
                        </a:lnSpc>
                        <a:spcAft>
                          <a:spcPts val="0"/>
                        </a:spcAft>
                      </a:pPr>
                      <a:r>
                        <a:rPr lang="en-US" sz="1600" kern="1200" dirty="0" smtClean="0">
                          <a:solidFill>
                            <a:schemeClr val="dk1"/>
                          </a:solidFill>
                          <a:effectLst/>
                          <a:latin typeface="Arial" panose="020B0604020202020204" pitchFamily="34" charset="0"/>
                          <a:ea typeface="Times New Roman"/>
                          <a:cs typeface="Arial" panose="020B0604020202020204" pitchFamily="34" charset="0"/>
                        </a:rPr>
                        <a:t>2,903</a:t>
                      </a:r>
                      <a:endParaRPr lang="en-US" sz="1600" kern="1200" dirty="0">
                        <a:solidFill>
                          <a:schemeClr val="dk1"/>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rtl="1">
                        <a:lnSpc>
                          <a:spcPct val="100000"/>
                        </a:lnSpc>
                        <a:spcBef>
                          <a:spcPts val="1200"/>
                        </a:spcBef>
                        <a:spcAft>
                          <a:spcPts val="0"/>
                        </a:spcAft>
                      </a:pPr>
                      <a:r>
                        <a:rPr lang="he-IL" sz="1600" dirty="0" smtClean="0">
                          <a:effectLst/>
                          <a:latin typeface="Times New Roman"/>
                          <a:ea typeface="Times New Roman"/>
                        </a:rPr>
                        <a:t>0</a:t>
                      </a:r>
                      <a:endParaRPr lang="en-US" sz="1600" dirty="0">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en-US" sz="1600" dirty="0">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432048">
                <a:tc>
                  <a:txBody>
                    <a:bodyPr/>
                    <a:lstStyle/>
                    <a:p>
                      <a:pPr algn="r" rtl="1">
                        <a:lnSpc>
                          <a:spcPct val="100000"/>
                        </a:lnSpc>
                        <a:spcAft>
                          <a:spcPts val="0"/>
                        </a:spcAft>
                      </a:pPr>
                      <a:r>
                        <a:rPr lang="he-IL" sz="1600" kern="1200" dirty="0" smtClean="0">
                          <a:solidFill>
                            <a:schemeClr val="tx1"/>
                          </a:solidFill>
                          <a:effectLst/>
                          <a:latin typeface="Times New Roman"/>
                          <a:ea typeface="Times New Roman"/>
                          <a:cs typeface="+mn-cs"/>
                        </a:rPr>
                        <a:t>צרפת (</a:t>
                      </a:r>
                      <a:r>
                        <a:rPr lang="en-US" sz="1600" kern="1200" dirty="0" smtClean="0">
                          <a:solidFill>
                            <a:schemeClr val="tx1"/>
                          </a:solidFill>
                          <a:effectLst/>
                          <a:latin typeface="Times New Roman"/>
                          <a:ea typeface="Times New Roman"/>
                          <a:cs typeface="+mn-cs"/>
                        </a:rPr>
                        <a:t>PICS</a:t>
                      </a:r>
                      <a:r>
                        <a:rPr lang="he-IL" sz="1600" kern="1200" dirty="0" smtClean="0">
                          <a:solidFill>
                            <a:schemeClr val="tx1"/>
                          </a:solidFill>
                          <a:effectLst/>
                          <a:latin typeface="Times New Roman"/>
                          <a:ea typeface="Times New Roman"/>
                          <a:cs typeface="+mn-cs"/>
                        </a:rPr>
                        <a:t>)</a:t>
                      </a:r>
                      <a:endParaRPr lang="en-US" sz="1600" kern="1200" dirty="0">
                        <a:solidFill>
                          <a:schemeClr val="tx1"/>
                        </a:solidFill>
                        <a:effectLst/>
                        <a:latin typeface="Times New Roman"/>
                        <a:ea typeface="Times New Roman"/>
                        <a:cs typeface="+mn-cs"/>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algn="ctr" defTabSz="914400" rtl="1" eaLnBrk="1" latinLnBrk="0" hangingPunct="1">
                        <a:lnSpc>
                          <a:spcPct val="100000"/>
                        </a:lnSpc>
                        <a:spcBef>
                          <a:spcPts val="1200"/>
                        </a:spcBef>
                        <a:spcAft>
                          <a:spcPts val="0"/>
                        </a:spcAft>
                      </a:pPr>
                      <a:r>
                        <a:rPr lang="he-IL" sz="1600" kern="1200" dirty="0" smtClean="0">
                          <a:solidFill>
                            <a:schemeClr val="dk1"/>
                          </a:solidFill>
                          <a:effectLst/>
                          <a:latin typeface="Times New Roman"/>
                          <a:ea typeface="Times New Roman"/>
                          <a:cs typeface="+mn-cs"/>
                        </a:rPr>
                        <a:t>2</a:t>
                      </a:r>
                      <a:endParaRPr lang="en-US" sz="1600" kern="1200" dirty="0">
                        <a:solidFill>
                          <a:schemeClr val="dk1"/>
                        </a:solidFill>
                        <a:effectLst/>
                        <a:latin typeface="Times New Roman"/>
                        <a:ea typeface="Times New Roman"/>
                        <a:cs typeface="+mn-cs"/>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algn="ctr" defTabSz="914400" rtl="1" eaLnBrk="1" latinLnBrk="0" hangingPunct="1">
                        <a:lnSpc>
                          <a:spcPct val="100000"/>
                        </a:lnSpc>
                        <a:spcBef>
                          <a:spcPts val="1200"/>
                        </a:spcBef>
                        <a:spcAft>
                          <a:spcPts val="0"/>
                        </a:spcAft>
                      </a:pPr>
                      <a:r>
                        <a:rPr lang="he-IL" sz="1600" kern="1200" dirty="0" smtClean="0">
                          <a:solidFill>
                            <a:schemeClr val="dk1"/>
                          </a:solidFill>
                          <a:effectLst/>
                          <a:latin typeface="Times New Roman"/>
                          <a:ea typeface="Times New Roman"/>
                          <a:cs typeface="+mn-cs"/>
                        </a:rPr>
                        <a:t>155</a:t>
                      </a:r>
                      <a:endParaRPr lang="en-US" sz="1600" kern="1200" dirty="0">
                        <a:solidFill>
                          <a:schemeClr val="dk1"/>
                        </a:solidFill>
                        <a:effectLst/>
                        <a:latin typeface="Times New Roman"/>
                        <a:ea typeface="Times New Roman"/>
                        <a:cs typeface="+mn-cs"/>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algn="ctr" defTabSz="914400" rtl="1" eaLnBrk="1" latinLnBrk="0" hangingPunct="1">
                        <a:lnSpc>
                          <a:spcPct val="100000"/>
                        </a:lnSpc>
                        <a:spcBef>
                          <a:spcPts val="1200"/>
                        </a:spcBef>
                        <a:spcAft>
                          <a:spcPts val="0"/>
                        </a:spcAft>
                      </a:pPr>
                      <a:r>
                        <a:rPr lang="he-IL" sz="1600" kern="1200" dirty="0" smtClean="0">
                          <a:solidFill>
                            <a:schemeClr val="dk1"/>
                          </a:solidFill>
                          <a:effectLst/>
                          <a:latin typeface="Times New Roman"/>
                          <a:ea typeface="Times New Roman"/>
                          <a:cs typeface="+mn-cs"/>
                        </a:rPr>
                        <a:t>155</a:t>
                      </a:r>
                      <a:endParaRPr lang="en-US" sz="1600" kern="1200" dirty="0">
                        <a:solidFill>
                          <a:schemeClr val="dk1"/>
                        </a:solidFill>
                        <a:effectLst/>
                        <a:latin typeface="Times New Roman"/>
                        <a:ea typeface="Times New Roman"/>
                        <a:cs typeface="+mn-cs"/>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algn="ctr" defTabSz="914400" rtl="1" eaLnBrk="1" latinLnBrk="0" hangingPunct="1">
                        <a:lnSpc>
                          <a:spcPct val="100000"/>
                        </a:lnSpc>
                        <a:spcBef>
                          <a:spcPts val="1200"/>
                        </a:spcBef>
                        <a:spcAft>
                          <a:spcPts val="0"/>
                        </a:spcAft>
                      </a:pPr>
                      <a:r>
                        <a:rPr lang="he-IL" sz="1600" kern="1200" dirty="0" smtClean="0">
                          <a:solidFill>
                            <a:schemeClr val="dk1"/>
                          </a:solidFill>
                          <a:effectLst/>
                          <a:latin typeface="Times New Roman"/>
                          <a:ea typeface="Times New Roman"/>
                          <a:cs typeface="+mn-cs"/>
                        </a:rPr>
                        <a:t>0</a:t>
                      </a:r>
                      <a:endParaRPr lang="en-US" sz="1600" kern="1200" dirty="0">
                        <a:solidFill>
                          <a:schemeClr val="dk1"/>
                        </a:solidFill>
                        <a:effectLst/>
                        <a:latin typeface="Times New Roman"/>
                        <a:ea typeface="Times New Roman"/>
                        <a:cs typeface="+mn-cs"/>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rtl="1">
                        <a:lnSpc>
                          <a:spcPct val="100000"/>
                        </a:lnSpc>
                        <a:spcAft>
                          <a:spcPts val="0"/>
                        </a:spcAft>
                      </a:pPr>
                      <a:endParaRPr lang="en-US" sz="1600" dirty="0">
                        <a:solidFill>
                          <a:srgbClr val="00B050"/>
                        </a:solidFill>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379421">
                <a:tc>
                  <a:txBody>
                    <a:bodyPr/>
                    <a:lstStyle/>
                    <a:p>
                      <a:pPr algn="r" rtl="1">
                        <a:lnSpc>
                          <a:spcPct val="100000"/>
                        </a:lnSpc>
                        <a:spcAft>
                          <a:spcPts val="0"/>
                        </a:spcAft>
                      </a:pPr>
                      <a:r>
                        <a:rPr lang="he-IL" sz="1600" dirty="0" smtClean="0">
                          <a:solidFill>
                            <a:schemeClr val="tx1"/>
                          </a:solidFill>
                          <a:effectLst/>
                          <a:latin typeface="+mn-lt"/>
                          <a:ea typeface="+mn-ea"/>
                        </a:rPr>
                        <a:t>סין (2 תחומים)</a:t>
                      </a:r>
                      <a:endParaRPr lang="en-US" sz="1600" dirty="0">
                        <a:solidFill>
                          <a:schemeClr val="tx1"/>
                        </a:solidFill>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rtl="1">
                        <a:lnSpc>
                          <a:spcPct val="100000"/>
                        </a:lnSpc>
                        <a:spcAft>
                          <a:spcPts val="0"/>
                        </a:spcAft>
                      </a:pPr>
                      <a:r>
                        <a:rPr lang="he-IL" sz="1600" dirty="0" smtClean="0">
                          <a:solidFill>
                            <a:schemeClr val="tx1"/>
                          </a:solidFill>
                          <a:effectLst/>
                        </a:rPr>
                        <a:t>10</a:t>
                      </a:r>
                      <a:endParaRPr lang="en-US" sz="1600" dirty="0">
                        <a:solidFill>
                          <a:schemeClr val="tx1"/>
                        </a:solidFill>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rtl="1">
                        <a:lnSpc>
                          <a:spcPct val="100000"/>
                        </a:lnSpc>
                        <a:spcAft>
                          <a:spcPts val="0"/>
                        </a:spcAft>
                      </a:pPr>
                      <a:r>
                        <a:rPr lang="he-IL" sz="1600" dirty="0" smtClean="0">
                          <a:solidFill>
                            <a:schemeClr val="tx1"/>
                          </a:solidFill>
                          <a:effectLst/>
                        </a:rPr>
                        <a:t>3,850</a:t>
                      </a:r>
                      <a:endParaRPr lang="en-US" sz="1600" dirty="0">
                        <a:solidFill>
                          <a:schemeClr val="tx1"/>
                        </a:solidFill>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rtl="1">
                        <a:lnSpc>
                          <a:spcPct val="100000"/>
                        </a:lnSpc>
                        <a:spcAft>
                          <a:spcPts val="0"/>
                        </a:spcAft>
                      </a:pPr>
                      <a:r>
                        <a:rPr lang="he-IL" sz="1600" dirty="0" smtClean="0">
                          <a:solidFill>
                            <a:schemeClr val="tx1"/>
                          </a:solidFill>
                          <a:effectLst/>
                        </a:rPr>
                        <a:t>3,850</a:t>
                      </a:r>
                      <a:endParaRPr lang="en-US" sz="1600" dirty="0">
                        <a:solidFill>
                          <a:schemeClr val="tx1"/>
                        </a:solidFill>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rtl="1">
                        <a:lnSpc>
                          <a:spcPct val="100000"/>
                        </a:lnSpc>
                        <a:spcBef>
                          <a:spcPts val="1200"/>
                        </a:spcBef>
                        <a:spcAft>
                          <a:spcPts val="0"/>
                        </a:spcAft>
                      </a:pPr>
                      <a:r>
                        <a:rPr lang="he-IL" sz="1600" dirty="0" smtClean="0">
                          <a:solidFill>
                            <a:schemeClr val="tx1"/>
                          </a:solidFill>
                          <a:effectLst/>
                        </a:rPr>
                        <a:t>0</a:t>
                      </a:r>
                      <a:endParaRPr lang="en-US" sz="1600" dirty="0">
                        <a:solidFill>
                          <a:schemeClr val="tx1"/>
                        </a:solidFill>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rtl="1">
                        <a:lnSpc>
                          <a:spcPct val="100000"/>
                        </a:lnSpc>
                        <a:spcAft>
                          <a:spcPts val="0"/>
                        </a:spcAft>
                      </a:pPr>
                      <a:endParaRPr lang="en-US" sz="1600" dirty="0">
                        <a:solidFill>
                          <a:schemeClr val="tx1"/>
                        </a:solidFill>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382426">
                <a:tc>
                  <a:txBody>
                    <a:bodyPr/>
                    <a:lstStyle/>
                    <a:p>
                      <a:pPr algn="r" rtl="1">
                        <a:lnSpc>
                          <a:spcPct val="100000"/>
                        </a:lnSpc>
                        <a:spcAft>
                          <a:spcPts val="0"/>
                        </a:spcAft>
                      </a:pPr>
                      <a:r>
                        <a:rPr lang="he-IL" sz="1600" dirty="0" smtClean="0">
                          <a:solidFill>
                            <a:schemeClr val="tx1"/>
                          </a:solidFill>
                          <a:effectLst/>
                          <a:latin typeface="Times New Roman"/>
                          <a:ea typeface="Times New Roman"/>
                        </a:rPr>
                        <a:t>יפן (תחום אחד)</a:t>
                      </a:r>
                      <a:endParaRPr lang="en-US" sz="1600" dirty="0">
                        <a:solidFill>
                          <a:schemeClr val="tx1"/>
                        </a:solidFill>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rtl="1">
                        <a:lnSpc>
                          <a:spcPct val="100000"/>
                        </a:lnSpc>
                        <a:spcAft>
                          <a:spcPts val="0"/>
                        </a:spcAft>
                      </a:pPr>
                      <a:r>
                        <a:rPr lang="he-IL" sz="1600" dirty="0" smtClean="0">
                          <a:solidFill>
                            <a:schemeClr val="tx1"/>
                          </a:solidFill>
                          <a:effectLst/>
                        </a:rPr>
                        <a:t>3</a:t>
                      </a:r>
                      <a:endParaRPr lang="en-US" sz="1600" dirty="0">
                        <a:solidFill>
                          <a:schemeClr val="tx1"/>
                        </a:solidFill>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rtl="1">
                        <a:lnSpc>
                          <a:spcPct val="100000"/>
                        </a:lnSpc>
                        <a:spcAft>
                          <a:spcPts val="0"/>
                        </a:spcAft>
                      </a:pPr>
                      <a:r>
                        <a:rPr lang="he-IL" sz="1600" dirty="0" smtClean="0">
                          <a:solidFill>
                            <a:schemeClr val="tx1"/>
                          </a:solidFill>
                          <a:effectLst/>
                          <a:latin typeface="+mn-lt"/>
                          <a:ea typeface="+mn-ea"/>
                        </a:rPr>
                        <a:t>2,400</a:t>
                      </a:r>
                      <a:endParaRPr lang="en-US" sz="1600" dirty="0">
                        <a:solidFill>
                          <a:schemeClr val="tx1"/>
                        </a:solidFill>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rtl="1">
                        <a:lnSpc>
                          <a:spcPct val="100000"/>
                        </a:lnSpc>
                        <a:spcAft>
                          <a:spcPts val="0"/>
                        </a:spcAft>
                      </a:pPr>
                      <a:r>
                        <a:rPr lang="he-IL" sz="1600" dirty="0" smtClean="0">
                          <a:solidFill>
                            <a:schemeClr val="tx1"/>
                          </a:solidFill>
                          <a:effectLst/>
                        </a:rPr>
                        <a:t>2,400</a:t>
                      </a:r>
                      <a:endParaRPr lang="en-US" sz="1600" dirty="0">
                        <a:solidFill>
                          <a:schemeClr val="tx1"/>
                        </a:solidFill>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marR="0" indent="0" algn="ctr" defTabSz="914400" rtl="1" eaLnBrk="1" fontAlgn="auto" latinLnBrk="0" hangingPunct="1">
                        <a:lnSpc>
                          <a:spcPct val="100000"/>
                        </a:lnSpc>
                        <a:spcBef>
                          <a:spcPts val="1200"/>
                        </a:spcBef>
                        <a:spcAft>
                          <a:spcPts val="0"/>
                        </a:spcAft>
                        <a:buClrTx/>
                        <a:buSzTx/>
                        <a:buFontTx/>
                        <a:buNone/>
                        <a:tabLst/>
                        <a:defRPr/>
                      </a:pPr>
                      <a:r>
                        <a:rPr lang="he-IL" sz="1600" dirty="0" smtClean="0">
                          <a:solidFill>
                            <a:schemeClr val="tx1"/>
                          </a:solidFill>
                          <a:effectLst/>
                          <a:latin typeface="Times New Roman"/>
                          <a:ea typeface="Times New Roman"/>
                        </a:rPr>
                        <a:t>0</a:t>
                      </a:r>
                      <a:endParaRPr lang="en-US" sz="1600" dirty="0" smtClean="0">
                        <a:solidFill>
                          <a:schemeClr val="tx1"/>
                        </a:solidFill>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rtl="1">
                        <a:lnSpc>
                          <a:spcPct val="100000"/>
                        </a:lnSpc>
                        <a:spcAft>
                          <a:spcPts val="0"/>
                        </a:spcAft>
                      </a:pPr>
                      <a:endParaRPr lang="en-US" sz="1600" dirty="0">
                        <a:solidFill>
                          <a:schemeClr val="tx1"/>
                        </a:solidFill>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408503">
                <a:tc>
                  <a:txBody>
                    <a:bodyPr/>
                    <a:lstStyle/>
                    <a:p>
                      <a:pPr marL="0" algn="r" defTabSz="914400" rtl="1" eaLnBrk="1" latinLnBrk="0" hangingPunct="1">
                        <a:lnSpc>
                          <a:spcPct val="100000"/>
                        </a:lnSpc>
                        <a:spcAft>
                          <a:spcPts val="0"/>
                        </a:spcAft>
                      </a:pPr>
                      <a:r>
                        <a:rPr lang="he-IL" sz="1600" kern="1200" dirty="0" smtClean="0">
                          <a:solidFill>
                            <a:schemeClr val="tx1"/>
                          </a:solidFill>
                          <a:effectLst/>
                          <a:latin typeface="Times New Roman"/>
                          <a:ea typeface="Times New Roman"/>
                          <a:cs typeface="+mn-cs"/>
                        </a:rPr>
                        <a:t>איטליה (3 תחומים)</a:t>
                      </a:r>
                      <a:endParaRPr lang="en-US" sz="1600" kern="1200" dirty="0">
                        <a:solidFill>
                          <a:schemeClr val="tx1"/>
                        </a:solidFill>
                        <a:effectLst/>
                        <a:latin typeface="Times New Roman"/>
                        <a:ea typeface="Times New Roman"/>
                        <a:cs typeface="+mn-cs"/>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algn="ctr" defTabSz="914400" rtl="1" eaLnBrk="1" latinLnBrk="0" hangingPunct="1">
                        <a:lnSpc>
                          <a:spcPct val="100000"/>
                        </a:lnSpc>
                        <a:spcAft>
                          <a:spcPts val="0"/>
                        </a:spcAft>
                      </a:pPr>
                      <a:r>
                        <a:rPr lang="he-IL" sz="1600" kern="1200" dirty="0" smtClean="0">
                          <a:solidFill>
                            <a:schemeClr val="tx1"/>
                          </a:solidFill>
                          <a:effectLst/>
                          <a:latin typeface="Times New Roman"/>
                          <a:ea typeface="Times New Roman"/>
                          <a:cs typeface="+mn-cs"/>
                        </a:rPr>
                        <a:t>10</a:t>
                      </a:r>
                      <a:endParaRPr lang="en-US" sz="1600" kern="1200" dirty="0">
                        <a:solidFill>
                          <a:schemeClr val="tx1"/>
                        </a:solidFill>
                        <a:effectLst/>
                        <a:latin typeface="Times New Roman"/>
                        <a:ea typeface="Times New Roman"/>
                        <a:cs typeface="+mn-cs"/>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1" eaLnBrk="1" latinLnBrk="0" hangingPunct="1">
                        <a:lnSpc>
                          <a:spcPct val="100000"/>
                        </a:lnSpc>
                        <a:spcAft>
                          <a:spcPts val="0"/>
                        </a:spcAft>
                      </a:pPr>
                      <a:r>
                        <a:rPr lang="he-IL" sz="1600" kern="1200" dirty="0" smtClean="0">
                          <a:solidFill>
                            <a:schemeClr val="tx1"/>
                          </a:solidFill>
                          <a:effectLst/>
                          <a:latin typeface="Times New Roman"/>
                          <a:ea typeface="Times New Roman"/>
                          <a:cs typeface="+mn-cs"/>
                        </a:rPr>
                        <a:t>4,500</a:t>
                      </a:r>
                      <a:endParaRPr lang="en-US" sz="1600" kern="1200" dirty="0">
                        <a:solidFill>
                          <a:schemeClr val="tx1"/>
                        </a:solidFill>
                        <a:effectLst/>
                        <a:latin typeface="Times New Roman"/>
                        <a:ea typeface="Times New Roman"/>
                        <a:cs typeface="+mn-cs"/>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1" eaLnBrk="1" latinLnBrk="0" hangingPunct="1">
                        <a:lnSpc>
                          <a:spcPct val="100000"/>
                        </a:lnSpc>
                        <a:spcAft>
                          <a:spcPts val="0"/>
                        </a:spcAft>
                      </a:pPr>
                      <a:r>
                        <a:rPr lang="he-IL" sz="1600" kern="1200" dirty="0" smtClean="0">
                          <a:solidFill>
                            <a:schemeClr val="tx1"/>
                          </a:solidFill>
                          <a:effectLst/>
                          <a:latin typeface="Times New Roman"/>
                          <a:ea typeface="Times New Roman"/>
                          <a:cs typeface="+mn-cs"/>
                        </a:rPr>
                        <a:t>4,500</a:t>
                      </a:r>
                      <a:endParaRPr lang="en-US" sz="1600" kern="1200" dirty="0">
                        <a:solidFill>
                          <a:schemeClr val="tx1"/>
                        </a:solidFill>
                        <a:effectLst/>
                        <a:latin typeface="Times New Roman"/>
                        <a:ea typeface="Times New Roman"/>
                        <a:cs typeface="+mn-cs"/>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1" eaLnBrk="1" latinLnBrk="0" hangingPunct="1">
                        <a:lnSpc>
                          <a:spcPct val="100000"/>
                        </a:lnSpc>
                        <a:spcBef>
                          <a:spcPts val="1200"/>
                        </a:spcBef>
                        <a:spcAft>
                          <a:spcPts val="0"/>
                        </a:spcAft>
                      </a:pPr>
                      <a:r>
                        <a:rPr lang="he-IL" sz="1600" kern="1200" dirty="0" smtClean="0">
                          <a:solidFill>
                            <a:schemeClr val="tx1"/>
                          </a:solidFill>
                          <a:effectLst/>
                          <a:latin typeface="Times New Roman"/>
                          <a:ea typeface="Times New Roman"/>
                          <a:cs typeface="+mn-cs"/>
                        </a:rPr>
                        <a:t>0</a:t>
                      </a:r>
                      <a:endParaRPr lang="en-US" sz="1600" kern="1200" dirty="0">
                        <a:solidFill>
                          <a:schemeClr val="tx1"/>
                        </a:solidFill>
                        <a:effectLst/>
                        <a:latin typeface="Times New Roman"/>
                        <a:ea typeface="Times New Roman"/>
                        <a:cs typeface="+mn-cs"/>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1" eaLnBrk="1" latinLnBrk="0" hangingPunct="1">
                        <a:lnSpc>
                          <a:spcPct val="100000"/>
                        </a:lnSpc>
                        <a:spcAft>
                          <a:spcPts val="0"/>
                        </a:spcAft>
                      </a:pPr>
                      <a:endParaRPr lang="en-US" sz="1600" kern="1200" dirty="0">
                        <a:solidFill>
                          <a:schemeClr val="tx1"/>
                        </a:solidFill>
                        <a:effectLst/>
                        <a:latin typeface="Times New Roman"/>
                        <a:ea typeface="Times New Roman"/>
                        <a:cs typeface="+mn-cs"/>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60040">
                <a:tc>
                  <a:txBody>
                    <a:bodyPr/>
                    <a:lstStyle/>
                    <a:p>
                      <a:pPr marL="0" algn="r" defTabSz="914400" rtl="1" eaLnBrk="1" latinLnBrk="0" hangingPunct="1">
                        <a:lnSpc>
                          <a:spcPct val="100000"/>
                        </a:lnSpc>
                        <a:spcAft>
                          <a:spcPts val="0"/>
                        </a:spcAft>
                      </a:pPr>
                      <a:r>
                        <a:rPr lang="he-IL" sz="1600" kern="1200" dirty="0" smtClean="0">
                          <a:solidFill>
                            <a:schemeClr val="tx1"/>
                          </a:solidFill>
                          <a:effectLst/>
                          <a:latin typeface="Times New Roman"/>
                          <a:ea typeface="Times New Roman"/>
                          <a:cs typeface="+mn-cs"/>
                        </a:rPr>
                        <a:t>רוסיה (2 תחומים)</a:t>
                      </a:r>
                      <a:endParaRPr lang="he-IL" sz="1600" kern="1200" dirty="0">
                        <a:solidFill>
                          <a:schemeClr val="tx1"/>
                        </a:solidFill>
                        <a:effectLst/>
                        <a:latin typeface="Times New Roman"/>
                        <a:ea typeface="Times New Roman"/>
                        <a:cs typeface="+mn-cs"/>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algn="ctr" defTabSz="914400" rtl="1" eaLnBrk="1" latinLnBrk="0" hangingPunct="1">
                        <a:lnSpc>
                          <a:spcPct val="100000"/>
                        </a:lnSpc>
                        <a:spcAft>
                          <a:spcPts val="0"/>
                        </a:spcAft>
                      </a:pPr>
                      <a:r>
                        <a:rPr lang="he-IL" sz="1600" kern="1200" dirty="0" smtClean="0">
                          <a:solidFill>
                            <a:schemeClr val="tx1"/>
                          </a:solidFill>
                          <a:effectLst/>
                          <a:latin typeface="Times New Roman"/>
                          <a:ea typeface="Times New Roman"/>
                          <a:cs typeface="+mn-cs"/>
                        </a:rPr>
                        <a:t>8</a:t>
                      </a:r>
                      <a:endParaRPr lang="en-US" sz="1600" kern="1200" dirty="0">
                        <a:solidFill>
                          <a:schemeClr val="tx1"/>
                        </a:solidFill>
                        <a:effectLst/>
                        <a:latin typeface="Times New Roman"/>
                        <a:ea typeface="Times New Roman"/>
                        <a:cs typeface="+mn-cs"/>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1" eaLnBrk="1" latinLnBrk="0" hangingPunct="1">
                        <a:lnSpc>
                          <a:spcPct val="100000"/>
                        </a:lnSpc>
                        <a:spcAft>
                          <a:spcPts val="0"/>
                        </a:spcAft>
                      </a:pPr>
                      <a:r>
                        <a:rPr lang="he-IL" sz="1600" kern="1200" dirty="0" smtClean="0">
                          <a:solidFill>
                            <a:schemeClr val="tx1"/>
                          </a:solidFill>
                          <a:effectLst/>
                          <a:latin typeface="Times New Roman"/>
                          <a:ea typeface="Times New Roman"/>
                          <a:cs typeface="+mn-cs"/>
                        </a:rPr>
                        <a:t>3,840</a:t>
                      </a:r>
                      <a:endParaRPr lang="en-US" sz="1600" kern="1200" dirty="0">
                        <a:solidFill>
                          <a:schemeClr val="tx1"/>
                        </a:solidFill>
                        <a:effectLst/>
                        <a:latin typeface="Times New Roman"/>
                        <a:ea typeface="Times New Roman"/>
                        <a:cs typeface="+mn-cs"/>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1" eaLnBrk="1" latinLnBrk="0" hangingPunct="1">
                        <a:lnSpc>
                          <a:spcPct val="100000"/>
                        </a:lnSpc>
                        <a:spcAft>
                          <a:spcPts val="0"/>
                        </a:spcAft>
                      </a:pPr>
                      <a:r>
                        <a:rPr lang="he-IL" sz="1600" kern="1200" dirty="0" smtClean="0">
                          <a:solidFill>
                            <a:schemeClr val="tx1"/>
                          </a:solidFill>
                          <a:effectLst/>
                          <a:latin typeface="Times New Roman"/>
                          <a:ea typeface="Times New Roman"/>
                          <a:cs typeface="+mn-cs"/>
                        </a:rPr>
                        <a:t>3,840</a:t>
                      </a:r>
                      <a:endParaRPr lang="en-US" sz="1600" kern="1200" dirty="0">
                        <a:solidFill>
                          <a:schemeClr val="tx1"/>
                        </a:solidFill>
                        <a:effectLst/>
                        <a:latin typeface="Times New Roman"/>
                        <a:ea typeface="Times New Roman"/>
                        <a:cs typeface="+mn-cs"/>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1" eaLnBrk="1" latinLnBrk="0" hangingPunct="1">
                        <a:lnSpc>
                          <a:spcPct val="100000"/>
                        </a:lnSpc>
                        <a:spcBef>
                          <a:spcPts val="1200"/>
                        </a:spcBef>
                        <a:spcAft>
                          <a:spcPts val="0"/>
                        </a:spcAft>
                      </a:pPr>
                      <a:r>
                        <a:rPr lang="he-IL" sz="1600" kern="1200" dirty="0" smtClean="0">
                          <a:solidFill>
                            <a:schemeClr val="tx1"/>
                          </a:solidFill>
                          <a:effectLst/>
                          <a:latin typeface="Times New Roman"/>
                          <a:ea typeface="Times New Roman"/>
                          <a:cs typeface="+mn-cs"/>
                        </a:rPr>
                        <a:t>0</a:t>
                      </a:r>
                      <a:endParaRPr lang="en-US" sz="1600" kern="1200" dirty="0">
                        <a:solidFill>
                          <a:schemeClr val="tx1"/>
                        </a:solidFill>
                        <a:effectLst/>
                        <a:latin typeface="Times New Roman"/>
                        <a:ea typeface="Times New Roman"/>
                        <a:cs typeface="+mn-cs"/>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1" eaLnBrk="1" latinLnBrk="0" hangingPunct="1">
                        <a:lnSpc>
                          <a:spcPct val="100000"/>
                        </a:lnSpc>
                        <a:spcAft>
                          <a:spcPts val="0"/>
                        </a:spcAft>
                      </a:pPr>
                      <a:endParaRPr lang="en-US" sz="1600" kern="1200" dirty="0">
                        <a:solidFill>
                          <a:schemeClr val="tx1"/>
                        </a:solidFill>
                        <a:effectLst/>
                        <a:latin typeface="Times New Roman"/>
                        <a:ea typeface="Times New Roman"/>
                        <a:cs typeface="+mn-cs"/>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4805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he-IL" sz="1600" b="1" kern="1200" dirty="0" err="1" smtClean="0">
                          <a:solidFill>
                            <a:srgbClr val="292929"/>
                          </a:solidFill>
                          <a:effectLst/>
                          <a:latin typeface="Times New Roman"/>
                          <a:ea typeface="Times New Roman"/>
                          <a:cs typeface="+mn-cs"/>
                        </a:rPr>
                        <a:t>טיוואן</a:t>
                      </a:r>
                      <a:r>
                        <a:rPr lang="he-IL" sz="1600" b="1" kern="1200" dirty="0" smtClean="0">
                          <a:solidFill>
                            <a:srgbClr val="292929"/>
                          </a:solidFill>
                          <a:effectLst/>
                          <a:latin typeface="Times New Roman"/>
                          <a:ea typeface="Times New Roman"/>
                          <a:cs typeface="+mn-cs"/>
                        </a:rPr>
                        <a:t> </a:t>
                      </a:r>
                      <a:r>
                        <a:rPr lang="he-IL" sz="1600" kern="1200" dirty="0" smtClean="0">
                          <a:solidFill>
                            <a:schemeClr val="tx1"/>
                          </a:solidFill>
                          <a:effectLst/>
                          <a:latin typeface="Times New Roman"/>
                          <a:ea typeface="Times New Roman"/>
                          <a:cs typeface="+mn-cs"/>
                        </a:rPr>
                        <a:t>(2 תחומים)</a:t>
                      </a:r>
                    </a:p>
                    <a:p>
                      <a:pPr algn="r"/>
                      <a:endParaRPr lang="he-IL" sz="1600" b="1" kern="1200" dirty="0">
                        <a:solidFill>
                          <a:srgbClr val="292929"/>
                        </a:solidFill>
                        <a:effectLst/>
                        <a:latin typeface="Times New Roman"/>
                        <a:ea typeface="Times New Roman"/>
                        <a:cs typeface="+mn-cs"/>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algn="ctr" defTabSz="914400" rtl="1" eaLnBrk="1" latinLnBrk="0" hangingPunct="1">
                        <a:lnSpc>
                          <a:spcPct val="100000"/>
                        </a:lnSpc>
                        <a:spcAft>
                          <a:spcPts val="0"/>
                        </a:spcAft>
                      </a:pPr>
                      <a:r>
                        <a:rPr lang="he-IL" sz="1600" kern="1200" dirty="0" smtClean="0">
                          <a:solidFill>
                            <a:schemeClr val="tx1"/>
                          </a:solidFill>
                          <a:effectLst/>
                          <a:latin typeface="Times New Roman"/>
                          <a:ea typeface="Times New Roman"/>
                          <a:cs typeface="+mn-cs"/>
                        </a:rPr>
                        <a:t>6</a:t>
                      </a:r>
                      <a:endParaRPr lang="en-US" sz="1600" kern="1200" dirty="0">
                        <a:solidFill>
                          <a:schemeClr val="tx1"/>
                        </a:solidFill>
                        <a:effectLst/>
                        <a:latin typeface="Times New Roman"/>
                        <a:ea typeface="Times New Roman"/>
                        <a:cs typeface="+mn-cs"/>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1" eaLnBrk="1" latinLnBrk="0" hangingPunct="1">
                        <a:lnSpc>
                          <a:spcPct val="100000"/>
                        </a:lnSpc>
                        <a:spcAft>
                          <a:spcPts val="0"/>
                        </a:spcAft>
                      </a:pPr>
                      <a:r>
                        <a:rPr lang="he-IL" sz="1600" kern="1200" dirty="0" smtClean="0">
                          <a:solidFill>
                            <a:schemeClr val="tx1"/>
                          </a:solidFill>
                          <a:effectLst/>
                          <a:latin typeface="Times New Roman"/>
                          <a:ea typeface="Times New Roman"/>
                          <a:cs typeface="+mn-cs"/>
                        </a:rPr>
                        <a:t>1,680</a:t>
                      </a:r>
                      <a:endParaRPr lang="en-US" sz="1600" kern="1200" dirty="0">
                        <a:solidFill>
                          <a:schemeClr val="tx1"/>
                        </a:solidFill>
                        <a:effectLst/>
                        <a:latin typeface="Times New Roman"/>
                        <a:ea typeface="Times New Roman"/>
                        <a:cs typeface="+mn-cs"/>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1" eaLnBrk="1" latinLnBrk="0" hangingPunct="1">
                        <a:lnSpc>
                          <a:spcPct val="100000"/>
                        </a:lnSpc>
                        <a:spcAft>
                          <a:spcPts val="0"/>
                        </a:spcAft>
                      </a:pPr>
                      <a:r>
                        <a:rPr lang="he-IL" sz="1600" kern="1200" dirty="0" smtClean="0">
                          <a:solidFill>
                            <a:schemeClr val="tx1"/>
                          </a:solidFill>
                          <a:effectLst/>
                          <a:latin typeface="Times New Roman"/>
                          <a:ea typeface="Times New Roman"/>
                          <a:cs typeface="+mn-cs"/>
                        </a:rPr>
                        <a:t>1,680</a:t>
                      </a:r>
                      <a:endParaRPr lang="en-US" sz="1600" kern="1200" dirty="0">
                        <a:solidFill>
                          <a:schemeClr val="tx1"/>
                        </a:solidFill>
                        <a:effectLst/>
                        <a:latin typeface="Times New Roman"/>
                        <a:ea typeface="Times New Roman"/>
                        <a:cs typeface="+mn-cs"/>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1" eaLnBrk="1" latinLnBrk="0" hangingPunct="1">
                        <a:lnSpc>
                          <a:spcPct val="100000"/>
                        </a:lnSpc>
                        <a:spcBef>
                          <a:spcPts val="1200"/>
                        </a:spcBef>
                        <a:spcAft>
                          <a:spcPts val="0"/>
                        </a:spcAft>
                      </a:pPr>
                      <a:r>
                        <a:rPr lang="he-IL" sz="1600" kern="1200" dirty="0" smtClean="0">
                          <a:solidFill>
                            <a:schemeClr val="tx1"/>
                          </a:solidFill>
                          <a:effectLst/>
                          <a:latin typeface="Times New Roman"/>
                          <a:ea typeface="Times New Roman"/>
                          <a:cs typeface="+mn-cs"/>
                        </a:rPr>
                        <a:t>0</a:t>
                      </a:r>
                      <a:endParaRPr lang="en-US" sz="1600" kern="1200" dirty="0">
                        <a:solidFill>
                          <a:schemeClr val="tx1"/>
                        </a:solidFill>
                        <a:effectLst/>
                        <a:latin typeface="Times New Roman"/>
                        <a:ea typeface="Times New Roman"/>
                        <a:cs typeface="+mn-cs"/>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he-IL" dirty="0">
                        <a:solidFill>
                          <a:srgbClr val="292929"/>
                        </a:solidFill>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60040">
                <a:tc>
                  <a:txBody>
                    <a:bodyPr/>
                    <a:lstStyle/>
                    <a:p>
                      <a:pPr marL="0" algn="r" defTabSz="914400" rtl="0" eaLnBrk="1" latinLnBrk="0" hangingPunct="1"/>
                      <a:r>
                        <a:rPr lang="he-IL" sz="1600" b="1" kern="1200" dirty="0" smtClean="0">
                          <a:solidFill>
                            <a:srgbClr val="292929"/>
                          </a:solidFill>
                          <a:effectLst/>
                          <a:latin typeface="Times New Roman"/>
                          <a:ea typeface="Times New Roman"/>
                          <a:cs typeface="+mn-cs"/>
                        </a:rPr>
                        <a:t>גרמניה (סרטן)</a:t>
                      </a:r>
                      <a:endParaRPr lang="he-IL" sz="1600" b="1" kern="1200" dirty="0">
                        <a:solidFill>
                          <a:srgbClr val="292929"/>
                        </a:solidFill>
                        <a:effectLst/>
                        <a:latin typeface="Times New Roman"/>
                        <a:ea typeface="Times New Roman"/>
                        <a:cs typeface="+mn-cs"/>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latinLnBrk="0" hangingPunct="1"/>
                      <a:r>
                        <a:rPr lang="he-IL" sz="1600" kern="1200" dirty="0" smtClean="0">
                          <a:solidFill>
                            <a:schemeClr val="tx1"/>
                          </a:solidFill>
                          <a:effectLst/>
                          <a:latin typeface="Times New Roman"/>
                          <a:ea typeface="Times New Roman"/>
                          <a:cs typeface="+mn-cs"/>
                        </a:rPr>
                        <a:t>9</a:t>
                      </a:r>
                      <a:endParaRPr lang="he-IL" sz="1600" kern="1200" dirty="0">
                        <a:solidFill>
                          <a:schemeClr val="tx1"/>
                        </a:solidFill>
                        <a:effectLst/>
                        <a:latin typeface="Times New Roman"/>
                        <a:ea typeface="Times New Roman"/>
                        <a:cs typeface="+mn-cs"/>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he-IL" sz="1600" kern="1200" dirty="0" smtClean="0">
                          <a:solidFill>
                            <a:schemeClr val="tx1"/>
                          </a:solidFill>
                          <a:effectLst/>
                          <a:latin typeface="Times New Roman"/>
                          <a:ea typeface="Times New Roman"/>
                          <a:cs typeface="+mn-cs"/>
                        </a:rPr>
                        <a:t>486</a:t>
                      </a:r>
                      <a:endParaRPr lang="he-IL" sz="1600" kern="1200" dirty="0">
                        <a:solidFill>
                          <a:schemeClr val="tx1"/>
                        </a:solidFill>
                        <a:effectLst/>
                        <a:latin typeface="Times New Roman"/>
                        <a:ea typeface="Times New Roman"/>
                        <a:cs typeface="+mn-cs"/>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he-IL" sz="1600" kern="1200" dirty="0" smtClean="0">
                          <a:solidFill>
                            <a:schemeClr val="tx1"/>
                          </a:solidFill>
                          <a:effectLst/>
                          <a:latin typeface="Times New Roman"/>
                          <a:ea typeface="Times New Roman"/>
                          <a:cs typeface="+mn-cs"/>
                        </a:rPr>
                        <a:t>486</a:t>
                      </a:r>
                      <a:endParaRPr lang="he-IL" sz="1600" kern="1200" dirty="0">
                        <a:solidFill>
                          <a:schemeClr val="tx1"/>
                        </a:solidFill>
                        <a:effectLst/>
                        <a:latin typeface="Times New Roman"/>
                        <a:ea typeface="Times New Roman"/>
                        <a:cs typeface="+mn-cs"/>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he-IL" sz="1600" kern="1200" dirty="0" smtClean="0">
                          <a:solidFill>
                            <a:schemeClr val="tx1"/>
                          </a:solidFill>
                          <a:effectLst/>
                          <a:latin typeface="Times New Roman"/>
                          <a:ea typeface="Times New Roman"/>
                          <a:cs typeface="+mn-cs"/>
                        </a:rPr>
                        <a:t>0</a:t>
                      </a:r>
                      <a:endParaRPr lang="he-IL" sz="1600" kern="1200" dirty="0">
                        <a:solidFill>
                          <a:schemeClr val="tx1"/>
                        </a:solidFill>
                        <a:effectLst/>
                        <a:latin typeface="Times New Roman"/>
                        <a:ea typeface="Times New Roman"/>
                        <a:cs typeface="+mn-cs"/>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l" defTabSz="914400" rtl="0" eaLnBrk="1" latinLnBrk="0" hangingPunct="1"/>
                      <a:endParaRPr lang="he-IL" sz="1800" kern="1200" dirty="0">
                        <a:solidFill>
                          <a:srgbClr val="292929"/>
                        </a:solidFill>
                        <a:latin typeface="+mn-lt"/>
                        <a:ea typeface="+mn-ea"/>
                        <a:cs typeface="+mn-cs"/>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508442">
                <a:tc>
                  <a:txBody>
                    <a:bodyPr/>
                    <a:lstStyle/>
                    <a:p>
                      <a:pPr marL="0" algn="r" defTabSz="914400" rtl="1" eaLnBrk="1" fontAlgn="b" latinLnBrk="0" hangingPunct="1">
                        <a:lnSpc>
                          <a:spcPct val="100000"/>
                        </a:lnSpc>
                        <a:spcAft>
                          <a:spcPts val="0"/>
                        </a:spcAft>
                      </a:pPr>
                      <a:r>
                        <a:rPr lang="he-IL" sz="1800" b="1" kern="1200" dirty="0" smtClean="0">
                          <a:solidFill>
                            <a:schemeClr val="dk1"/>
                          </a:solidFill>
                          <a:effectLst/>
                          <a:latin typeface="+mn-lt"/>
                          <a:ea typeface="+mn-ea"/>
                          <a:cs typeface="+mn-cs"/>
                        </a:rPr>
                        <a:t>סה"כ תקציב שבוצע</a:t>
                      </a:r>
                      <a:endParaRPr lang="en-US" sz="1800" b="1" kern="1200" dirty="0">
                        <a:solidFill>
                          <a:schemeClr val="dk1"/>
                        </a:solidFill>
                        <a:effectLst/>
                        <a:latin typeface="+mn-lt"/>
                        <a:ea typeface="+mn-ea"/>
                        <a:cs typeface="+mn-cs"/>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pPr marL="0" algn="ctr" defTabSz="914400" rtl="0" eaLnBrk="1" fontAlgn="b" latinLnBrk="0" hangingPunct="1"/>
                      <a:r>
                        <a:rPr lang="he-IL" sz="1600" kern="1200" dirty="0">
                          <a:solidFill>
                            <a:schemeClr val="tx1"/>
                          </a:solidFill>
                          <a:effectLst/>
                          <a:latin typeface="Times New Roman"/>
                          <a:ea typeface="Times New Roman"/>
                          <a:cs typeface="+mn-cs"/>
                        </a:rPr>
                        <a:t>78</a:t>
                      </a:r>
                    </a:p>
                  </a:txBody>
                  <a:tcPr marL="7034" marR="7034" marT="762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pPr marL="0" algn="ctr" defTabSz="914400" rtl="0" eaLnBrk="1" fontAlgn="b" latinLnBrk="0" hangingPunct="1"/>
                      <a:r>
                        <a:rPr lang="he-IL" sz="1600" kern="1200" dirty="0">
                          <a:solidFill>
                            <a:schemeClr val="tx1"/>
                          </a:solidFill>
                          <a:effectLst/>
                          <a:latin typeface="Times New Roman"/>
                          <a:ea typeface="Times New Roman"/>
                          <a:cs typeface="+mn-cs"/>
                        </a:rPr>
                        <a:t>25,618</a:t>
                      </a:r>
                    </a:p>
                  </a:txBody>
                  <a:tcPr marL="7034" marR="7034" marT="762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pPr marL="0" algn="ctr" defTabSz="914400" rtl="0" eaLnBrk="1" fontAlgn="b" latinLnBrk="0" hangingPunct="1"/>
                      <a:r>
                        <a:rPr lang="he-IL" sz="1600" kern="1200" dirty="0" smtClean="0">
                          <a:solidFill>
                            <a:schemeClr val="tx1"/>
                          </a:solidFill>
                          <a:effectLst/>
                          <a:latin typeface="Times New Roman"/>
                          <a:ea typeface="Times New Roman"/>
                          <a:cs typeface="+mn-cs"/>
                        </a:rPr>
                        <a:t>19,814</a:t>
                      </a:r>
                      <a:endParaRPr lang="he-IL" sz="1600" kern="1200" dirty="0">
                        <a:solidFill>
                          <a:schemeClr val="tx1"/>
                        </a:solidFill>
                        <a:effectLst/>
                        <a:latin typeface="Times New Roman"/>
                        <a:ea typeface="Times New Roman"/>
                        <a:cs typeface="+mn-cs"/>
                      </a:endParaRPr>
                    </a:p>
                  </a:txBody>
                  <a:tcPr marL="7034" marR="7034" marT="762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pPr marL="0" algn="ctr" defTabSz="914400" rtl="0" eaLnBrk="1" fontAlgn="b" latinLnBrk="0" hangingPunct="1"/>
                      <a:r>
                        <a:rPr lang="he-IL" sz="1600" kern="1200" dirty="0">
                          <a:solidFill>
                            <a:schemeClr val="tx1"/>
                          </a:solidFill>
                          <a:effectLst/>
                          <a:latin typeface="Times New Roman"/>
                          <a:ea typeface="Times New Roman"/>
                          <a:cs typeface="+mn-cs"/>
                        </a:rPr>
                        <a:t>5,804</a:t>
                      </a:r>
                    </a:p>
                  </a:txBody>
                  <a:tcPr marL="7034" marR="7034" marT="762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pPr marL="0" algn="ctr" defTabSz="914400" rtl="1" eaLnBrk="1" fontAlgn="b" latinLnBrk="0" hangingPunct="1">
                        <a:lnSpc>
                          <a:spcPct val="100000"/>
                        </a:lnSpc>
                        <a:spcAft>
                          <a:spcPts val="0"/>
                        </a:spcAft>
                      </a:pPr>
                      <a:endParaRPr lang="en-US" sz="1800" b="1" kern="1200" dirty="0">
                        <a:solidFill>
                          <a:schemeClr val="dk1"/>
                        </a:solidFill>
                        <a:effectLst/>
                        <a:latin typeface="+mn-lt"/>
                        <a:ea typeface="+mn-ea"/>
                        <a:cs typeface="+mn-cs"/>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r>
            </a:tbl>
          </a:graphicData>
        </a:graphic>
      </p:graphicFrame>
    </p:spTree>
    <p:extLst>
      <p:ext uri="{BB962C8B-B14F-4D97-AF65-F5344CB8AC3E}">
        <p14:creationId xmlns:p14="http://schemas.microsoft.com/office/powerpoint/2010/main" val="145857626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03648" y="1277888"/>
            <a:ext cx="8229600" cy="1143000"/>
          </a:xfrm>
        </p:spPr>
        <p:txBody>
          <a:bodyPr/>
          <a:lstStyle/>
          <a:p>
            <a:pPr algn="ctr"/>
            <a:r>
              <a:rPr lang="he-IL" sz="2400" b="1" u="sng" dirty="0" smtClean="0"/>
              <a:t>ריכוז תקציב 2015</a:t>
            </a:r>
            <a:endParaRPr lang="he-IL" sz="2400" b="1" u="sng" dirty="0"/>
          </a:p>
        </p:txBody>
      </p:sp>
      <p:graphicFrame>
        <p:nvGraphicFramePr>
          <p:cNvPr id="4" name="טבלה 3"/>
          <p:cNvGraphicFramePr>
            <a:graphicFrameLocks noGrp="1"/>
          </p:cNvGraphicFramePr>
          <p:nvPr>
            <p:extLst>
              <p:ext uri="{D42A27DB-BD31-4B8C-83A1-F6EECF244321}">
                <p14:modId xmlns:p14="http://schemas.microsoft.com/office/powerpoint/2010/main" val="2007293039"/>
              </p:ext>
            </p:extLst>
          </p:nvPr>
        </p:nvGraphicFramePr>
        <p:xfrm>
          <a:off x="1736118" y="1898118"/>
          <a:ext cx="7151442" cy="4627226"/>
        </p:xfrm>
        <a:graphic>
          <a:graphicData uri="http://schemas.openxmlformats.org/drawingml/2006/table">
            <a:tbl>
              <a:tblPr rtl="1" firstRow="1" firstCol="1" bandRow="1">
                <a:tableStyleId>{74C1A8A3-306A-4EB7-A6B1-4F7E0EB9C5D6}</a:tableStyleId>
              </a:tblPr>
              <a:tblGrid>
                <a:gridCol w="3014745"/>
                <a:gridCol w="970433"/>
                <a:gridCol w="1206268"/>
                <a:gridCol w="1085120"/>
                <a:gridCol w="874876"/>
              </a:tblGrid>
              <a:tr h="548510">
                <a:tc>
                  <a:txBody>
                    <a:bodyPr/>
                    <a:lstStyle/>
                    <a:p>
                      <a:pPr marL="0" lvl="0" algn="ctr" defTabSz="914400" rtl="1" eaLnBrk="1" latinLnBrk="0" hangingPunct="1">
                        <a:lnSpc>
                          <a:spcPct val="100000"/>
                        </a:lnSpc>
                        <a:spcAft>
                          <a:spcPts val="0"/>
                        </a:spcAft>
                      </a:pPr>
                      <a:r>
                        <a:rPr lang="he-IL" sz="1600" b="1" kern="1200" dirty="0" smtClean="0">
                          <a:solidFill>
                            <a:schemeClr val="bg1"/>
                          </a:solidFill>
                          <a:effectLst/>
                          <a:latin typeface="+mn-lt"/>
                          <a:ea typeface="+mn-ea"/>
                          <a:cs typeface="+mn-cs"/>
                        </a:rPr>
                        <a:t>מחקרים,</a:t>
                      </a:r>
                      <a:r>
                        <a:rPr lang="he-IL" sz="1600" b="1" kern="1200" baseline="0" dirty="0" smtClean="0">
                          <a:solidFill>
                            <a:schemeClr val="bg1"/>
                          </a:solidFill>
                          <a:effectLst/>
                          <a:latin typeface="+mn-lt"/>
                          <a:ea typeface="+mn-ea"/>
                          <a:cs typeface="+mn-cs"/>
                        </a:rPr>
                        <a:t> מלגות, פרויקטים, </a:t>
                      </a:r>
                      <a:r>
                        <a:rPr lang="he-IL" sz="1600" b="1" kern="1200" baseline="0" dirty="0" err="1" smtClean="0">
                          <a:solidFill>
                            <a:schemeClr val="bg1"/>
                          </a:solidFill>
                          <a:effectLst/>
                          <a:latin typeface="+mn-lt"/>
                          <a:ea typeface="+mn-ea"/>
                          <a:cs typeface="+mn-cs"/>
                        </a:rPr>
                        <a:t>קח"מ</a:t>
                      </a:r>
                      <a:r>
                        <a:rPr lang="he-IL" sz="1600" b="1" kern="1200" baseline="0" dirty="0" smtClean="0">
                          <a:solidFill>
                            <a:schemeClr val="bg1"/>
                          </a:solidFill>
                          <a:effectLst/>
                          <a:latin typeface="+mn-lt"/>
                          <a:ea typeface="+mn-ea"/>
                          <a:cs typeface="+mn-cs"/>
                        </a:rPr>
                        <a:t>, כללי</a:t>
                      </a:r>
                      <a:endParaRPr lang="he-IL" sz="1600" b="1" kern="1200" dirty="0" smtClean="0">
                        <a:solidFill>
                          <a:schemeClr val="bg1"/>
                        </a:solidFill>
                        <a:effectLst/>
                        <a:latin typeface="+mn-lt"/>
                        <a:ea typeface="+mn-ea"/>
                        <a:cs typeface="+mn-cs"/>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c>
                  <a:txBody>
                    <a:bodyPr/>
                    <a:lstStyle/>
                    <a:p>
                      <a:pPr marL="0" lvl="0" algn="ctr" defTabSz="914400" rtl="1" eaLnBrk="1" fontAlgn="b" latinLnBrk="0" hangingPunct="1">
                        <a:lnSpc>
                          <a:spcPct val="100000"/>
                        </a:lnSpc>
                        <a:spcBef>
                          <a:spcPts val="600"/>
                        </a:spcBef>
                        <a:spcAft>
                          <a:spcPts val="0"/>
                        </a:spcAft>
                      </a:pPr>
                      <a:r>
                        <a:rPr lang="he-IL" sz="1600" b="1" kern="1200" dirty="0" smtClean="0">
                          <a:solidFill>
                            <a:schemeClr val="bg1"/>
                          </a:solidFill>
                          <a:effectLst/>
                          <a:latin typeface="+mn-lt"/>
                          <a:ea typeface="+mn-ea"/>
                          <a:cs typeface="+mn-cs"/>
                        </a:rPr>
                        <a:t>סה"כ מחקרים/ מלגות</a:t>
                      </a:r>
                      <a:endParaRPr lang="he-IL" sz="1600" b="1" kern="1200" dirty="0">
                        <a:solidFill>
                          <a:schemeClr val="bg1"/>
                        </a:solidFill>
                        <a:effectLst/>
                        <a:latin typeface="+mn-lt"/>
                        <a:ea typeface="+mn-ea"/>
                        <a:cs typeface="+mn-cs"/>
                      </a:endParaRPr>
                    </a:p>
                  </a:txBody>
                  <a:tcPr marL="7034" marR="7034" marT="762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c>
                  <a:txBody>
                    <a:bodyPr/>
                    <a:lstStyle/>
                    <a:p>
                      <a:pPr algn="ctr" rtl="1">
                        <a:lnSpc>
                          <a:spcPct val="100000"/>
                        </a:lnSpc>
                        <a:spcAft>
                          <a:spcPts val="0"/>
                        </a:spcAft>
                      </a:pPr>
                      <a:r>
                        <a:rPr lang="he-IL" sz="1600" dirty="0" smtClean="0">
                          <a:effectLst/>
                        </a:rPr>
                        <a:t>התקציב הכולל</a:t>
                      </a:r>
                      <a:endParaRPr lang="en-US" sz="1600" dirty="0">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c>
                  <a:txBody>
                    <a:bodyPr/>
                    <a:lstStyle/>
                    <a:p>
                      <a:pPr algn="ctr" rtl="1">
                        <a:lnSpc>
                          <a:spcPct val="100000"/>
                        </a:lnSpc>
                        <a:spcAft>
                          <a:spcPts val="0"/>
                        </a:spcAft>
                      </a:pPr>
                      <a:r>
                        <a:rPr lang="he-IL" sz="1600" dirty="0" smtClean="0">
                          <a:effectLst/>
                        </a:rPr>
                        <a:t>תקציב המשרד</a:t>
                      </a:r>
                      <a:r>
                        <a:rPr lang="he-IL" sz="1600" dirty="0">
                          <a:effectLst/>
                        </a:rPr>
                        <a:t> </a:t>
                      </a:r>
                      <a:endParaRPr lang="en-US" sz="1600" dirty="0">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c>
                  <a:txBody>
                    <a:bodyPr/>
                    <a:lstStyle/>
                    <a:p>
                      <a:pPr algn="ctr" rtl="1">
                        <a:lnSpc>
                          <a:spcPct val="100000"/>
                        </a:lnSpc>
                        <a:spcBef>
                          <a:spcPts val="1200"/>
                        </a:spcBef>
                        <a:spcAft>
                          <a:spcPts val="0"/>
                        </a:spcAft>
                      </a:pPr>
                      <a:r>
                        <a:rPr lang="he-IL" sz="1600" dirty="0" smtClean="0">
                          <a:effectLst/>
                        </a:rPr>
                        <a:t>תקציב חיצוני</a:t>
                      </a:r>
                      <a:endParaRPr lang="en-US" sz="1600" dirty="0">
                        <a:effectLst/>
                        <a:latin typeface="Times New Roman"/>
                        <a:ea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r>
              <a:tr h="548510">
                <a:tc>
                  <a:txBody>
                    <a:bodyPr/>
                    <a:lstStyle/>
                    <a:p>
                      <a:pPr marL="0" lvl="0" algn="r" defTabSz="914400" rtl="1" eaLnBrk="1" latinLnBrk="0" hangingPunct="1">
                        <a:lnSpc>
                          <a:spcPct val="100000"/>
                        </a:lnSpc>
                        <a:spcAft>
                          <a:spcPts val="0"/>
                        </a:spcAft>
                      </a:pPr>
                      <a:r>
                        <a:rPr lang="he-IL" sz="1600" b="0" kern="1200" dirty="0" smtClean="0">
                          <a:solidFill>
                            <a:schemeClr val="tx1"/>
                          </a:solidFill>
                          <a:effectLst/>
                          <a:latin typeface="Arial" panose="020B0604020202020204" pitchFamily="34" charset="0"/>
                          <a:ea typeface="+mn-ea"/>
                          <a:cs typeface="Arial" panose="020B0604020202020204" pitchFamily="34" charset="0"/>
                        </a:rPr>
                        <a:t>מחקרים</a:t>
                      </a: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lvl="0" algn="ctr" defTabSz="914400" rtl="1" eaLnBrk="1" fontAlgn="b" latinLnBrk="0" hangingPunct="1">
                        <a:lnSpc>
                          <a:spcPct val="100000"/>
                        </a:lnSpc>
                        <a:spcBef>
                          <a:spcPts val="600"/>
                        </a:spcBef>
                        <a:spcAft>
                          <a:spcPts val="0"/>
                        </a:spcAft>
                      </a:pPr>
                      <a:r>
                        <a:rPr lang="he-IL" sz="1600" b="0" kern="1200" dirty="0" smtClean="0">
                          <a:solidFill>
                            <a:schemeClr val="tx1"/>
                          </a:solidFill>
                          <a:effectLst/>
                          <a:latin typeface="Arial" panose="020B0604020202020204" pitchFamily="34" charset="0"/>
                          <a:ea typeface="+mn-ea"/>
                          <a:cs typeface="Arial" panose="020B0604020202020204" pitchFamily="34" charset="0"/>
                        </a:rPr>
                        <a:t>75</a:t>
                      </a:r>
                      <a:endParaRPr lang="he-IL" sz="1600" b="0" kern="1200" dirty="0">
                        <a:solidFill>
                          <a:schemeClr val="tx1"/>
                        </a:solidFill>
                        <a:effectLst/>
                        <a:latin typeface="Arial" panose="020B0604020202020204" pitchFamily="34" charset="0"/>
                        <a:ea typeface="+mn-ea"/>
                        <a:cs typeface="Arial" panose="020B0604020202020204" pitchFamily="34" charset="0"/>
                      </a:endParaRPr>
                    </a:p>
                  </a:txBody>
                  <a:tcPr marL="7034" marR="7034" marT="762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lvl="0" algn="ctr" defTabSz="914400" rtl="1" eaLnBrk="1" fontAlgn="b" latinLnBrk="0" hangingPunct="1">
                        <a:lnSpc>
                          <a:spcPct val="100000"/>
                        </a:lnSpc>
                        <a:spcBef>
                          <a:spcPts val="600"/>
                        </a:spcBef>
                        <a:spcAft>
                          <a:spcPts val="0"/>
                        </a:spcAft>
                      </a:pPr>
                      <a:r>
                        <a:rPr lang="he-IL" sz="1600" b="0" kern="1200" dirty="0">
                          <a:solidFill>
                            <a:schemeClr val="tx1"/>
                          </a:solidFill>
                          <a:effectLst/>
                          <a:latin typeface="Arial" panose="020B0604020202020204" pitchFamily="34" charset="0"/>
                          <a:ea typeface="+mn-ea"/>
                          <a:cs typeface="Arial" panose="020B0604020202020204" pitchFamily="34" charset="0"/>
                        </a:rPr>
                        <a:t>70,337</a:t>
                      </a:r>
                    </a:p>
                  </a:txBody>
                  <a:tcPr marL="7034" marR="7034" marT="762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lvl="0" algn="ctr" defTabSz="914400" rtl="1" eaLnBrk="1" fontAlgn="b" latinLnBrk="0" hangingPunct="1">
                        <a:lnSpc>
                          <a:spcPct val="100000"/>
                        </a:lnSpc>
                        <a:spcBef>
                          <a:spcPts val="600"/>
                        </a:spcBef>
                        <a:spcAft>
                          <a:spcPts val="0"/>
                        </a:spcAft>
                      </a:pPr>
                      <a:r>
                        <a:rPr lang="he-IL" sz="1600" b="0" kern="1200" dirty="0">
                          <a:solidFill>
                            <a:schemeClr val="tx1"/>
                          </a:solidFill>
                          <a:effectLst/>
                          <a:latin typeface="Arial" panose="020B0604020202020204" pitchFamily="34" charset="0"/>
                          <a:ea typeface="+mn-ea"/>
                          <a:cs typeface="Arial" panose="020B0604020202020204" pitchFamily="34" charset="0"/>
                        </a:rPr>
                        <a:t>68,900</a:t>
                      </a:r>
                    </a:p>
                  </a:txBody>
                  <a:tcPr marL="7034" marR="7034" marT="762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lvl="0" algn="ctr" defTabSz="914400" rtl="1" eaLnBrk="1" latinLnBrk="0" hangingPunct="1">
                        <a:lnSpc>
                          <a:spcPct val="100000"/>
                        </a:lnSpc>
                        <a:spcBef>
                          <a:spcPts val="600"/>
                        </a:spcBef>
                        <a:spcAft>
                          <a:spcPts val="0"/>
                        </a:spcAft>
                      </a:pPr>
                      <a:r>
                        <a:rPr lang="he-IL" sz="1600" b="0" kern="1200" dirty="0" smtClean="0">
                          <a:solidFill>
                            <a:schemeClr val="tx1"/>
                          </a:solidFill>
                          <a:effectLst/>
                          <a:latin typeface="Arial" panose="020B0604020202020204" pitchFamily="34" charset="0"/>
                          <a:ea typeface="+mn-ea"/>
                          <a:cs typeface="Arial" panose="020B0604020202020204" pitchFamily="34" charset="0"/>
                        </a:rPr>
                        <a:t>1,437</a:t>
                      </a:r>
                      <a:endParaRPr lang="en-US" sz="1600" b="0" kern="1200" dirty="0">
                        <a:solidFill>
                          <a:schemeClr val="tx1"/>
                        </a:solidFill>
                        <a:effectLst/>
                        <a:latin typeface="Arial" panose="020B0604020202020204" pitchFamily="34" charset="0"/>
                        <a:ea typeface="+mn-ea"/>
                        <a:cs typeface="Arial" panose="020B0604020202020204" pitchFamily="34" charset="0"/>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548510">
                <a:tc>
                  <a:txBody>
                    <a:bodyPr/>
                    <a:lstStyle/>
                    <a:p>
                      <a:pPr algn="r" rtl="1">
                        <a:lnSpc>
                          <a:spcPct val="100000"/>
                        </a:lnSpc>
                        <a:spcAft>
                          <a:spcPts val="0"/>
                        </a:spcAft>
                      </a:pPr>
                      <a:r>
                        <a:rPr lang="he-IL" sz="1600" b="0" i="0" dirty="0" smtClean="0">
                          <a:solidFill>
                            <a:schemeClr val="tx1"/>
                          </a:solidFill>
                          <a:effectLst/>
                          <a:latin typeface="Arial" panose="020B0604020202020204" pitchFamily="34" charset="0"/>
                          <a:ea typeface="Times New Roman"/>
                          <a:cs typeface="Arial" panose="020B0604020202020204" pitchFamily="34" charset="0"/>
                        </a:rPr>
                        <a:t>מלגות</a:t>
                      </a:r>
                      <a:endParaRPr lang="en-US" sz="1600" b="0" i="0" dirty="0">
                        <a:solidFill>
                          <a:schemeClr val="tx1"/>
                        </a:solidFill>
                        <a:effectLst/>
                        <a:latin typeface="Arial" panose="020B0604020202020204" pitchFamily="34" charset="0"/>
                        <a:ea typeface="Times New Roman"/>
                        <a:cs typeface="Arial" panose="020B0604020202020204" pitchFamily="34" charset="0"/>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algn="ctr" defTabSz="914400" rtl="1" eaLnBrk="1" fontAlgn="b" latinLnBrk="0" hangingPunct="1">
                        <a:lnSpc>
                          <a:spcPct val="100000"/>
                        </a:lnSpc>
                        <a:spcAft>
                          <a:spcPts val="0"/>
                        </a:spcAft>
                      </a:pPr>
                      <a:r>
                        <a:rPr lang="he-IL" sz="1600" b="0" i="0" kern="1200" dirty="0">
                          <a:solidFill>
                            <a:schemeClr val="tx1"/>
                          </a:solidFill>
                          <a:effectLst/>
                          <a:latin typeface="Arial" panose="020B0604020202020204" pitchFamily="34" charset="0"/>
                          <a:ea typeface="Times New Roman"/>
                          <a:cs typeface="Arial" panose="020B0604020202020204" pitchFamily="34" charset="0"/>
                        </a:rPr>
                        <a:t>82</a:t>
                      </a:r>
                    </a:p>
                  </a:txBody>
                  <a:tcPr marL="7034" marR="7034" marT="762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algn="ctr" defTabSz="914400" rtl="1" eaLnBrk="1" fontAlgn="b" latinLnBrk="0" hangingPunct="1">
                        <a:lnSpc>
                          <a:spcPct val="100000"/>
                        </a:lnSpc>
                        <a:spcAft>
                          <a:spcPts val="0"/>
                        </a:spcAft>
                      </a:pPr>
                      <a:r>
                        <a:rPr lang="he-IL" sz="1600" b="0" i="0" kern="1200" dirty="0">
                          <a:solidFill>
                            <a:schemeClr val="tx1"/>
                          </a:solidFill>
                          <a:effectLst/>
                          <a:latin typeface="Arial" panose="020B0604020202020204" pitchFamily="34" charset="0"/>
                          <a:ea typeface="Times New Roman"/>
                          <a:cs typeface="Arial" panose="020B0604020202020204" pitchFamily="34" charset="0"/>
                        </a:rPr>
                        <a:t>13,552</a:t>
                      </a:r>
                    </a:p>
                  </a:txBody>
                  <a:tcPr marL="7034" marR="7034" marT="762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algn="ctr" defTabSz="914400" rtl="1" eaLnBrk="1" fontAlgn="b" latinLnBrk="0" hangingPunct="1">
                        <a:lnSpc>
                          <a:spcPct val="100000"/>
                        </a:lnSpc>
                        <a:spcAft>
                          <a:spcPts val="0"/>
                        </a:spcAft>
                      </a:pPr>
                      <a:r>
                        <a:rPr lang="he-IL" sz="1600" b="0" i="0" kern="1200" dirty="0">
                          <a:solidFill>
                            <a:schemeClr val="tx1"/>
                          </a:solidFill>
                          <a:effectLst/>
                          <a:latin typeface="Arial" panose="020B0604020202020204" pitchFamily="34" charset="0"/>
                          <a:ea typeface="Times New Roman"/>
                          <a:cs typeface="Arial" panose="020B0604020202020204" pitchFamily="34" charset="0"/>
                        </a:rPr>
                        <a:t>12,802</a:t>
                      </a:r>
                    </a:p>
                  </a:txBody>
                  <a:tcPr marL="7034" marR="7034" marT="762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rtl="1">
                        <a:lnSpc>
                          <a:spcPct val="100000"/>
                        </a:lnSpc>
                        <a:spcBef>
                          <a:spcPts val="1200"/>
                        </a:spcBef>
                        <a:spcAft>
                          <a:spcPts val="0"/>
                        </a:spcAft>
                      </a:pPr>
                      <a:r>
                        <a:rPr lang="he-IL" sz="1600" b="0" i="0" dirty="0" smtClean="0">
                          <a:solidFill>
                            <a:schemeClr val="tx1"/>
                          </a:solidFill>
                          <a:effectLst/>
                          <a:latin typeface="Arial" panose="020B0604020202020204" pitchFamily="34" charset="0"/>
                          <a:ea typeface="Times New Roman"/>
                          <a:cs typeface="Arial" panose="020B0604020202020204" pitchFamily="34" charset="0"/>
                        </a:rPr>
                        <a:t>750</a:t>
                      </a:r>
                      <a:endParaRPr lang="en-US" sz="1600" b="0" i="0" dirty="0">
                        <a:solidFill>
                          <a:schemeClr val="tx1"/>
                        </a:solidFill>
                        <a:effectLst/>
                        <a:latin typeface="Arial" panose="020B0604020202020204" pitchFamily="34" charset="0"/>
                        <a:ea typeface="Times New Roman"/>
                        <a:cs typeface="Arial" panose="020B0604020202020204" pitchFamily="34" charset="0"/>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548510">
                <a:tc>
                  <a:txBody>
                    <a:bodyPr/>
                    <a:lstStyle/>
                    <a:p>
                      <a:pPr algn="r" rtl="1">
                        <a:lnSpc>
                          <a:spcPct val="100000"/>
                        </a:lnSpc>
                        <a:spcAft>
                          <a:spcPts val="0"/>
                        </a:spcAft>
                      </a:pPr>
                      <a:r>
                        <a:rPr lang="he-IL" sz="1600" b="0" kern="1200" dirty="0" smtClean="0">
                          <a:solidFill>
                            <a:schemeClr val="tx1"/>
                          </a:solidFill>
                          <a:effectLst/>
                          <a:latin typeface="Arial" panose="020B0604020202020204" pitchFamily="34" charset="0"/>
                          <a:ea typeface="Times New Roman"/>
                          <a:cs typeface="Arial" panose="020B0604020202020204" pitchFamily="34" charset="0"/>
                        </a:rPr>
                        <a:t>פרויקטים</a:t>
                      </a: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r>
                        <a:rPr lang="he-IL" sz="1600" b="0" kern="1200" dirty="0" smtClean="0">
                          <a:solidFill>
                            <a:schemeClr val="tx1"/>
                          </a:solidFill>
                          <a:effectLst/>
                          <a:latin typeface="Arial" panose="020B0604020202020204" pitchFamily="34" charset="0"/>
                          <a:ea typeface="Times New Roman"/>
                          <a:cs typeface="Arial" panose="020B0604020202020204" pitchFamily="34" charset="0"/>
                        </a:rPr>
                        <a:t>2</a:t>
                      </a:r>
                      <a:endParaRPr lang="he-IL" sz="1600" b="0" kern="1200" dirty="0">
                        <a:solidFill>
                          <a:schemeClr val="tx1"/>
                        </a:solidFill>
                        <a:effectLst/>
                        <a:latin typeface="Arial" panose="020B0604020202020204" pitchFamily="34" charset="0"/>
                        <a:ea typeface="Times New Roman"/>
                        <a:cs typeface="Arial" panose="020B0604020202020204" pitchFamily="34" charset="0"/>
                      </a:endParaRPr>
                    </a:p>
                  </a:txBody>
                  <a:tcPr marL="68569" marR="685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b" latinLnBrk="0" hangingPunct="1"/>
                      <a:r>
                        <a:rPr lang="he-IL" sz="1600" b="0" kern="1200" dirty="0" smtClean="0">
                          <a:solidFill>
                            <a:schemeClr val="tx1"/>
                          </a:solidFill>
                          <a:effectLst/>
                          <a:latin typeface="Arial" panose="020B0604020202020204" pitchFamily="34" charset="0"/>
                          <a:ea typeface="Times New Roman"/>
                          <a:cs typeface="Arial" panose="020B0604020202020204" pitchFamily="34" charset="0"/>
                        </a:rPr>
                        <a:t>17,896</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b" latinLnBrk="0" hangingPunct="1"/>
                      <a:r>
                        <a:rPr lang="he-IL" sz="1600" b="0" kern="1200" dirty="0" smtClean="0">
                          <a:solidFill>
                            <a:schemeClr val="tx1"/>
                          </a:solidFill>
                          <a:effectLst/>
                          <a:latin typeface="Arial" panose="020B0604020202020204" pitchFamily="34" charset="0"/>
                          <a:ea typeface="Times New Roman"/>
                          <a:cs typeface="Arial" panose="020B0604020202020204" pitchFamily="34" charset="0"/>
                        </a:rPr>
                        <a:t>17,896</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b" latinLnBrk="0" hangingPunct="1"/>
                      <a:endParaRPr lang="he-IL" sz="1600" b="0" kern="1200" dirty="0" smtClean="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548510">
                <a:tc>
                  <a:txBody>
                    <a:bodyPr/>
                    <a:lstStyle/>
                    <a:p>
                      <a:pPr marL="0" algn="r" defTabSz="914400" rtl="1" eaLnBrk="1" fontAlgn="b" latinLnBrk="0" hangingPunct="1">
                        <a:lnSpc>
                          <a:spcPct val="100000"/>
                        </a:lnSpc>
                        <a:spcAft>
                          <a:spcPts val="0"/>
                        </a:spcAft>
                      </a:pPr>
                      <a:r>
                        <a:rPr lang="he-IL" sz="1600" b="0" kern="1200" dirty="0" smtClean="0">
                          <a:solidFill>
                            <a:schemeClr val="tx1"/>
                          </a:solidFill>
                          <a:effectLst/>
                          <a:latin typeface="Arial" panose="020B0604020202020204" pitchFamily="34" charset="0"/>
                          <a:ea typeface="Times New Roman"/>
                          <a:cs typeface="Arial" panose="020B0604020202020204" pitchFamily="34" charset="0"/>
                        </a:rPr>
                        <a:t>קשרי חוץ</a:t>
                      </a:r>
                      <a:endParaRPr lang="en-US" sz="1600" b="0" kern="12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b" latinLnBrk="0" hangingPunct="1"/>
                      <a:r>
                        <a:rPr lang="he-IL" sz="1600" b="0" kern="1200" dirty="0">
                          <a:solidFill>
                            <a:schemeClr val="tx1"/>
                          </a:solidFill>
                          <a:effectLst/>
                          <a:latin typeface="Arial" panose="020B0604020202020204" pitchFamily="34" charset="0"/>
                          <a:ea typeface="Times New Roman"/>
                          <a:cs typeface="Arial" panose="020B0604020202020204" pitchFamily="34" charset="0"/>
                        </a:rPr>
                        <a:t>78</a:t>
                      </a:r>
                    </a:p>
                  </a:txBody>
                  <a:tcPr marL="7034" marR="7034" marT="762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b" latinLnBrk="0" hangingPunct="1"/>
                      <a:r>
                        <a:rPr lang="he-IL" sz="1600" b="0" kern="1200" dirty="0">
                          <a:solidFill>
                            <a:schemeClr val="tx1"/>
                          </a:solidFill>
                          <a:effectLst/>
                          <a:latin typeface="Arial" panose="020B0604020202020204" pitchFamily="34" charset="0"/>
                          <a:ea typeface="Times New Roman"/>
                          <a:cs typeface="Arial" panose="020B0604020202020204" pitchFamily="34" charset="0"/>
                        </a:rPr>
                        <a:t>25,618</a:t>
                      </a:r>
                    </a:p>
                  </a:txBody>
                  <a:tcPr marL="7034" marR="7034" marT="762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b" latinLnBrk="0" hangingPunct="1"/>
                      <a:r>
                        <a:rPr lang="he-IL" sz="1600" b="0" kern="1200" dirty="0" smtClean="0">
                          <a:solidFill>
                            <a:schemeClr val="tx1"/>
                          </a:solidFill>
                          <a:effectLst/>
                          <a:latin typeface="Arial" panose="020B0604020202020204" pitchFamily="34" charset="0"/>
                          <a:ea typeface="Times New Roman"/>
                          <a:cs typeface="Arial" panose="020B0604020202020204" pitchFamily="34" charset="0"/>
                        </a:rPr>
                        <a:t>19,814</a:t>
                      </a:r>
                      <a:endParaRPr lang="he-IL" sz="1600" b="0" kern="1200" dirty="0">
                        <a:solidFill>
                          <a:schemeClr val="tx1"/>
                        </a:solidFill>
                        <a:effectLst/>
                        <a:latin typeface="Arial" panose="020B0604020202020204" pitchFamily="34" charset="0"/>
                        <a:ea typeface="Times New Roman"/>
                        <a:cs typeface="Arial" panose="020B0604020202020204" pitchFamily="34" charset="0"/>
                      </a:endParaRPr>
                    </a:p>
                  </a:txBody>
                  <a:tcPr marL="7034" marR="7034" marT="762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b" latinLnBrk="0" hangingPunct="1"/>
                      <a:r>
                        <a:rPr lang="he-IL" sz="1600" b="0" kern="1200" dirty="0">
                          <a:solidFill>
                            <a:schemeClr val="tx1"/>
                          </a:solidFill>
                          <a:effectLst/>
                          <a:latin typeface="Arial" panose="020B0604020202020204" pitchFamily="34" charset="0"/>
                          <a:ea typeface="Times New Roman"/>
                          <a:cs typeface="Arial" panose="020B0604020202020204" pitchFamily="34" charset="0"/>
                        </a:rPr>
                        <a:t>5,804</a:t>
                      </a:r>
                    </a:p>
                  </a:txBody>
                  <a:tcPr marL="7034" marR="7034" marT="762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597026">
                <a:tc>
                  <a:txBody>
                    <a:bodyPr/>
                    <a:lstStyle/>
                    <a:p>
                      <a:pPr marL="0" algn="r" defTabSz="914400" rtl="1" eaLnBrk="1" fontAlgn="b" latinLnBrk="0" hangingPunct="1">
                        <a:lnSpc>
                          <a:spcPct val="100000"/>
                        </a:lnSpc>
                        <a:spcAft>
                          <a:spcPts val="0"/>
                        </a:spcAft>
                      </a:pPr>
                      <a:r>
                        <a:rPr lang="he-IL" sz="1600" b="0" kern="1200" dirty="0" smtClean="0">
                          <a:solidFill>
                            <a:schemeClr val="tx1"/>
                          </a:solidFill>
                          <a:effectLst/>
                          <a:latin typeface="Arial" panose="020B0604020202020204" pitchFamily="34" charset="0"/>
                          <a:ea typeface="Times New Roman"/>
                          <a:cs typeface="Arial" panose="020B0604020202020204" pitchFamily="34" charset="0"/>
                        </a:rPr>
                        <a:t>פרס ראש הממשלה</a:t>
                      </a:r>
                      <a:endParaRPr lang="en-US" sz="1600" b="0" kern="12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b" latinLnBrk="0" hangingPunct="1"/>
                      <a:r>
                        <a:rPr lang="en-US" sz="1600" b="0" kern="1200" dirty="0" smtClean="0">
                          <a:solidFill>
                            <a:schemeClr val="tx1"/>
                          </a:solidFill>
                          <a:effectLst/>
                          <a:latin typeface="Arial" panose="020B0604020202020204" pitchFamily="34" charset="0"/>
                          <a:ea typeface="Times New Roman"/>
                          <a:cs typeface="Arial" panose="020B0604020202020204" pitchFamily="34" charset="0"/>
                        </a:rPr>
                        <a:t>1</a:t>
                      </a:r>
                      <a:endParaRPr lang="he-IL" sz="1600" b="0" kern="1200" dirty="0">
                        <a:solidFill>
                          <a:schemeClr val="tx1"/>
                        </a:solidFill>
                        <a:effectLst/>
                        <a:latin typeface="Arial" panose="020B0604020202020204" pitchFamily="34" charset="0"/>
                        <a:ea typeface="Times New Roman"/>
                        <a:cs typeface="Arial" panose="020B0604020202020204" pitchFamily="34" charset="0"/>
                      </a:endParaRPr>
                    </a:p>
                  </a:txBody>
                  <a:tcPr marL="7034" marR="7034" marT="762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b" latinLnBrk="0" hangingPunct="1"/>
                      <a:r>
                        <a:rPr lang="he-IL" sz="1600" b="0" kern="1200" dirty="0" smtClean="0">
                          <a:solidFill>
                            <a:schemeClr val="tx1"/>
                          </a:solidFill>
                          <a:effectLst/>
                          <a:latin typeface="Arial" panose="020B0604020202020204" pitchFamily="34" charset="0"/>
                          <a:ea typeface="Times New Roman"/>
                          <a:cs typeface="Arial" panose="020B0604020202020204" pitchFamily="34" charset="0"/>
                        </a:rPr>
                        <a:t> </a:t>
                      </a:r>
                      <a:r>
                        <a:rPr lang="en-US" sz="1600" b="0" kern="1200" dirty="0" smtClean="0">
                          <a:solidFill>
                            <a:schemeClr val="tx1"/>
                          </a:solidFill>
                          <a:effectLst/>
                          <a:latin typeface="Arial" panose="020B0604020202020204" pitchFamily="34" charset="0"/>
                          <a:ea typeface="Times New Roman"/>
                          <a:cs typeface="Arial" panose="020B0604020202020204" pitchFamily="34" charset="0"/>
                        </a:rPr>
                        <a:t>4,775</a:t>
                      </a:r>
                      <a:endParaRPr lang="he-IL" sz="1600" b="0" kern="1200" dirty="0" smtClean="0">
                        <a:solidFill>
                          <a:schemeClr val="tx1"/>
                        </a:solidFill>
                        <a:effectLst/>
                        <a:latin typeface="Arial" panose="020B0604020202020204" pitchFamily="34" charset="0"/>
                        <a:ea typeface="Times New Roman"/>
                        <a:cs typeface="Arial" panose="020B0604020202020204" pitchFamily="34" charset="0"/>
                      </a:endParaRPr>
                    </a:p>
                    <a:p>
                      <a:pPr marL="0" algn="ctr" defTabSz="914400" rtl="0" eaLnBrk="1" fontAlgn="b" latinLnBrk="0" hangingPunct="1"/>
                      <a:endParaRPr lang="he-IL" sz="1600" b="0" kern="1200" dirty="0">
                        <a:solidFill>
                          <a:schemeClr val="tx1"/>
                        </a:solidFill>
                        <a:effectLst/>
                        <a:latin typeface="Arial" panose="020B0604020202020204" pitchFamily="34" charset="0"/>
                        <a:ea typeface="Times New Roman"/>
                        <a:cs typeface="Arial" panose="020B0604020202020204" pitchFamily="34" charset="0"/>
                      </a:endParaRPr>
                    </a:p>
                  </a:txBody>
                  <a:tcPr marL="7034" marR="7034" marT="762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b" latinLnBrk="0" hangingPunct="1"/>
                      <a:r>
                        <a:rPr lang="he-IL" sz="1600" b="0" kern="1200" dirty="0" smtClean="0">
                          <a:solidFill>
                            <a:schemeClr val="tx1"/>
                          </a:solidFill>
                          <a:effectLst/>
                          <a:latin typeface="Arial" panose="020B0604020202020204" pitchFamily="34" charset="0"/>
                          <a:ea typeface="Times New Roman"/>
                          <a:cs typeface="Arial" panose="020B0604020202020204" pitchFamily="34" charset="0"/>
                        </a:rPr>
                        <a:t>4,775</a:t>
                      </a:r>
                      <a:endParaRPr lang="he-IL" sz="1600" b="0" kern="1200" dirty="0">
                        <a:solidFill>
                          <a:schemeClr val="tx1"/>
                        </a:solidFill>
                        <a:effectLst/>
                        <a:latin typeface="Arial" panose="020B0604020202020204" pitchFamily="34" charset="0"/>
                        <a:ea typeface="Times New Roman"/>
                        <a:cs typeface="Arial" panose="020B0604020202020204" pitchFamily="34" charset="0"/>
                      </a:endParaRPr>
                    </a:p>
                  </a:txBody>
                  <a:tcPr marL="7034" marR="7034" marT="762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b" latinLnBrk="0" hangingPunct="1"/>
                      <a:r>
                        <a:rPr lang="he-IL" sz="1600" b="0" kern="1200" dirty="0" smtClean="0">
                          <a:solidFill>
                            <a:schemeClr val="tx1"/>
                          </a:solidFill>
                          <a:effectLst/>
                          <a:latin typeface="Arial" panose="020B0604020202020204" pitchFamily="34" charset="0"/>
                          <a:ea typeface="Times New Roman"/>
                          <a:cs typeface="Arial" panose="020B0604020202020204" pitchFamily="34" charset="0"/>
                        </a:rPr>
                        <a:t>0</a:t>
                      </a:r>
                      <a:endParaRPr lang="he-IL" sz="1600" b="0" kern="1200" dirty="0">
                        <a:solidFill>
                          <a:schemeClr val="tx1"/>
                        </a:solidFill>
                        <a:effectLst/>
                        <a:latin typeface="Arial" panose="020B0604020202020204" pitchFamily="34" charset="0"/>
                        <a:ea typeface="Times New Roman"/>
                        <a:cs typeface="Arial" panose="020B0604020202020204" pitchFamily="34" charset="0"/>
                      </a:endParaRPr>
                    </a:p>
                  </a:txBody>
                  <a:tcPr marL="7034" marR="7034" marT="762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548510">
                <a:tc>
                  <a:txBody>
                    <a:bodyPr/>
                    <a:lstStyle/>
                    <a:p>
                      <a:pPr marL="0" algn="r" defTabSz="914400" rtl="1" eaLnBrk="1" fontAlgn="b" latinLnBrk="0" hangingPunct="1">
                        <a:lnSpc>
                          <a:spcPct val="100000"/>
                        </a:lnSpc>
                        <a:spcAft>
                          <a:spcPts val="0"/>
                        </a:spcAft>
                      </a:pPr>
                      <a:r>
                        <a:rPr lang="he-IL" sz="1600" b="0" kern="1200" dirty="0" smtClean="0">
                          <a:solidFill>
                            <a:schemeClr val="tx1"/>
                          </a:solidFill>
                          <a:effectLst/>
                          <a:latin typeface="Arial" panose="020B0604020202020204" pitchFamily="34" charset="0"/>
                          <a:ea typeface="Times New Roman"/>
                          <a:cs typeface="Arial" panose="020B0604020202020204" pitchFamily="34" charset="0"/>
                        </a:rPr>
                        <a:t>מדעניות העתיד</a:t>
                      </a:r>
                      <a:endParaRPr lang="en-US" sz="1600" b="0" kern="12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b" latinLnBrk="0" hangingPunct="1"/>
                      <a:r>
                        <a:rPr lang="he-IL" sz="1600" b="0" kern="1200" dirty="0" smtClean="0">
                          <a:solidFill>
                            <a:schemeClr val="tx1"/>
                          </a:solidFill>
                          <a:effectLst/>
                          <a:latin typeface="Arial" panose="020B0604020202020204" pitchFamily="34" charset="0"/>
                          <a:ea typeface="Times New Roman"/>
                          <a:cs typeface="Arial" panose="020B0604020202020204" pitchFamily="34" charset="0"/>
                        </a:rPr>
                        <a:t>1</a:t>
                      </a:r>
                      <a:endParaRPr lang="he-IL" sz="1600" b="0" kern="1200" dirty="0">
                        <a:solidFill>
                          <a:schemeClr val="tx1"/>
                        </a:solidFill>
                        <a:effectLst/>
                        <a:latin typeface="Arial" panose="020B0604020202020204" pitchFamily="34" charset="0"/>
                        <a:ea typeface="Times New Roman"/>
                        <a:cs typeface="Arial" panose="020B0604020202020204" pitchFamily="34" charset="0"/>
                      </a:endParaRPr>
                    </a:p>
                  </a:txBody>
                  <a:tcPr marL="7034" marR="7034" marT="762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b" latinLnBrk="0" hangingPunct="1"/>
                      <a:r>
                        <a:rPr lang="he-IL" sz="1600" b="0" kern="1200" dirty="0" smtClean="0">
                          <a:solidFill>
                            <a:schemeClr val="tx1"/>
                          </a:solidFill>
                          <a:effectLst/>
                          <a:latin typeface="Arial" panose="020B0604020202020204" pitchFamily="34" charset="0"/>
                          <a:ea typeface="Times New Roman"/>
                          <a:cs typeface="Arial" panose="020B0604020202020204" pitchFamily="34" charset="0"/>
                        </a:rPr>
                        <a:t>7,200</a:t>
                      </a:r>
                      <a:endParaRPr lang="he-IL" sz="1600" b="0" kern="1200" dirty="0">
                        <a:solidFill>
                          <a:schemeClr val="tx1"/>
                        </a:solidFill>
                        <a:effectLst/>
                        <a:latin typeface="Arial" panose="020B0604020202020204" pitchFamily="34" charset="0"/>
                        <a:ea typeface="Times New Roman"/>
                        <a:cs typeface="Arial" panose="020B0604020202020204" pitchFamily="34" charset="0"/>
                      </a:endParaRPr>
                    </a:p>
                  </a:txBody>
                  <a:tcPr marL="7034" marR="7034" marT="762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b" latinLnBrk="0" hangingPunct="1"/>
                      <a:r>
                        <a:rPr lang="he-IL" sz="1600" b="0" kern="1200" dirty="0" smtClean="0">
                          <a:solidFill>
                            <a:schemeClr val="tx1"/>
                          </a:solidFill>
                          <a:effectLst/>
                          <a:latin typeface="Arial" panose="020B0604020202020204" pitchFamily="34" charset="0"/>
                          <a:ea typeface="Times New Roman"/>
                          <a:cs typeface="Arial" panose="020B0604020202020204" pitchFamily="34" charset="0"/>
                        </a:rPr>
                        <a:t>7,200</a:t>
                      </a:r>
                      <a:endParaRPr lang="he-IL" sz="1600" b="0" kern="1200" dirty="0">
                        <a:solidFill>
                          <a:schemeClr val="tx1"/>
                        </a:solidFill>
                        <a:effectLst/>
                        <a:latin typeface="Arial" panose="020B0604020202020204" pitchFamily="34" charset="0"/>
                        <a:ea typeface="Times New Roman"/>
                        <a:cs typeface="Arial" panose="020B0604020202020204" pitchFamily="34" charset="0"/>
                      </a:endParaRPr>
                    </a:p>
                  </a:txBody>
                  <a:tcPr marL="7034" marR="7034" marT="762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b" latinLnBrk="0" hangingPunct="1"/>
                      <a:r>
                        <a:rPr lang="he-IL" sz="1600" b="0" kern="1200" dirty="0" smtClean="0">
                          <a:solidFill>
                            <a:schemeClr val="tx1"/>
                          </a:solidFill>
                          <a:effectLst/>
                          <a:latin typeface="Arial" panose="020B0604020202020204" pitchFamily="34" charset="0"/>
                          <a:ea typeface="Times New Roman"/>
                          <a:cs typeface="Arial" panose="020B0604020202020204" pitchFamily="34" charset="0"/>
                        </a:rPr>
                        <a:t>0</a:t>
                      </a:r>
                      <a:endParaRPr lang="he-IL" sz="1600" b="0" kern="1200" dirty="0">
                        <a:solidFill>
                          <a:schemeClr val="tx1"/>
                        </a:solidFill>
                        <a:effectLst/>
                        <a:latin typeface="Arial" panose="020B0604020202020204" pitchFamily="34" charset="0"/>
                        <a:ea typeface="Times New Roman"/>
                        <a:cs typeface="Arial" panose="020B0604020202020204" pitchFamily="34" charset="0"/>
                      </a:endParaRPr>
                    </a:p>
                  </a:txBody>
                  <a:tcPr marL="7034" marR="7034" marT="762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548510">
                <a:tc>
                  <a:txBody>
                    <a:bodyPr/>
                    <a:lstStyle/>
                    <a:p>
                      <a:pPr marL="0" algn="ctr" defTabSz="914400" rtl="0" eaLnBrk="1" fontAlgn="b" latinLnBrk="0" hangingPunct="1"/>
                      <a:r>
                        <a:rPr lang="he-IL" sz="1600" b="1" kern="1200" dirty="0" smtClean="0">
                          <a:solidFill>
                            <a:schemeClr val="bg1"/>
                          </a:solidFill>
                          <a:effectLst/>
                          <a:latin typeface="Arial" panose="020B0604020202020204" pitchFamily="34" charset="0"/>
                          <a:ea typeface="Times New Roman"/>
                          <a:cs typeface="Arial" panose="020B0604020202020204" pitchFamily="34" charset="0"/>
                        </a:rPr>
                        <a:t>סה"כ</a:t>
                      </a:r>
                      <a:endParaRPr lang="he-IL" sz="1600" b="1" kern="1200" dirty="0">
                        <a:solidFill>
                          <a:schemeClr val="bg1"/>
                        </a:solidFill>
                        <a:effectLst/>
                        <a:latin typeface="Arial" panose="020B0604020202020204" pitchFamily="34" charset="0"/>
                        <a:ea typeface="Times New Roman"/>
                        <a:cs typeface="Arial" panose="020B0604020202020204" pitchFamily="34" charset="0"/>
                      </a:endParaRPr>
                    </a:p>
                  </a:txBody>
                  <a:tcPr marL="7034" marR="7034" marT="762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c>
                  <a:txBody>
                    <a:bodyPr/>
                    <a:lstStyle/>
                    <a:p>
                      <a:pPr marL="0" algn="ctr" defTabSz="914400" rtl="0" eaLnBrk="1" fontAlgn="b" latinLnBrk="0" hangingPunct="1"/>
                      <a:r>
                        <a:rPr lang="he-IL" sz="1600" b="1" kern="1200" dirty="0">
                          <a:solidFill>
                            <a:schemeClr val="bg1"/>
                          </a:solidFill>
                          <a:effectLst/>
                          <a:latin typeface="Arial" panose="020B0604020202020204" pitchFamily="34" charset="0"/>
                          <a:ea typeface="Times New Roman"/>
                          <a:cs typeface="Arial" panose="020B0604020202020204" pitchFamily="34" charset="0"/>
                        </a:rPr>
                        <a:t>239</a:t>
                      </a:r>
                    </a:p>
                  </a:txBody>
                  <a:tcPr marL="7034" marR="7034" marT="762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c>
                  <a:txBody>
                    <a:bodyPr/>
                    <a:lstStyle/>
                    <a:p>
                      <a:pPr marL="0" algn="ctr" defTabSz="914400" rtl="0" eaLnBrk="1" fontAlgn="b" latinLnBrk="0" hangingPunct="1"/>
                      <a:r>
                        <a:rPr lang="he-IL" sz="1600" b="1" kern="1200" dirty="0">
                          <a:solidFill>
                            <a:schemeClr val="bg1"/>
                          </a:solidFill>
                          <a:effectLst/>
                          <a:latin typeface="Arial" panose="020B0604020202020204" pitchFamily="34" charset="0"/>
                          <a:ea typeface="Times New Roman"/>
                          <a:cs typeface="Arial" panose="020B0604020202020204" pitchFamily="34" charset="0"/>
                        </a:rPr>
                        <a:t>139,378</a:t>
                      </a:r>
                    </a:p>
                  </a:txBody>
                  <a:tcPr marL="7034" marR="7034" marT="762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c>
                  <a:txBody>
                    <a:bodyPr/>
                    <a:lstStyle/>
                    <a:p>
                      <a:pPr marL="0" algn="ctr" defTabSz="914400" rtl="0" eaLnBrk="1" fontAlgn="b" latinLnBrk="0" hangingPunct="1"/>
                      <a:r>
                        <a:rPr lang="he-IL" sz="1600" b="1" kern="1200" dirty="0">
                          <a:solidFill>
                            <a:schemeClr val="bg1"/>
                          </a:solidFill>
                          <a:effectLst/>
                          <a:latin typeface="Arial" panose="020B0604020202020204" pitchFamily="34" charset="0"/>
                          <a:ea typeface="Times New Roman"/>
                          <a:cs typeface="Arial" panose="020B0604020202020204" pitchFamily="34" charset="0"/>
                        </a:rPr>
                        <a:t>131,387</a:t>
                      </a:r>
                    </a:p>
                  </a:txBody>
                  <a:tcPr marL="7034" marR="7034" marT="762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c>
                  <a:txBody>
                    <a:bodyPr/>
                    <a:lstStyle/>
                    <a:p>
                      <a:pPr marL="0" algn="ctr" defTabSz="914400" rtl="0" eaLnBrk="1" fontAlgn="b" latinLnBrk="0" hangingPunct="1"/>
                      <a:r>
                        <a:rPr lang="he-IL" sz="1600" b="1" kern="1200" dirty="0">
                          <a:solidFill>
                            <a:schemeClr val="bg1"/>
                          </a:solidFill>
                          <a:effectLst/>
                          <a:latin typeface="Arial" panose="020B0604020202020204" pitchFamily="34" charset="0"/>
                          <a:ea typeface="Times New Roman"/>
                          <a:cs typeface="Arial" panose="020B0604020202020204" pitchFamily="34" charset="0"/>
                        </a:rPr>
                        <a:t>7,991</a:t>
                      </a:r>
                    </a:p>
                  </a:txBody>
                  <a:tcPr marL="7034" marR="7034" marT="762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99"/>
                    </a:solidFill>
                  </a:tcPr>
                </a:tc>
              </a:tr>
            </a:tbl>
          </a:graphicData>
        </a:graphic>
      </p:graphicFrame>
      <p:pic>
        <p:nvPicPr>
          <p:cNvPr id="5" name="Picture 6" descr="http://www.purecash.co.il/images/r2.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4" y="5229200"/>
            <a:ext cx="1647367" cy="1784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5717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115616" y="1182088"/>
            <a:ext cx="6907660" cy="523220"/>
          </a:xfrm>
          <a:prstGeom prst="rect">
            <a:avLst/>
          </a:prstGeom>
        </p:spPr>
        <p:txBody>
          <a:bodyPr wrap="none">
            <a:spAutoFit/>
          </a:bodyPr>
          <a:lstStyle/>
          <a:p>
            <a:r>
              <a:rPr lang="he-IL" sz="2800" b="1" dirty="0" smtClean="0">
                <a:solidFill>
                  <a:srgbClr val="1F497D"/>
                </a:solidFill>
                <a:effectLst>
                  <a:outerShdw blurRad="38100" dist="38100" dir="2700000" algn="tl">
                    <a:srgbClr val="000000">
                      <a:alpha val="43137"/>
                    </a:srgbClr>
                  </a:outerShdw>
                </a:effectLst>
              </a:rPr>
              <a:t>נושאים משותפים עם המוסדות להשכלה גבוהה</a:t>
            </a:r>
          </a:p>
        </p:txBody>
      </p:sp>
      <p:sp>
        <p:nvSpPr>
          <p:cNvPr id="3" name="תרשים זרימה: תהליך 2"/>
          <p:cNvSpPr/>
          <p:nvPr/>
        </p:nvSpPr>
        <p:spPr>
          <a:xfrm>
            <a:off x="323528" y="2348880"/>
            <a:ext cx="8424936" cy="4248472"/>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nSpc>
                <a:spcPct val="150000"/>
              </a:lnSpc>
              <a:spcAft>
                <a:spcPts val="600"/>
              </a:spcAft>
              <a:buSzPct val="100000"/>
              <a:buFont typeface="Wingdings" panose="05000000000000000000" pitchFamily="2" charset="2"/>
              <a:buChar char="q"/>
            </a:pPr>
            <a:r>
              <a:rPr lang="he-IL" sz="2000" b="1" dirty="0" smtClean="0">
                <a:solidFill>
                  <a:prstClr val="black">
                    <a:lumMod val="65000"/>
                    <a:lumOff val="35000"/>
                  </a:prstClr>
                </a:solidFill>
              </a:rPr>
              <a:t>פרסום קולות קוראים</a:t>
            </a:r>
          </a:p>
          <a:p>
            <a:pPr marL="342900" indent="-342900">
              <a:lnSpc>
                <a:spcPct val="150000"/>
              </a:lnSpc>
              <a:spcAft>
                <a:spcPts val="600"/>
              </a:spcAft>
              <a:buSzPct val="100000"/>
              <a:buFont typeface="Wingdings" panose="05000000000000000000" pitchFamily="2" charset="2"/>
              <a:buChar char="q"/>
            </a:pPr>
            <a:r>
              <a:rPr lang="he-IL" sz="2000" b="1" dirty="0" smtClean="0">
                <a:solidFill>
                  <a:prstClr val="black">
                    <a:lumMod val="65000"/>
                    <a:lumOff val="35000"/>
                  </a:prstClr>
                </a:solidFill>
              </a:rPr>
              <a:t>הגשה מקוונת (הרחבה למרכזי ידע, מלגות ושת"פ דו-לאומי)</a:t>
            </a:r>
          </a:p>
          <a:p>
            <a:pPr marL="342900" indent="-342900">
              <a:lnSpc>
                <a:spcPct val="150000"/>
              </a:lnSpc>
              <a:spcAft>
                <a:spcPts val="600"/>
              </a:spcAft>
              <a:buSzPct val="100000"/>
              <a:buFont typeface="Wingdings" panose="05000000000000000000" pitchFamily="2" charset="2"/>
              <a:buChar char="q"/>
            </a:pPr>
            <a:r>
              <a:rPr lang="he-IL" sz="2000" b="1" dirty="0" smtClean="0">
                <a:solidFill>
                  <a:prstClr val="black">
                    <a:lumMod val="65000"/>
                    <a:lumOff val="35000"/>
                  </a:prstClr>
                </a:solidFill>
              </a:rPr>
              <a:t>מימון הצעות בתחילת שנה תקציבית (מימוש התקציב, גמישות במחקר)</a:t>
            </a:r>
            <a:endParaRPr lang="en-US" sz="2000" b="1" dirty="0" smtClean="0">
              <a:solidFill>
                <a:prstClr val="black">
                  <a:lumMod val="65000"/>
                  <a:lumOff val="35000"/>
                </a:prstClr>
              </a:solidFill>
            </a:endParaRPr>
          </a:p>
          <a:p>
            <a:pPr marL="342900" indent="-342900">
              <a:lnSpc>
                <a:spcPct val="150000"/>
              </a:lnSpc>
              <a:spcAft>
                <a:spcPts val="600"/>
              </a:spcAft>
              <a:buSzPct val="100000"/>
              <a:buFont typeface="Wingdings" panose="05000000000000000000" pitchFamily="2" charset="2"/>
              <a:buChar char="q"/>
            </a:pPr>
            <a:r>
              <a:rPr lang="he-IL" sz="2000" b="1" dirty="0" smtClean="0">
                <a:solidFill>
                  <a:prstClr val="black">
                    <a:lumMod val="65000"/>
                    <a:lumOff val="35000"/>
                  </a:prstClr>
                </a:solidFill>
              </a:rPr>
              <a:t>חתימה על הסכמי התקשרות (שינויים)</a:t>
            </a:r>
          </a:p>
          <a:p>
            <a:pPr marL="342900" indent="-342900">
              <a:lnSpc>
                <a:spcPct val="150000"/>
              </a:lnSpc>
              <a:spcAft>
                <a:spcPts val="600"/>
              </a:spcAft>
              <a:buSzPct val="100000"/>
              <a:buFont typeface="Wingdings" panose="05000000000000000000" pitchFamily="2" charset="2"/>
              <a:buChar char="q"/>
            </a:pPr>
            <a:r>
              <a:rPr lang="he-IL" sz="2000" b="1" dirty="0" smtClean="0">
                <a:solidFill>
                  <a:prstClr val="black">
                    <a:lumMod val="65000"/>
                    <a:lumOff val="35000"/>
                  </a:prstClr>
                </a:solidFill>
              </a:rPr>
              <a:t>עמידה באבני דרך (דיווח מדעי והצעת המשך, דיווח כספי)</a:t>
            </a:r>
          </a:p>
          <a:p>
            <a:pPr marL="342900" indent="-342900">
              <a:lnSpc>
                <a:spcPct val="150000"/>
              </a:lnSpc>
              <a:spcAft>
                <a:spcPts val="600"/>
              </a:spcAft>
              <a:buSzPct val="100000"/>
              <a:buFont typeface="Wingdings" panose="05000000000000000000" pitchFamily="2" charset="2"/>
              <a:buChar char="q"/>
            </a:pPr>
            <a:r>
              <a:rPr lang="he-IL" sz="2000" b="1" dirty="0" smtClean="0">
                <a:solidFill>
                  <a:prstClr val="black">
                    <a:lumMod val="65000"/>
                    <a:lumOff val="35000"/>
                  </a:prstClr>
                </a:solidFill>
              </a:rPr>
              <a:t>ביצוע תשלומים (אי עמידה בציפיות האוצר)</a:t>
            </a:r>
          </a:p>
          <a:p>
            <a:pPr marL="342900" indent="-342900">
              <a:lnSpc>
                <a:spcPct val="150000"/>
              </a:lnSpc>
              <a:spcAft>
                <a:spcPts val="600"/>
              </a:spcAft>
              <a:buSzPct val="100000"/>
              <a:buFont typeface="Wingdings" panose="05000000000000000000" pitchFamily="2" charset="2"/>
              <a:buChar char="q"/>
            </a:pPr>
            <a:r>
              <a:rPr lang="he-IL" sz="2000" b="1" dirty="0" smtClean="0">
                <a:solidFill>
                  <a:prstClr val="black">
                    <a:lumMod val="65000"/>
                    <a:lumOff val="35000"/>
                  </a:prstClr>
                </a:solidFill>
              </a:rPr>
              <a:t>שינויים בהסכם ובתוכנית המחקר (שבתון, תקציביים, הארכת תקופה וכד')</a:t>
            </a:r>
          </a:p>
          <a:p>
            <a:pPr marL="342900" indent="-342900">
              <a:lnSpc>
                <a:spcPct val="150000"/>
              </a:lnSpc>
              <a:spcAft>
                <a:spcPts val="600"/>
              </a:spcAft>
              <a:buSzPct val="100000"/>
              <a:buFont typeface="Wingdings" panose="05000000000000000000" pitchFamily="2" charset="2"/>
              <a:buChar char="q"/>
            </a:pPr>
            <a:endParaRPr lang="he-IL" sz="2000" b="1" dirty="0" smtClean="0">
              <a:solidFill>
                <a:prstClr val="black">
                  <a:lumMod val="65000"/>
                  <a:lumOff val="35000"/>
                </a:prstClr>
              </a:solidFill>
            </a:endParaRPr>
          </a:p>
          <a:p>
            <a:pPr marL="342900" indent="-342900">
              <a:lnSpc>
                <a:spcPct val="150000"/>
              </a:lnSpc>
              <a:spcAft>
                <a:spcPts val="600"/>
              </a:spcAft>
              <a:buSzPct val="100000"/>
              <a:buFont typeface="Wingdings" panose="05000000000000000000" pitchFamily="2" charset="2"/>
              <a:buChar char="q"/>
            </a:pPr>
            <a:endParaRPr lang="he-IL" sz="2000" b="1" dirty="0" smtClean="0">
              <a:solidFill>
                <a:prstClr val="black">
                  <a:lumMod val="65000"/>
                  <a:lumOff val="35000"/>
                </a:prstClr>
              </a:solidFill>
            </a:endParaRPr>
          </a:p>
          <a:p>
            <a:pPr marL="342900" indent="-342900">
              <a:lnSpc>
                <a:spcPct val="150000"/>
              </a:lnSpc>
              <a:spcAft>
                <a:spcPts val="600"/>
              </a:spcAft>
              <a:buSzPct val="100000"/>
              <a:buFont typeface="Wingdings" panose="05000000000000000000" pitchFamily="2" charset="2"/>
              <a:buChar char="q"/>
            </a:pPr>
            <a:endParaRPr lang="he-IL" sz="2000" b="1" dirty="0">
              <a:solidFill>
                <a:prstClr val="black">
                  <a:lumMod val="65000"/>
                  <a:lumOff val="35000"/>
                </a:prstClr>
              </a:solidFill>
            </a:endParaRPr>
          </a:p>
        </p:txBody>
      </p:sp>
    </p:spTree>
    <p:extLst>
      <p:ext uri="{BB962C8B-B14F-4D97-AF65-F5344CB8AC3E}">
        <p14:creationId xmlns:p14="http://schemas.microsoft.com/office/powerpoint/2010/main" val="1831697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2347673" y="1182088"/>
            <a:ext cx="4448654" cy="553998"/>
          </a:xfrm>
          <a:prstGeom prst="rect">
            <a:avLst/>
          </a:prstGeom>
        </p:spPr>
        <p:txBody>
          <a:bodyPr wrap="none">
            <a:spAutoFit/>
          </a:bodyPr>
          <a:lstStyle/>
          <a:p>
            <a:r>
              <a:rPr lang="he-IL" sz="3000" b="1" dirty="0" smtClean="0">
                <a:solidFill>
                  <a:schemeClr val="tx2"/>
                </a:solidFill>
                <a:effectLst>
                  <a:outerShdw blurRad="38100" dist="38100" dir="2700000" algn="tl">
                    <a:srgbClr val="000000">
                      <a:alpha val="43137"/>
                    </a:srgbClr>
                  </a:outerShdw>
                </a:effectLst>
              </a:rPr>
              <a:t>מטרות המשרד לשנת 2015</a:t>
            </a:r>
            <a:endParaRPr lang="he-IL" sz="3000" b="1" dirty="0">
              <a:solidFill>
                <a:schemeClr val="tx2"/>
              </a:solidFill>
              <a:effectLst>
                <a:outerShdw blurRad="38100" dist="38100" dir="2700000" algn="tl">
                  <a:srgbClr val="000000">
                    <a:alpha val="43137"/>
                  </a:srgbClr>
                </a:outerShdw>
              </a:effectLst>
            </a:endParaRPr>
          </a:p>
        </p:txBody>
      </p:sp>
      <p:sp>
        <p:nvSpPr>
          <p:cNvPr id="6" name="AutoShape 12"/>
          <p:cNvSpPr>
            <a:spLocks noChangeArrowheads="1"/>
          </p:cNvSpPr>
          <p:nvPr/>
        </p:nvSpPr>
        <p:spPr bwMode="ltGray">
          <a:xfrm rot="16200000" flipH="1">
            <a:off x="6837578" y="2454214"/>
            <a:ext cx="4536504" cy="3317727"/>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accent1"/>
              </a:gs>
              <a:gs pos="50000">
                <a:schemeClr val="bg1"/>
              </a:gs>
              <a:gs pos="100000">
                <a:schemeClr val="accent1"/>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he-IL"/>
          </a:p>
        </p:txBody>
      </p:sp>
      <p:sp>
        <p:nvSpPr>
          <p:cNvPr id="8" name="AutoShape 16"/>
          <p:cNvSpPr>
            <a:spLocks noChangeArrowheads="1"/>
          </p:cNvSpPr>
          <p:nvPr/>
        </p:nvSpPr>
        <p:spPr bwMode="gray">
          <a:xfrm flipH="1">
            <a:off x="5391670" y="5604346"/>
            <a:ext cx="2422525" cy="508000"/>
          </a:xfrm>
          <a:prstGeom prst="roundRect">
            <a:avLst>
              <a:gd name="adj" fmla="val 50000"/>
            </a:avLst>
          </a:prstGeom>
          <a:gradFill flip="none" rotWithShape="1">
            <a:gsLst>
              <a:gs pos="27000">
                <a:schemeClr val="accent3">
                  <a:alpha val="70000"/>
                </a:schemeClr>
              </a:gs>
              <a:gs pos="94000">
                <a:schemeClr val="bg1"/>
              </a:gs>
            </a:gsLst>
            <a:lin ang="0" scaled="1"/>
            <a:tileRect/>
          </a:gradFill>
          <a:ln>
            <a:noFill/>
          </a:ln>
          <a:effectLst/>
        </p:spPr>
        <p:txBody>
          <a:bodyPr wrap="none" anchor="ctr"/>
          <a:lstStyle/>
          <a:p>
            <a:endParaRPr lang="he-IL"/>
          </a:p>
        </p:txBody>
      </p:sp>
      <p:sp>
        <p:nvSpPr>
          <p:cNvPr id="10" name="Oval 18"/>
          <p:cNvSpPr>
            <a:spLocks noChangeArrowheads="1"/>
          </p:cNvSpPr>
          <p:nvPr/>
        </p:nvSpPr>
        <p:spPr bwMode="gray">
          <a:xfrm flipH="1">
            <a:off x="7841183" y="5671021"/>
            <a:ext cx="241300" cy="242888"/>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88900" dir="10800000" kx="-3284103" algn="br" rotWithShape="0">
                    <a:schemeClr val="bg2">
                      <a:alpha val="50000"/>
                    </a:schemeClr>
                  </a:outerShdw>
                </a:effectLst>
              </a14:hiddenEffects>
            </a:ext>
          </a:extLst>
        </p:spPr>
        <p:txBody>
          <a:bodyPr wrap="none" anchor="ctr"/>
          <a:lstStyle/>
          <a:p>
            <a:endParaRPr lang="he-IL"/>
          </a:p>
        </p:txBody>
      </p:sp>
      <p:sp>
        <p:nvSpPr>
          <p:cNvPr id="12" name="AutoShape 22"/>
          <p:cNvSpPr>
            <a:spLocks noChangeArrowheads="1"/>
          </p:cNvSpPr>
          <p:nvPr/>
        </p:nvSpPr>
        <p:spPr bwMode="gray">
          <a:xfrm flipH="1">
            <a:off x="5010670" y="3875559"/>
            <a:ext cx="2268538" cy="508000"/>
          </a:xfrm>
          <a:prstGeom prst="roundRect">
            <a:avLst>
              <a:gd name="adj" fmla="val 50000"/>
            </a:avLst>
          </a:prstGeom>
          <a:gradFill flip="none" rotWithShape="1">
            <a:gsLst>
              <a:gs pos="27000">
                <a:schemeClr val="accent3">
                  <a:alpha val="70000"/>
                </a:schemeClr>
              </a:gs>
              <a:gs pos="94000">
                <a:schemeClr val="bg1"/>
              </a:gs>
            </a:gsLst>
            <a:lin ang="0" scaled="1"/>
            <a:tileRect/>
          </a:gradFill>
          <a:ln>
            <a:noFill/>
          </a:ln>
          <a:effectLst/>
        </p:spPr>
        <p:txBody>
          <a:bodyPr wrap="none" anchor="ctr"/>
          <a:lstStyle/>
          <a:p>
            <a:endParaRPr lang="he-IL"/>
          </a:p>
        </p:txBody>
      </p:sp>
      <p:sp>
        <p:nvSpPr>
          <p:cNvPr id="15" name="Oval 26"/>
          <p:cNvSpPr>
            <a:spLocks noChangeArrowheads="1"/>
          </p:cNvSpPr>
          <p:nvPr/>
        </p:nvSpPr>
        <p:spPr bwMode="gray">
          <a:xfrm flipH="1">
            <a:off x="7239520" y="4728046"/>
            <a:ext cx="482600" cy="481013"/>
          </a:xfrm>
          <a:prstGeom prst="ellipse">
            <a:avLst/>
          </a:prstGeom>
          <a:gradFill rotWithShape="1">
            <a:gsLst>
              <a:gs pos="0">
                <a:schemeClr val="accent1">
                  <a:gamma/>
                  <a:shade val="46275"/>
                  <a:invGamma/>
                </a:schemeClr>
              </a:gs>
              <a:gs pos="100000">
                <a:schemeClr val="accent1"/>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he-IL"/>
          </a:p>
        </p:txBody>
      </p:sp>
      <p:sp>
        <p:nvSpPr>
          <p:cNvPr id="16" name="AutoShape 27"/>
          <p:cNvSpPr>
            <a:spLocks noChangeArrowheads="1"/>
          </p:cNvSpPr>
          <p:nvPr/>
        </p:nvSpPr>
        <p:spPr bwMode="gray">
          <a:xfrm flipH="1">
            <a:off x="5163070" y="4712171"/>
            <a:ext cx="2189163" cy="508000"/>
          </a:xfrm>
          <a:prstGeom prst="roundRect">
            <a:avLst>
              <a:gd name="adj" fmla="val 50000"/>
            </a:avLst>
          </a:prstGeom>
          <a:gradFill rotWithShape="1">
            <a:gsLst>
              <a:gs pos="0">
                <a:schemeClr val="accent1"/>
              </a:gs>
              <a:gs pos="100000">
                <a:schemeClr val="accent1">
                  <a:gamma/>
                  <a:tint val="0"/>
                  <a:invGamma/>
                </a:scheme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he-IL"/>
          </a:p>
        </p:txBody>
      </p:sp>
      <p:sp>
        <p:nvSpPr>
          <p:cNvPr id="17" name="Oval 28"/>
          <p:cNvSpPr>
            <a:spLocks noChangeArrowheads="1"/>
          </p:cNvSpPr>
          <p:nvPr/>
        </p:nvSpPr>
        <p:spPr bwMode="gray">
          <a:xfrm flipH="1">
            <a:off x="7306195" y="4797896"/>
            <a:ext cx="334963" cy="334963"/>
          </a:xfrm>
          <a:prstGeom prst="ellipse">
            <a:avLst/>
          </a:prstGeom>
          <a:solidFill>
            <a:schemeClr val="accent1">
              <a:lumMod val="60000"/>
              <a:lumOff val="40000"/>
            </a:schemeClr>
          </a:solidFill>
          <a:ln>
            <a:noFill/>
          </a:ln>
          <a:effectLst>
            <a:outerShdw dist="17961" dir="2700000" algn="ctr" rotWithShape="0">
              <a:srgbClr val="99CCFF">
                <a:alpha val="50000"/>
              </a:srgbClr>
            </a:outerShdw>
          </a:effectLst>
        </p:spPr>
        <p:txBody>
          <a:bodyPr wrap="none" anchor="ctr"/>
          <a:lstStyle/>
          <a:p>
            <a:endParaRPr lang="he-IL"/>
          </a:p>
        </p:txBody>
      </p:sp>
      <p:sp>
        <p:nvSpPr>
          <p:cNvPr id="18" name="Oval 29"/>
          <p:cNvSpPr>
            <a:spLocks noChangeArrowheads="1"/>
          </p:cNvSpPr>
          <p:nvPr/>
        </p:nvSpPr>
        <p:spPr bwMode="gray">
          <a:xfrm flipH="1">
            <a:off x="7393508" y="4785196"/>
            <a:ext cx="241300" cy="242888"/>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88900" dir="10800000" kx="-3284103" algn="br" rotWithShape="0">
                    <a:schemeClr val="bg2">
                      <a:alpha val="50000"/>
                    </a:schemeClr>
                  </a:outerShdw>
                </a:effectLst>
              </a14:hiddenEffects>
            </a:ext>
          </a:extLst>
        </p:spPr>
        <p:txBody>
          <a:bodyPr wrap="none" anchor="ctr"/>
          <a:lstStyle/>
          <a:p>
            <a:endParaRPr lang="he-IL"/>
          </a:p>
        </p:txBody>
      </p:sp>
      <p:sp>
        <p:nvSpPr>
          <p:cNvPr id="19" name="Oval 31"/>
          <p:cNvSpPr>
            <a:spLocks noChangeArrowheads="1"/>
          </p:cNvSpPr>
          <p:nvPr/>
        </p:nvSpPr>
        <p:spPr bwMode="gray">
          <a:xfrm flipH="1">
            <a:off x="7341120" y="3027834"/>
            <a:ext cx="482600" cy="481012"/>
          </a:xfrm>
          <a:prstGeom prst="ellipse">
            <a:avLst/>
          </a:prstGeom>
          <a:gradFill rotWithShape="1">
            <a:gsLst>
              <a:gs pos="0">
                <a:schemeClr val="accent1">
                  <a:gamma/>
                  <a:shade val="46275"/>
                  <a:invGamma/>
                </a:schemeClr>
              </a:gs>
              <a:gs pos="100000">
                <a:schemeClr val="accent1"/>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he-IL"/>
          </a:p>
        </p:txBody>
      </p:sp>
      <p:sp>
        <p:nvSpPr>
          <p:cNvPr id="20" name="AutoShape 32"/>
          <p:cNvSpPr>
            <a:spLocks noChangeArrowheads="1"/>
          </p:cNvSpPr>
          <p:nvPr/>
        </p:nvSpPr>
        <p:spPr bwMode="gray">
          <a:xfrm flipH="1">
            <a:off x="5163070" y="3011959"/>
            <a:ext cx="2290763" cy="508000"/>
          </a:xfrm>
          <a:prstGeom prst="roundRect">
            <a:avLst>
              <a:gd name="adj" fmla="val 50000"/>
            </a:avLst>
          </a:prstGeom>
          <a:gradFill rotWithShape="1">
            <a:gsLst>
              <a:gs pos="0">
                <a:schemeClr val="accent1"/>
              </a:gs>
              <a:gs pos="100000">
                <a:schemeClr val="accent1">
                  <a:gamma/>
                  <a:tint val="0"/>
                  <a:invGamma/>
                </a:scheme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he-IL"/>
          </a:p>
        </p:txBody>
      </p:sp>
      <p:sp>
        <p:nvSpPr>
          <p:cNvPr id="21" name="Oval 33"/>
          <p:cNvSpPr>
            <a:spLocks noChangeArrowheads="1"/>
          </p:cNvSpPr>
          <p:nvPr/>
        </p:nvSpPr>
        <p:spPr bwMode="gray">
          <a:xfrm flipH="1">
            <a:off x="7407795" y="3097684"/>
            <a:ext cx="334963" cy="334962"/>
          </a:xfrm>
          <a:prstGeom prst="ellipse">
            <a:avLst/>
          </a:prstGeom>
          <a:solidFill>
            <a:schemeClr val="accent1">
              <a:lumMod val="60000"/>
              <a:lumOff val="40000"/>
            </a:schemeClr>
          </a:solidFill>
          <a:ln>
            <a:noFill/>
          </a:ln>
          <a:effectLst>
            <a:outerShdw dist="17961" dir="2700000" algn="ctr" rotWithShape="0">
              <a:srgbClr val="99CCFF">
                <a:alpha val="50000"/>
              </a:srgbClr>
            </a:outerShdw>
          </a:effectLst>
        </p:spPr>
        <p:txBody>
          <a:bodyPr wrap="none" anchor="ctr"/>
          <a:lstStyle/>
          <a:p>
            <a:endParaRPr lang="he-IL"/>
          </a:p>
        </p:txBody>
      </p:sp>
      <p:sp>
        <p:nvSpPr>
          <p:cNvPr id="22" name="Oval 34"/>
          <p:cNvSpPr>
            <a:spLocks noChangeArrowheads="1"/>
          </p:cNvSpPr>
          <p:nvPr/>
        </p:nvSpPr>
        <p:spPr bwMode="gray">
          <a:xfrm flipH="1">
            <a:off x="7495108" y="3084984"/>
            <a:ext cx="241300" cy="242887"/>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88900" dir="10800000" kx="-3284103" algn="br" rotWithShape="0">
                    <a:schemeClr val="bg2">
                      <a:alpha val="50000"/>
                    </a:schemeClr>
                  </a:outerShdw>
                </a:effectLst>
              </a14:hiddenEffects>
            </a:ext>
          </a:extLst>
        </p:spPr>
        <p:txBody>
          <a:bodyPr wrap="none" anchor="ctr"/>
          <a:lstStyle/>
          <a:p>
            <a:endParaRPr lang="he-IL"/>
          </a:p>
        </p:txBody>
      </p:sp>
      <p:sp>
        <p:nvSpPr>
          <p:cNvPr id="23" name="Oval 37"/>
          <p:cNvSpPr>
            <a:spLocks noChangeArrowheads="1"/>
          </p:cNvSpPr>
          <p:nvPr/>
        </p:nvSpPr>
        <p:spPr bwMode="gray">
          <a:xfrm flipH="1">
            <a:off x="7761808" y="2256309"/>
            <a:ext cx="482600" cy="481012"/>
          </a:xfrm>
          <a:prstGeom prst="ellipse">
            <a:avLst/>
          </a:prstGeom>
          <a:gradFill rotWithShape="1">
            <a:gsLst>
              <a:gs pos="0">
                <a:schemeClr val="accent3"/>
              </a:gs>
              <a:gs pos="100000">
                <a:schemeClr val="bg1"/>
              </a:gs>
            </a:gsLst>
            <a:lin ang="0" scaled="1"/>
          </a:gradFill>
          <a:ln>
            <a:noFill/>
          </a:ln>
          <a:effectLst/>
        </p:spPr>
        <p:txBody>
          <a:bodyPr wrap="none" anchor="ctr"/>
          <a:lstStyle/>
          <a:p>
            <a:endParaRPr lang="he-IL"/>
          </a:p>
        </p:txBody>
      </p:sp>
      <p:sp>
        <p:nvSpPr>
          <p:cNvPr id="24" name="AutoShape 38"/>
          <p:cNvSpPr>
            <a:spLocks noChangeArrowheads="1"/>
          </p:cNvSpPr>
          <p:nvPr/>
        </p:nvSpPr>
        <p:spPr bwMode="gray">
          <a:xfrm flipH="1">
            <a:off x="5086870" y="2240434"/>
            <a:ext cx="2787650" cy="508000"/>
          </a:xfrm>
          <a:prstGeom prst="roundRect">
            <a:avLst>
              <a:gd name="adj" fmla="val 50000"/>
            </a:avLst>
          </a:prstGeom>
          <a:gradFill flip="none" rotWithShape="1">
            <a:gsLst>
              <a:gs pos="27000">
                <a:schemeClr val="accent3">
                  <a:alpha val="70000"/>
                </a:schemeClr>
              </a:gs>
              <a:gs pos="94000">
                <a:schemeClr val="bg1"/>
              </a:gs>
            </a:gsLst>
            <a:lin ang="0" scaled="1"/>
            <a:tileRect/>
          </a:gradFill>
          <a:ln>
            <a:noFill/>
          </a:ln>
          <a:effectLst/>
        </p:spPr>
        <p:txBody>
          <a:bodyPr wrap="none" anchor="ctr"/>
          <a:lstStyle/>
          <a:p>
            <a:endParaRPr lang="he-IL"/>
          </a:p>
        </p:txBody>
      </p:sp>
      <p:sp>
        <p:nvSpPr>
          <p:cNvPr id="25" name="Text Box 41"/>
          <p:cNvSpPr txBox="1">
            <a:spLocks noChangeArrowheads="1"/>
          </p:cNvSpPr>
          <p:nvPr/>
        </p:nvSpPr>
        <p:spPr bwMode="auto">
          <a:xfrm flipH="1">
            <a:off x="3484185" y="2267421"/>
            <a:ext cx="41841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895350" lvl="1" indent="-895350">
              <a:spcBef>
                <a:spcPts val="600"/>
              </a:spcBef>
              <a:buNone/>
              <a:defRPr/>
            </a:pPr>
            <a:r>
              <a:rPr lang="he-IL" b="1" dirty="0">
                <a:solidFill>
                  <a:srgbClr val="002060"/>
                </a:solidFill>
              </a:rPr>
              <a:t>חיזוק המחקר והחדשנות במדע ובטכנולוגיה</a:t>
            </a:r>
          </a:p>
        </p:txBody>
      </p:sp>
      <p:sp>
        <p:nvSpPr>
          <p:cNvPr id="26" name="Text Box 42"/>
          <p:cNvSpPr txBox="1">
            <a:spLocks noChangeArrowheads="1"/>
          </p:cNvSpPr>
          <p:nvPr/>
        </p:nvSpPr>
        <p:spPr bwMode="auto">
          <a:xfrm flipH="1">
            <a:off x="1907345" y="3029421"/>
            <a:ext cx="53799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895350" lvl="1" indent="-895350">
              <a:spcBef>
                <a:spcPts val="600"/>
              </a:spcBef>
              <a:buNone/>
              <a:defRPr/>
            </a:pPr>
            <a:r>
              <a:rPr lang="he-IL" b="1" dirty="0">
                <a:solidFill>
                  <a:srgbClr val="002060"/>
                </a:solidFill>
              </a:rPr>
              <a:t>הרחבה והעמקה של קשרי המדע הבינלאומיים של ישראל</a:t>
            </a:r>
          </a:p>
        </p:txBody>
      </p:sp>
      <p:sp>
        <p:nvSpPr>
          <p:cNvPr id="27" name="Text Box 43"/>
          <p:cNvSpPr txBox="1">
            <a:spLocks noChangeArrowheads="1"/>
          </p:cNvSpPr>
          <p:nvPr/>
        </p:nvSpPr>
        <p:spPr bwMode="auto">
          <a:xfrm flipH="1">
            <a:off x="591134" y="3886671"/>
            <a:ext cx="65213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895350" lvl="1" indent="-895350">
              <a:spcBef>
                <a:spcPts val="600"/>
              </a:spcBef>
              <a:buNone/>
              <a:defRPr/>
            </a:pPr>
            <a:r>
              <a:rPr lang="he-IL" b="1" dirty="0">
                <a:solidFill>
                  <a:srgbClr val="002060"/>
                </a:solidFill>
              </a:rPr>
              <a:t>הגדלת ההישגים בתחומי החלל האזרחי בתעשייה, באקדמיה ובחברה</a:t>
            </a:r>
          </a:p>
        </p:txBody>
      </p:sp>
      <p:sp>
        <p:nvSpPr>
          <p:cNvPr id="28" name="Text Box 44"/>
          <p:cNvSpPr txBox="1">
            <a:spLocks noChangeArrowheads="1"/>
          </p:cNvSpPr>
          <p:nvPr/>
        </p:nvSpPr>
        <p:spPr bwMode="auto">
          <a:xfrm flipH="1">
            <a:off x="657065" y="4772496"/>
            <a:ext cx="659828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895350" lvl="1" indent="-895350">
              <a:spcBef>
                <a:spcPts val="600"/>
              </a:spcBef>
              <a:buNone/>
              <a:defRPr/>
            </a:pPr>
            <a:r>
              <a:rPr lang="he-IL" b="1" dirty="0">
                <a:solidFill>
                  <a:srgbClr val="002060"/>
                </a:solidFill>
              </a:rPr>
              <a:t>חשיפה והנגשה של המדע לקהילה ועידוד המצוינות במדע ובטכנולוגיה</a:t>
            </a:r>
          </a:p>
        </p:txBody>
      </p:sp>
      <p:sp>
        <p:nvSpPr>
          <p:cNvPr id="29" name="Text Box 45"/>
          <p:cNvSpPr txBox="1">
            <a:spLocks noChangeArrowheads="1"/>
          </p:cNvSpPr>
          <p:nvPr/>
        </p:nvSpPr>
        <p:spPr bwMode="auto">
          <a:xfrm flipH="1">
            <a:off x="1648620" y="5639271"/>
            <a:ext cx="60917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895350" lvl="1" indent="-895350">
              <a:spcBef>
                <a:spcPts val="600"/>
              </a:spcBef>
              <a:buNone/>
              <a:defRPr/>
            </a:pPr>
            <a:r>
              <a:rPr lang="he-IL" b="1" dirty="0">
                <a:solidFill>
                  <a:srgbClr val="002060"/>
                </a:solidFill>
              </a:rPr>
              <a:t>שיפור יכולות הביצוע ואיכות השירות של </a:t>
            </a:r>
            <a:r>
              <a:rPr lang="he-IL" b="1" dirty="0" smtClean="0">
                <a:solidFill>
                  <a:srgbClr val="002060"/>
                </a:solidFill>
              </a:rPr>
              <a:t>המשרד (מטרה פנימית)</a:t>
            </a:r>
            <a:endParaRPr lang="he-IL" b="1" dirty="0">
              <a:solidFill>
                <a:srgbClr val="002060"/>
              </a:solidFill>
            </a:endParaRPr>
          </a:p>
        </p:txBody>
      </p:sp>
      <p:sp>
        <p:nvSpPr>
          <p:cNvPr id="31" name="Oval 49"/>
          <p:cNvSpPr>
            <a:spLocks noChangeArrowheads="1"/>
          </p:cNvSpPr>
          <p:nvPr/>
        </p:nvSpPr>
        <p:spPr bwMode="gray">
          <a:xfrm flipH="1">
            <a:off x="7888808" y="2319045"/>
            <a:ext cx="334963" cy="334962"/>
          </a:xfrm>
          <a:prstGeom prst="ellipse">
            <a:avLst/>
          </a:prstGeom>
          <a:gradFill rotWithShape="1">
            <a:gsLst>
              <a:gs pos="0">
                <a:schemeClr val="accent3">
                  <a:lumMod val="75000"/>
                </a:schemeClr>
              </a:gs>
              <a:gs pos="100000">
                <a:schemeClr val="hlink">
                  <a:gamma/>
                  <a:shade val="22353"/>
                  <a:invGamma/>
                </a:schemeClr>
              </a:gs>
            </a:gsLst>
            <a:lin ang="5400000" scaled="1"/>
          </a:gradFill>
          <a:ln>
            <a:noFill/>
          </a:ln>
          <a:effectLst>
            <a:outerShdw dist="17961" dir="2700000" algn="ctr" rotWithShape="0">
              <a:schemeClr val="accent2">
                <a:alpha val="50000"/>
              </a:schemeClr>
            </a:outerShdw>
          </a:effectLst>
        </p:spPr>
        <p:txBody>
          <a:bodyPr wrap="none" anchor="ctr"/>
          <a:lstStyle/>
          <a:p>
            <a:endParaRPr lang="he-IL"/>
          </a:p>
        </p:txBody>
      </p:sp>
      <p:sp>
        <p:nvSpPr>
          <p:cNvPr id="32" name="Oval 50"/>
          <p:cNvSpPr>
            <a:spLocks noChangeArrowheads="1"/>
          </p:cNvSpPr>
          <p:nvPr/>
        </p:nvSpPr>
        <p:spPr bwMode="gray">
          <a:xfrm flipH="1">
            <a:off x="7968183" y="2346032"/>
            <a:ext cx="241300" cy="242887"/>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88900" dir="10800000" kx="-3284103" algn="br" rotWithShape="0">
                    <a:schemeClr val="bg2">
                      <a:alpha val="50000"/>
                    </a:schemeClr>
                  </a:outerShdw>
                </a:effectLst>
              </a14:hiddenEffects>
            </a:ext>
          </a:extLst>
        </p:spPr>
        <p:txBody>
          <a:bodyPr wrap="none" anchor="ctr"/>
          <a:lstStyle/>
          <a:p>
            <a:endParaRPr lang="he-IL"/>
          </a:p>
        </p:txBody>
      </p:sp>
      <p:sp>
        <p:nvSpPr>
          <p:cNvPr id="33" name="Oval 37"/>
          <p:cNvSpPr>
            <a:spLocks noChangeArrowheads="1"/>
          </p:cNvSpPr>
          <p:nvPr/>
        </p:nvSpPr>
        <p:spPr bwMode="gray">
          <a:xfrm flipH="1">
            <a:off x="7757841" y="5592594"/>
            <a:ext cx="482600" cy="481012"/>
          </a:xfrm>
          <a:prstGeom prst="ellipse">
            <a:avLst/>
          </a:prstGeom>
          <a:gradFill rotWithShape="1">
            <a:gsLst>
              <a:gs pos="0">
                <a:schemeClr val="accent3"/>
              </a:gs>
              <a:gs pos="100000">
                <a:schemeClr val="bg1"/>
              </a:gs>
            </a:gsLst>
            <a:lin ang="0" scaled="1"/>
          </a:gradFill>
          <a:ln>
            <a:noFill/>
          </a:ln>
          <a:effectLst/>
        </p:spPr>
        <p:txBody>
          <a:bodyPr wrap="none" anchor="ctr"/>
          <a:lstStyle/>
          <a:p>
            <a:endParaRPr lang="he-IL"/>
          </a:p>
        </p:txBody>
      </p:sp>
      <p:sp>
        <p:nvSpPr>
          <p:cNvPr id="36" name="Oval 49"/>
          <p:cNvSpPr>
            <a:spLocks noChangeArrowheads="1"/>
          </p:cNvSpPr>
          <p:nvPr/>
        </p:nvSpPr>
        <p:spPr bwMode="gray">
          <a:xfrm flipH="1">
            <a:off x="7841183" y="5652795"/>
            <a:ext cx="334963" cy="334962"/>
          </a:xfrm>
          <a:prstGeom prst="ellipse">
            <a:avLst/>
          </a:prstGeom>
          <a:gradFill rotWithShape="1">
            <a:gsLst>
              <a:gs pos="0">
                <a:schemeClr val="accent3">
                  <a:lumMod val="75000"/>
                </a:schemeClr>
              </a:gs>
              <a:gs pos="100000">
                <a:schemeClr val="hlink">
                  <a:gamma/>
                  <a:shade val="22353"/>
                  <a:invGamma/>
                </a:schemeClr>
              </a:gs>
            </a:gsLst>
            <a:lin ang="5400000" scaled="1"/>
          </a:gradFill>
          <a:ln>
            <a:noFill/>
          </a:ln>
          <a:effectLst>
            <a:outerShdw dist="17961" dir="2700000" algn="ctr" rotWithShape="0">
              <a:schemeClr val="accent2">
                <a:alpha val="50000"/>
              </a:schemeClr>
            </a:outerShdw>
          </a:effectLst>
        </p:spPr>
        <p:txBody>
          <a:bodyPr wrap="none" anchor="ctr"/>
          <a:lstStyle/>
          <a:p>
            <a:endParaRPr lang="he-IL"/>
          </a:p>
        </p:txBody>
      </p:sp>
      <p:sp>
        <p:nvSpPr>
          <p:cNvPr id="37" name="Oval 50"/>
          <p:cNvSpPr>
            <a:spLocks noChangeArrowheads="1"/>
          </p:cNvSpPr>
          <p:nvPr/>
        </p:nvSpPr>
        <p:spPr bwMode="gray">
          <a:xfrm flipH="1">
            <a:off x="7841183" y="5671022"/>
            <a:ext cx="241300" cy="242887"/>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88900" dir="10800000" kx="-3284103" algn="br" rotWithShape="0">
                    <a:schemeClr val="bg2">
                      <a:alpha val="50000"/>
                    </a:schemeClr>
                  </a:outerShdw>
                </a:effectLst>
              </a14:hiddenEffects>
            </a:ext>
          </a:extLst>
        </p:spPr>
        <p:txBody>
          <a:bodyPr wrap="none" anchor="ctr"/>
          <a:lstStyle/>
          <a:p>
            <a:endParaRPr lang="he-IL"/>
          </a:p>
        </p:txBody>
      </p:sp>
      <p:sp>
        <p:nvSpPr>
          <p:cNvPr id="38" name="Oval 18"/>
          <p:cNvSpPr>
            <a:spLocks noChangeArrowheads="1"/>
          </p:cNvSpPr>
          <p:nvPr/>
        </p:nvSpPr>
        <p:spPr bwMode="gray">
          <a:xfrm flipH="1">
            <a:off x="7288733" y="3966964"/>
            <a:ext cx="241300" cy="242888"/>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88900" dir="10800000" kx="-3284103" algn="br" rotWithShape="0">
                    <a:schemeClr val="bg2">
                      <a:alpha val="50000"/>
                    </a:schemeClr>
                  </a:outerShdw>
                </a:effectLst>
              </a14:hiddenEffects>
            </a:ext>
          </a:extLst>
        </p:spPr>
        <p:txBody>
          <a:bodyPr wrap="none" anchor="ctr"/>
          <a:lstStyle/>
          <a:p>
            <a:endParaRPr lang="he-IL"/>
          </a:p>
        </p:txBody>
      </p:sp>
      <p:sp>
        <p:nvSpPr>
          <p:cNvPr id="39" name="Oval 37"/>
          <p:cNvSpPr>
            <a:spLocks noChangeArrowheads="1"/>
          </p:cNvSpPr>
          <p:nvPr/>
        </p:nvSpPr>
        <p:spPr bwMode="gray">
          <a:xfrm flipH="1">
            <a:off x="7205391" y="3888537"/>
            <a:ext cx="482600" cy="481012"/>
          </a:xfrm>
          <a:prstGeom prst="ellipse">
            <a:avLst/>
          </a:prstGeom>
          <a:gradFill rotWithShape="1">
            <a:gsLst>
              <a:gs pos="0">
                <a:schemeClr val="accent3"/>
              </a:gs>
              <a:gs pos="100000">
                <a:schemeClr val="bg1"/>
              </a:gs>
            </a:gsLst>
            <a:lin ang="0" scaled="1"/>
          </a:gradFill>
          <a:ln>
            <a:noFill/>
          </a:ln>
          <a:effectLst/>
        </p:spPr>
        <p:txBody>
          <a:bodyPr wrap="none" anchor="ctr"/>
          <a:lstStyle/>
          <a:p>
            <a:endParaRPr lang="he-IL"/>
          </a:p>
        </p:txBody>
      </p:sp>
      <p:sp>
        <p:nvSpPr>
          <p:cNvPr id="40" name="Oval 49"/>
          <p:cNvSpPr>
            <a:spLocks noChangeArrowheads="1"/>
          </p:cNvSpPr>
          <p:nvPr/>
        </p:nvSpPr>
        <p:spPr bwMode="gray">
          <a:xfrm flipH="1">
            <a:off x="7288733" y="3948738"/>
            <a:ext cx="334963" cy="334962"/>
          </a:xfrm>
          <a:prstGeom prst="ellipse">
            <a:avLst/>
          </a:prstGeom>
          <a:gradFill rotWithShape="1">
            <a:gsLst>
              <a:gs pos="0">
                <a:schemeClr val="accent3">
                  <a:lumMod val="75000"/>
                </a:schemeClr>
              </a:gs>
              <a:gs pos="100000">
                <a:schemeClr val="hlink">
                  <a:gamma/>
                  <a:shade val="22353"/>
                  <a:invGamma/>
                </a:schemeClr>
              </a:gs>
            </a:gsLst>
            <a:lin ang="5400000" scaled="1"/>
          </a:gradFill>
          <a:ln>
            <a:noFill/>
          </a:ln>
          <a:effectLst>
            <a:outerShdw dist="17961" dir="2700000" algn="ctr" rotWithShape="0">
              <a:schemeClr val="accent2">
                <a:alpha val="50000"/>
              </a:schemeClr>
            </a:outerShdw>
          </a:effectLst>
        </p:spPr>
        <p:txBody>
          <a:bodyPr wrap="none" anchor="ctr"/>
          <a:lstStyle/>
          <a:p>
            <a:endParaRPr lang="he-IL"/>
          </a:p>
        </p:txBody>
      </p:sp>
      <p:sp>
        <p:nvSpPr>
          <p:cNvPr id="41" name="Oval 50"/>
          <p:cNvSpPr>
            <a:spLocks noChangeArrowheads="1"/>
          </p:cNvSpPr>
          <p:nvPr/>
        </p:nvSpPr>
        <p:spPr bwMode="gray">
          <a:xfrm flipH="1">
            <a:off x="7288733" y="3966965"/>
            <a:ext cx="241300" cy="242887"/>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88900" dir="10800000" kx="-3284103" algn="br" rotWithShape="0">
                    <a:schemeClr val="bg2">
                      <a:alpha val="50000"/>
                    </a:schemeClr>
                  </a:outerShdw>
                </a:effectLst>
              </a14:hiddenEffects>
            </a:ext>
          </a:extLst>
        </p:spPr>
        <p:txBody>
          <a:bodyPr wrap="none" anchor="ctr"/>
          <a:lstStyle/>
          <a:p>
            <a:endParaRPr lang="he-IL"/>
          </a:p>
        </p:txBody>
      </p:sp>
    </p:spTree>
    <p:extLst>
      <p:ext uri="{BB962C8B-B14F-4D97-AF65-F5344CB8AC3E}">
        <p14:creationId xmlns:p14="http://schemas.microsoft.com/office/powerpoint/2010/main" val="391701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מחבר חץ ישר 51"/>
          <p:cNvCxnSpPr/>
          <p:nvPr/>
        </p:nvCxnSpPr>
        <p:spPr bwMode="auto">
          <a:xfrm>
            <a:off x="2253495" y="4599010"/>
            <a:ext cx="1" cy="394220"/>
          </a:xfrm>
          <a:prstGeom prst="straightConnector1">
            <a:avLst/>
          </a:prstGeom>
          <a:solidFill>
            <a:srgbClr val="336699"/>
          </a:solidFill>
          <a:ln w="19050" cap="flat" cmpd="sng" algn="ctr">
            <a:solidFill>
              <a:schemeClr val="tx1">
                <a:lumMod val="75000"/>
                <a:lumOff val="25000"/>
              </a:schemeClr>
            </a:solidFill>
            <a:prstDash val="solid"/>
            <a:round/>
            <a:headEnd type="none" w="med" len="med"/>
            <a:tailEnd type="triangle" w="med" len="med"/>
          </a:ln>
          <a:effectLst/>
        </p:spPr>
      </p:cxnSp>
      <p:cxnSp>
        <p:nvCxnSpPr>
          <p:cNvPr id="3" name="מחבר חץ ישר 51"/>
          <p:cNvCxnSpPr/>
          <p:nvPr/>
        </p:nvCxnSpPr>
        <p:spPr bwMode="auto">
          <a:xfrm>
            <a:off x="2271227" y="4040147"/>
            <a:ext cx="1" cy="394220"/>
          </a:xfrm>
          <a:prstGeom prst="straightConnector1">
            <a:avLst/>
          </a:prstGeom>
          <a:solidFill>
            <a:srgbClr val="336699"/>
          </a:solidFill>
          <a:ln w="19050" cap="flat" cmpd="sng" algn="ctr">
            <a:solidFill>
              <a:schemeClr val="tx1">
                <a:lumMod val="75000"/>
                <a:lumOff val="25000"/>
              </a:schemeClr>
            </a:solidFill>
            <a:prstDash val="solid"/>
            <a:round/>
            <a:headEnd type="none" w="med" len="med"/>
            <a:tailEnd type="triangle" w="med" len="med"/>
          </a:ln>
          <a:effectLst/>
        </p:spPr>
      </p:cxnSp>
      <p:cxnSp>
        <p:nvCxnSpPr>
          <p:cNvPr id="4" name="מחבר חץ ישר 51"/>
          <p:cNvCxnSpPr/>
          <p:nvPr/>
        </p:nvCxnSpPr>
        <p:spPr bwMode="auto">
          <a:xfrm>
            <a:off x="2261002" y="3440505"/>
            <a:ext cx="1" cy="394220"/>
          </a:xfrm>
          <a:prstGeom prst="straightConnector1">
            <a:avLst/>
          </a:prstGeom>
          <a:solidFill>
            <a:srgbClr val="336699"/>
          </a:solidFill>
          <a:ln w="19050" cap="flat" cmpd="sng" algn="ctr">
            <a:solidFill>
              <a:schemeClr val="tx1">
                <a:lumMod val="75000"/>
                <a:lumOff val="25000"/>
              </a:schemeClr>
            </a:solidFill>
            <a:prstDash val="solid"/>
            <a:round/>
            <a:headEnd type="none" w="med" len="med"/>
            <a:tailEnd type="triangle" w="med" len="med"/>
          </a:ln>
          <a:effectLst/>
        </p:spPr>
      </p:cxnSp>
      <p:cxnSp>
        <p:nvCxnSpPr>
          <p:cNvPr id="5" name="מחבר חץ ישר 51"/>
          <p:cNvCxnSpPr/>
          <p:nvPr/>
        </p:nvCxnSpPr>
        <p:spPr bwMode="auto">
          <a:xfrm>
            <a:off x="2271226" y="2829672"/>
            <a:ext cx="1" cy="394220"/>
          </a:xfrm>
          <a:prstGeom prst="straightConnector1">
            <a:avLst/>
          </a:prstGeom>
          <a:solidFill>
            <a:srgbClr val="336699"/>
          </a:solidFill>
          <a:ln w="19050" cap="flat" cmpd="sng" algn="ctr">
            <a:solidFill>
              <a:schemeClr val="tx1">
                <a:lumMod val="75000"/>
                <a:lumOff val="25000"/>
              </a:schemeClr>
            </a:solidFill>
            <a:prstDash val="solid"/>
            <a:round/>
            <a:headEnd type="none" w="med" len="med"/>
            <a:tailEnd type="triangle" w="med" len="med"/>
          </a:ln>
          <a:effectLst/>
        </p:spPr>
      </p:cxnSp>
      <p:cxnSp>
        <p:nvCxnSpPr>
          <p:cNvPr id="6" name="מחבר חץ ישר 51"/>
          <p:cNvCxnSpPr/>
          <p:nvPr/>
        </p:nvCxnSpPr>
        <p:spPr bwMode="auto">
          <a:xfrm>
            <a:off x="2271225" y="2245324"/>
            <a:ext cx="1" cy="394220"/>
          </a:xfrm>
          <a:prstGeom prst="straightConnector1">
            <a:avLst/>
          </a:prstGeom>
          <a:solidFill>
            <a:srgbClr val="336699"/>
          </a:solidFill>
          <a:ln w="19050" cap="flat" cmpd="sng" algn="ctr">
            <a:solidFill>
              <a:schemeClr val="tx1">
                <a:lumMod val="75000"/>
                <a:lumOff val="25000"/>
              </a:schemeClr>
            </a:solidFill>
            <a:prstDash val="solid"/>
            <a:round/>
            <a:headEnd type="none" w="med" len="med"/>
            <a:tailEnd type="triangle" w="med" len="med"/>
          </a:ln>
          <a:effectLst/>
        </p:spPr>
      </p:cxnSp>
      <p:cxnSp>
        <p:nvCxnSpPr>
          <p:cNvPr id="7" name="מחבר חץ ישר 51"/>
          <p:cNvCxnSpPr/>
          <p:nvPr/>
        </p:nvCxnSpPr>
        <p:spPr bwMode="auto">
          <a:xfrm>
            <a:off x="2271224" y="1613420"/>
            <a:ext cx="1" cy="394220"/>
          </a:xfrm>
          <a:prstGeom prst="straightConnector1">
            <a:avLst/>
          </a:prstGeom>
          <a:solidFill>
            <a:srgbClr val="336699"/>
          </a:solidFill>
          <a:ln w="19050" cap="flat" cmpd="sng" algn="ctr">
            <a:solidFill>
              <a:schemeClr val="tx1">
                <a:lumMod val="75000"/>
                <a:lumOff val="25000"/>
              </a:schemeClr>
            </a:solidFill>
            <a:prstDash val="solid"/>
            <a:round/>
            <a:headEnd type="none" w="med" len="med"/>
            <a:tailEnd type="triangle" w="med" len="med"/>
          </a:ln>
          <a:effectLst/>
        </p:spPr>
      </p:cxnSp>
      <p:cxnSp>
        <p:nvCxnSpPr>
          <p:cNvPr id="8" name="מחבר חץ ישר 51"/>
          <p:cNvCxnSpPr/>
          <p:nvPr/>
        </p:nvCxnSpPr>
        <p:spPr bwMode="auto">
          <a:xfrm>
            <a:off x="2271223" y="1124744"/>
            <a:ext cx="1" cy="394220"/>
          </a:xfrm>
          <a:prstGeom prst="straightConnector1">
            <a:avLst/>
          </a:prstGeom>
          <a:solidFill>
            <a:srgbClr val="336699"/>
          </a:solidFill>
          <a:ln w="19050" cap="flat" cmpd="sng" algn="ctr">
            <a:solidFill>
              <a:schemeClr val="tx1">
                <a:lumMod val="75000"/>
                <a:lumOff val="25000"/>
              </a:schemeClr>
            </a:solidFill>
            <a:prstDash val="solid"/>
            <a:round/>
            <a:headEnd type="none" w="med" len="med"/>
            <a:tailEnd type="triangle" w="med" len="med"/>
          </a:ln>
          <a:effectLst/>
        </p:spPr>
      </p:cxnSp>
      <p:sp>
        <p:nvSpPr>
          <p:cNvPr id="9" name="מלבן 28"/>
          <p:cNvSpPr/>
          <p:nvPr/>
        </p:nvSpPr>
        <p:spPr bwMode="auto">
          <a:xfrm>
            <a:off x="5801160" y="769584"/>
            <a:ext cx="1695475" cy="449616"/>
          </a:xfrm>
          <a:prstGeom prst="rect">
            <a:avLst/>
          </a:prstGeom>
          <a:solidFill>
            <a:srgbClr val="336699"/>
          </a:solidFill>
          <a:ln w="28575" cap="flat" cmpd="sng" algn="ctr">
            <a:solidFill>
              <a:schemeClr val="bg1"/>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0" tIns="45720" rIns="0" bIns="45720" numCol="1" rtlCol="1" anchor="ctr" anchorCtr="0" compatLnSpc="1">
            <a:prstTxWarp prst="textNoShape">
              <a:avLst/>
            </a:prstTxWarp>
          </a:bodyPr>
          <a:lstStyle/>
          <a:p>
            <a:pPr algn="ctr">
              <a:spcBef>
                <a:spcPct val="20000"/>
              </a:spcBef>
              <a:buClr>
                <a:srgbClr val="FF9900"/>
              </a:buClr>
            </a:pPr>
            <a:r>
              <a:rPr lang="he-IL" sz="1400" dirty="0" smtClean="0">
                <a:solidFill>
                  <a:prstClr val="white"/>
                </a:solidFill>
                <a:latin typeface="Arial"/>
              </a:rPr>
              <a:t>תוכנית עבודה מאושרת</a:t>
            </a:r>
          </a:p>
        </p:txBody>
      </p:sp>
      <p:sp>
        <p:nvSpPr>
          <p:cNvPr id="10" name="מלבן 17"/>
          <p:cNvSpPr/>
          <p:nvPr/>
        </p:nvSpPr>
        <p:spPr bwMode="auto">
          <a:xfrm>
            <a:off x="1209682" y="803007"/>
            <a:ext cx="2102639" cy="582356"/>
          </a:xfrm>
          <a:prstGeom prst="rect">
            <a:avLst/>
          </a:prstGeom>
          <a:solidFill>
            <a:srgbClr val="003366"/>
          </a:solidFill>
          <a:ln w="2857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1" anchor="ctr" anchorCtr="0" compatLnSpc="1">
            <a:prstTxWarp prst="textNoShape">
              <a:avLst/>
            </a:prstTxWarp>
          </a:bodyPr>
          <a:lstStyle/>
          <a:p>
            <a:pPr algn="ctr">
              <a:spcBef>
                <a:spcPct val="20000"/>
              </a:spcBef>
              <a:buClr>
                <a:srgbClr val="FF9900"/>
              </a:buClr>
            </a:pPr>
            <a:endParaRPr lang="he-IL" sz="1600" dirty="0" smtClean="0">
              <a:solidFill>
                <a:prstClr val="white"/>
              </a:solidFill>
              <a:latin typeface="David" panose="020E0502060401010101" pitchFamily="34" charset="-79"/>
              <a:cs typeface="David" panose="020E0502060401010101" pitchFamily="34" charset="-79"/>
            </a:endParaRPr>
          </a:p>
          <a:p>
            <a:pPr algn="ctr">
              <a:spcBef>
                <a:spcPct val="20000"/>
              </a:spcBef>
              <a:buClr>
                <a:srgbClr val="FF9900"/>
              </a:buClr>
            </a:pPr>
            <a:r>
              <a:rPr lang="he-IL" sz="1600" dirty="0" smtClean="0">
                <a:solidFill>
                  <a:prstClr val="white"/>
                </a:solidFill>
                <a:latin typeface="David" panose="020E0502060401010101" pitchFamily="34" charset="-79"/>
                <a:cs typeface="David" panose="020E0502060401010101" pitchFamily="34" charset="-79"/>
              </a:rPr>
              <a:t>פרסום</a:t>
            </a:r>
            <a:r>
              <a:rPr lang="en-US" sz="1600" dirty="0" smtClean="0">
                <a:solidFill>
                  <a:prstClr val="white"/>
                </a:solidFill>
                <a:latin typeface="David" panose="020E0502060401010101" pitchFamily="34" charset="-79"/>
                <a:cs typeface="David" panose="020E0502060401010101" pitchFamily="34" charset="-79"/>
              </a:rPr>
              <a:t/>
            </a:r>
            <a:br>
              <a:rPr lang="en-US" sz="1600" dirty="0" smtClean="0">
                <a:solidFill>
                  <a:prstClr val="white"/>
                </a:solidFill>
                <a:latin typeface="David" panose="020E0502060401010101" pitchFamily="34" charset="-79"/>
                <a:cs typeface="David" panose="020E0502060401010101" pitchFamily="34" charset="-79"/>
              </a:rPr>
            </a:br>
            <a:r>
              <a:rPr lang="he-IL" sz="1600" dirty="0" smtClean="0">
                <a:solidFill>
                  <a:prstClr val="white"/>
                </a:solidFill>
                <a:latin typeface="David" panose="020E0502060401010101" pitchFamily="34" charset="-79"/>
                <a:cs typeface="David" panose="020E0502060401010101" pitchFamily="34" charset="-79"/>
              </a:rPr>
              <a:t>קול קורא סופי</a:t>
            </a:r>
            <a:r>
              <a:rPr lang="en-US" sz="1600" dirty="0" smtClean="0">
                <a:solidFill>
                  <a:prstClr val="white"/>
                </a:solidFill>
                <a:latin typeface="David" panose="020E0502060401010101" pitchFamily="34" charset="-79"/>
                <a:cs typeface="David" panose="020E0502060401010101" pitchFamily="34" charset="-79"/>
              </a:rPr>
              <a:t/>
            </a:r>
            <a:br>
              <a:rPr lang="en-US" sz="1600" dirty="0" smtClean="0">
                <a:solidFill>
                  <a:prstClr val="white"/>
                </a:solidFill>
                <a:latin typeface="David" panose="020E0502060401010101" pitchFamily="34" charset="-79"/>
                <a:cs typeface="David" panose="020E0502060401010101" pitchFamily="34" charset="-79"/>
              </a:rPr>
            </a:br>
            <a:endParaRPr lang="he-IL" sz="1600" dirty="0" smtClean="0">
              <a:solidFill>
                <a:prstClr val="white"/>
              </a:solidFill>
              <a:latin typeface="David" panose="020E0502060401010101" pitchFamily="34" charset="-79"/>
              <a:cs typeface="David" panose="020E0502060401010101" pitchFamily="34" charset="-79"/>
            </a:endParaRPr>
          </a:p>
        </p:txBody>
      </p:sp>
      <p:sp>
        <p:nvSpPr>
          <p:cNvPr id="11" name="מלבן 34"/>
          <p:cNvSpPr/>
          <p:nvPr/>
        </p:nvSpPr>
        <p:spPr bwMode="auto">
          <a:xfrm>
            <a:off x="5698485" y="2606083"/>
            <a:ext cx="2006363" cy="493357"/>
          </a:xfrm>
          <a:prstGeom prst="rect">
            <a:avLst/>
          </a:prstGeom>
          <a:solidFill>
            <a:srgbClr val="336699"/>
          </a:solidFill>
          <a:ln w="19050" cap="flat" cmpd="sng" algn="ctr">
            <a:solidFill>
              <a:schemeClr val="tx1">
                <a:lumMod val="75000"/>
                <a:lumOff val="25000"/>
              </a:schemeClr>
            </a:solidFill>
            <a:prstDash val="solid"/>
            <a:round/>
            <a:headEnd type="none" w="med" len="med"/>
            <a:tailEnd type="triangle" w="med" len="med"/>
          </a:ln>
          <a:effectLst/>
        </p:spPr>
        <p:txBody>
          <a:bodyPr vert="horz" wrap="square" lIns="91440" tIns="45720" rIns="91440" bIns="45720" numCol="1" rtlCol="1" anchor="ctr" anchorCtr="0" compatLnSpc="1">
            <a:prstTxWarp prst="textNoShape">
              <a:avLst/>
            </a:prstTxWarp>
          </a:bodyPr>
          <a:lstStyle/>
          <a:p>
            <a:pPr algn="ctr">
              <a:spcBef>
                <a:spcPct val="20000"/>
              </a:spcBef>
              <a:buClr>
                <a:srgbClr val="FF9900"/>
              </a:buClr>
            </a:pPr>
            <a:r>
              <a:rPr lang="he-IL" sz="1600" dirty="0" smtClean="0">
                <a:solidFill>
                  <a:prstClr val="white"/>
                </a:solidFill>
                <a:latin typeface="David" panose="020E0502060401010101" pitchFamily="34" charset="-79"/>
                <a:cs typeface="David" panose="020E0502060401010101" pitchFamily="34" charset="-79"/>
              </a:rPr>
              <a:t>גיבוש מקצועי של הקול קורא</a:t>
            </a:r>
          </a:p>
        </p:txBody>
      </p:sp>
      <p:sp>
        <p:nvSpPr>
          <p:cNvPr id="12" name="מלבן 36"/>
          <p:cNvSpPr/>
          <p:nvPr/>
        </p:nvSpPr>
        <p:spPr bwMode="auto">
          <a:xfrm>
            <a:off x="5681893" y="1613420"/>
            <a:ext cx="2022955" cy="690144"/>
          </a:xfrm>
          <a:prstGeom prst="rect">
            <a:avLst/>
          </a:prstGeom>
          <a:solidFill>
            <a:srgbClr val="336699"/>
          </a:solidFill>
          <a:ln w="28575" cap="flat" cmpd="sng" algn="ctr">
            <a:solidFill>
              <a:schemeClr val="bg1"/>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1" anchor="ctr" anchorCtr="0" compatLnSpc="1">
            <a:prstTxWarp prst="textNoShape">
              <a:avLst/>
            </a:prstTxWarp>
          </a:bodyPr>
          <a:lstStyle/>
          <a:p>
            <a:pPr algn="ctr">
              <a:spcBef>
                <a:spcPct val="20000"/>
              </a:spcBef>
              <a:buClr>
                <a:srgbClr val="FF9900"/>
              </a:buClr>
            </a:pPr>
            <a:r>
              <a:rPr lang="he-IL" sz="1600" dirty="0" smtClean="0">
                <a:solidFill>
                  <a:prstClr val="white"/>
                </a:solidFill>
                <a:latin typeface="David" panose="020E0502060401010101" pitchFamily="34" charset="-79"/>
                <a:cs typeface="David" panose="020E0502060401010101" pitchFamily="34" charset="-79"/>
              </a:rPr>
              <a:t>אישור תכנית עבודה ע"י השר והמנכ"ל</a:t>
            </a:r>
          </a:p>
        </p:txBody>
      </p:sp>
      <p:sp>
        <p:nvSpPr>
          <p:cNvPr id="13" name="יהלום 37"/>
          <p:cNvSpPr/>
          <p:nvPr/>
        </p:nvSpPr>
        <p:spPr bwMode="auto">
          <a:xfrm>
            <a:off x="5689838" y="4817000"/>
            <a:ext cx="1933575" cy="551855"/>
          </a:xfrm>
          <a:prstGeom prst="diamond">
            <a:avLst/>
          </a:prstGeom>
          <a:solidFill>
            <a:srgbClr val="336699"/>
          </a:solidFill>
          <a:ln w="28575" cap="flat" cmpd="sng" algn="ctr">
            <a:solidFill>
              <a:schemeClr val="bg1"/>
            </a:solid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0" tIns="0" rIns="0" bIns="0" numCol="1" rtlCol="1" anchor="ctr" anchorCtr="0" compatLnSpc="1">
            <a:prstTxWarp prst="textNoShape">
              <a:avLst/>
            </a:prstTxWarp>
          </a:bodyPr>
          <a:lstStyle/>
          <a:p>
            <a:pPr marL="342900" indent="-342900" algn="ctr">
              <a:lnSpc>
                <a:spcPct val="130000"/>
              </a:lnSpc>
              <a:spcBef>
                <a:spcPct val="20000"/>
              </a:spcBef>
              <a:buClr>
                <a:srgbClr val="FF9900"/>
              </a:buClr>
            </a:pPr>
            <a:r>
              <a:rPr lang="he-IL" sz="1600" dirty="0" smtClean="0">
                <a:solidFill>
                  <a:prstClr val="white"/>
                </a:solidFill>
                <a:latin typeface="David" panose="020E0502060401010101" pitchFamily="34" charset="-79"/>
                <a:cs typeface="David" panose="020E0502060401010101" pitchFamily="34" charset="-79"/>
              </a:rPr>
              <a:t>בדיקת קול קורא</a:t>
            </a:r>
          </a:p>
        </p:txBody>
      </p:sp>
      <p:cxnSp>
        <p:nvCxnSpPr>
          <p:cNvPr id="14" name="מחבר חץ ישר 51"/>
          <p:cNvCxnSpPr>
            <a:stCxn id="35" idx="2"/>
            <a:endCxn id="12" idx="0"/>
          </p:cNvCxnSpPr>
          <p:nvPr/>
        </p:nvCxnSpPr>
        <p:spPr bwMode="auto">
          <a:xfrm>
            <a:off x="6693370" y="1219200"/>
            <a:ext cx="1" cy="394220"/>
          </a:xfrm>
          <a:prstGeom prst="straightConnector1">
            <a:avLst/>
          </a:prstGeom>
          <a:solidFill>
            <a:srgbClr val="336699"/>
          </a:solidFill>
          <a:ln w="19050" cap="flat" cmpd="sng" algn="ctr">
            <a:solidFill>
              <a:schemeClr val="tx1">
                <a:lumMod val="75000"/>
                <a:lumOff val="25000"/>
              </a:schemeClr>
            </a:solidFill>
            <a:prstDash val="solid"/>
            <a:round/>
            <a:headEnd type="none" w="med" len="med"/>
            <a:tailEnd type="triangle" w="med" len="med"/>
          </a:ln>
          <a:effectLst/>
        </p:spPr>
      </p:cxnSp>
      <p:cxnSp>
        <p:nvCxnSpPr>
          <p:cNvPr id="15" name="מחבר חץ ישר 59"/>
          <p:cNvCxnSpPr/>
          <p:nvPr/>
        </p:nvCxnSpPr>
        <p:spPr bwMode="auto">
          <a:xfrm>
            <a:off x="6701667" y="3050977"/>
            <a:ext cx="1" cy="345831"/>
          </a:xfrm>
          <a:prstGeom prst="straightConnector1">
            <a:avLst/>
          </a:prstGeom>
          <a:solidFill>
            <a:srgbClr val="336699"/>
          </a:solidFill>
          <a:ln w="19050" cap="flat" cmpd="sng" algn="ctr">
            <a:solidFill>
              <a:schemeClr val="tx1">
                <a:lumMod val="75000"/>
                <a:lumOff val="25000"/>
              </a:schemeClr>
            </a:solidFill>
            <a:prstDash val="solid"/>
            <a:round/>
            <a:headEnd type="none" w="med" len="med"/>
            <a:tailEnd type="triangle" w="med" len="med"/>
          </a:ln>
          <a:effectLst/>
        </p:spPr>
      </p:cxnSp>
      <p:cxnSp>
        <p:nvCxnSpPr>
          <p:cNvPr id="16" name="מחבר חץ ישר 62"/>
          <p:cNvCxnSpPr>
            <a:stCxn id="18" idx="2"/>
          </p:cNvCxnSpPr>
          <p:nvPr/>
        </p:nvCxnSpPr>
        <p:spPr bwMode="auto">
          <a:xfrm>
            <a:off x="6689048" y="4529665"/>
            <a:ext cx="4323" cy="287335"/>
          </a:xfrm>
          <a:prstGeom prst="straightConnector1">
            <a:avLst/>
          </a:prstGeom>
          <a:solidFill>
            <a:srgbClr val="336699"/>
          </a:solidFill>
          <a:ln w="19050" cap="flat" cmpd="sng" algn="ctr">
            <a:solidFill>
              <a:schemeClr val="tx1">
                <a:lumMod val="75000"/>
                <a:lumOff val="25000"/>
              </a:schemeClr>
            </a:solidFill>
            <a:prstDash val="solid"/>
            <a:round/>
            <a:headEnd type="none" w="med" len="med"/>
            <a:tailEnd type="triangle" w="med" len="med"/>
          </a:ln>
          <a:effectLst/>
        </p:spPr>
      </p:cxnSp>
      <p:cxnSp>
        <p:nvCxnSpPr>
          <p:cNvPr id="17" name="מחבר מרפקי 76"/>
          <p:cNvCxnSpPr>
            <a:stCxn id="21" idx="2"/>
            <a:endCxn id="10" idx="0"/>
          </p:cNvCxnSpPr>
          <p:nvPr/>
        </p:nvCxnSpPr>
        <p:spPr bwMode="auto">
          <a:xfrm rot="5400000" flipH="1">
            <a:off x="1728481" y="1335529"/>
            <a:ext cx="5505707" cy="4440665"/>
          </a:xfrm>
          <a:prstGeom prst="bentConnector5">
            <a:avLst>
              <a:gd name="adj1" fmla="val -4152"/>
              <a:gd name="adj2" fmla="val 49458"/>
              <a:gd name="adj3" fmla="val 104152"/>
            </a:avLst>
          </a:prstGeom>
          <a:solidFill>
            <a:srgbClr val="336699"/>
          </a:solidFill>
          <a:ln w="19050" cap="flat" cmpd="sng" algn="ctr">
            <a:solidFill>
              <a:schemeClr val="tx1">
                <a:lumMod val="75000"/>
                <a:lumOff val="25000"/>
              </a:schemeClr>
            </a:solidFill>
            <a:prstDash val="solid"/>
            <a:round/>
            <a:headEnd type="none" w="med" len="med"/>
            <a:tailEnd type="triangle" w="med" len="med"/>
          </a:ln>
          <a:effectLst/>
        </p:spPr>
      </p:cxnSp>
      <p:sp>
        <p:nvSpPr>
          <p:cNvPr id="18" name="מלבן 17"/>
          <p:cNvSpPr/>
          <p:nvPr/>
        </p:nvSpPr>
        <p:spPr bwMode="auto">
          <a:xfrm>
            <a:off x="5681893" y="4145263"/>
            <a:ext cx="2014309" cy="384402"/>
          </a:xfrm>
          <a:prstGeom prst="rect">
            <a:avLst/>
          </a:prstGeom>
          <a:solidFill>
            <a:srgbClr val="336699"/>
          </a:solidFill>
          <a:ln w="28575" cap="flat" cmpd="sng" algn="ctr">
            <a:solidFill>
              <a:schemeClr val="bg1"/>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1" anchor="ctr" anchorCtr="0" compatLnSpc="1">
            <a:prstTxWarp prst="textNoShape">
              <a:avLst/>
            </a:prstTxWarp>
          </a:bodyPr>
          <a:lstStyle/>
          <a:p>
            <a:pPr algn="ctr">
              <a:spcBef>
                <a:spcPct val="20000"/>
              </a:spcBef>
              <a:buClr>
                <a:srgbClr val="FF9900"/>
              </a:buClr>
            </a:pPr>
            <a:endParaRPr lang="he-IL" sz="1600" dirty="0" smtClean="0">
              <a:solidFill>
                <a:prstClr val="white"/>
              </a:solidFill>
              <a:latin typeface="David" panose="020E0502060401010101" pitchFamily="34" charset="-79"/>
              <a:cs typeface="David" panose="020E0502060401010101" pitchFamily="34" charset="-79"/>
            </a:endParaRPr>
          </a:p>
          <a:p>
            <a:pPr algn="ctr">
              <a:spcBef>
                <a:spcPct val="20000"/>
              </a:spcBef>
              <a:buClr>
                <a:srgbClr val="FF9900"/>
              </a:buClr>
            </a:pPr>
            <a:r>
              <a:rPr lang="he-IL" sz="1600" dirty="0" smtClean="0">
                <a:solidFill>
                  <a:prstClr val="white"/>
                </a:solidFill>
                <a:latin typeface="David" panose="020E0502060401010101" pitchFamily="34" charset="-79"/>
                <a:cs typeface="David" panose="020E0502060401010101" pitchFamily="34" charset="-79"/>
              </a:rPr>
              <a:t>הכנת קול קורא</a:t>
            </a:r>
            <a:r>
              <a:rPr lang="en-US" sz="1600" dirty="0" smtClean="0">
                <a:solidFill>
                  <a:prstClr val="white"/>
                </a:solidFill>
                <a:latin typeface="David" panose="020E0502060401010101" pitchFamily="34" charset="-79"/>
                <a:cs typeface="David" panose="020E0502060401010101" pitchFamily="34" charset="-79"/>
              </a:rPr>
              <a:t/>
            </a:r>
            <a:br>
              <a:rPr lang="en-US" sz="1600" dirty="0" smtClean="0">
                <a:solidFill>
                  <a:prstClr val="white"/>
                </a:solidFill>
                <a:latin typeface="David" panose="020E0502060401010101" pitchFamily="34" charset="-79"/>
                <a:cs typeface="David" panose="020E0502060401010101" pitchFamily="34" charset="-79"/>
              </a:rPr>
            </a:br>
            <a:endParaRPr lang="he-IL" sz="1600" dirty="0" smtClean="0">
              <a:solidFill>
                <a:prstClr val="white"/>
              </a:solidFill>
              <a:latin typeface="David" panose="020E0502060401010101" pitchFamily="34" charset="-79"/>
              <a:cs typeface="David" panose="020E0502060401010101" pitchFamily="34" charset="-79"/>
            </a:endParaRPr>
          </a:p>
        </p:txBody>
      </p:sp>
      <p:cxnSp>
        <p:nvCxnSpPr>
          <p:cNvPr id="19" name="מחבר חץ ישר 59"/>
          <p:cNvCxnSpPr/>
          <p:nvPr/>
        </p:nvCxnSpPr>
        <p:spPr bwMode="auto">
          <a:xfrm>
            <a:off x="6701666" y="2323329"/>
            <a:ext cx="0" cy="269264"/>
          </a:xfrm>
          <a:prstGeom prst="straightConnector1">
            <a:avLst/>
          </a:prstGeom>
          <a:solidFill>
            <a:srgbClr val="336699"/>
          </a:solidFill>
          <a:ln w="19050" cap="flat" cmpd="sng" algn="ctr">
            <a:solidFill>
              <a:schemeClr val="tx1">
                <a:lumMod val="75000"/>
                <a:lumOff val="25000"/>
              </a:schemeClr>
            </a:solidFill>
            <a:prstDash val="solid"/>
            <a:round/>
            <a:headEnd type="none" w="med" len="med"/>
            <a:tailEnd type="triangle" w="med" len="med"/>
          </a:ln>
          <a:effectLst/>
        </p:spPr>
      </p:cxnSp>
      <p:cxnSp>
        <p:nvCxnSpPr>
          <p:cNvPr id="20" name="מחבר חץ ישר 62"/>
          <p:cNvCxnSpPr/>
          <p:nvPr/>
        </p:nvCxnSpPr>
        <p:spPr bwMode="auto">
          <a:xfrm flipH="1">
            <a:off x="6627378" y="5368855"/>
            <a:ext cx="890" cy="305908"/>
          </a:xfrm>
          <a:prstGeom prst="straightConnector1">
            <a:avLst/>
          </a:prstGeom>
          <a:solidFill>
            <a:srgbClr val="336699"/>
          </a:solidFill>
          <a:ln w="19050" cap="flat" cmpd="sng" algn="ctr">
            <a:solidFill>
              <a:schemeClr val="tx1">
                <a:lumMod val="75000"/>
                <a:lumOff val="25000"/>
              </a:schemeClr>
            </a:solidFill>
            <a:prstDash val="solid"/>
            <a:round/>
            <a:headEnd type="none" w="med" len="med"/>
            <a:tailEnd type="triangle" w="med" len="med"/>
          </a:ln>
          <a:effectLst/>
        </p:spPr>
      </p:cxnSp>
      <p:sp>
        <p:nvSpPr>
          <p:cNvPr id="21" name="מלבן 49"/>
          <p:cNvSpPr/>
          <p:nvPr/>
        </p:nvSpPr>
        <p:spPr bwMode="auto">
          <a:xfrm>
            <a:off x="5698485" y="5674763"/>
            <a:ext cx="2006363" cy="633951"/>
          </a:xfrm>
          <a:prstGeom prst="rect">
            <a:avLst/>
          </a:prstGeom>
          <a:solidFill>
            <a:srgbClr val="336699"/>
          </a:solidFill>
          <a:ln w="28575" cap="flat" cmpd="sng" algn="ctr">
            <a:solidFill>
              <a:schemeClr val="bg1"/>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1" anchor="ctr" anchorCtr="0" compatLnSpc="1">
            <a:prstTxWarp prst="textNoShape">
              <a:avLst/>
            </a:prstTxWarp>
          </a:bodyPr>
          <a:lstStyle/>
          <a:p>
            <a:pPr algn="ctr">
              <a:spcBef>
                <a:spcPct val="20000"/>
              </a:spcBef>
              <a:buClr>
                <a:srgbClr val="FF9900"/>
              </a:buClr>
            </a:pPr>
            <a:r>
              <a:rPr lang="he-IL" sz="1600" dirty="0" smtClean="0">
                <a:solidFill>
                  <a:prstClr val="white"/>
                </a:solidFill>
                <a:latin typeface="David" panose="020E0502060401010101" pitchFamily="34" charset="-79"/>
                <a:cs typeface="David" panose="020E0502060401010101" pitchFamily="34" charset="-79"/>
              </a:rPr>
              <a:t>אישור סופי לק"ק</a:t>
            </a:r>
            <a:r>
              <a:rPr lang="en-US" sz="1600" dirty="0" smtClean="0">
                <a:solidFill>
                  <a:prstClr val="white"/>
                </a:solidFill>
                <a:latin typeface="David" panose="020E0502060401010101" pitchFamily="34" charset="-79"/>
                <a:cs typeface="David" panose="020E0502060401010101" pitchFamily="34" charset="-79"/>
              </a:rPr>
              <a:t/>
            </a:r>
            <a:br>
              <a:rPr lang="en-US" sz="1600" dirty="0" smtClean="0">
                <a:solidFill>
                  <a:prstClr val="white"/>
                </a:solidFill>
                <a:latin typeface="David" panose="020E0502060401010101" pitchFamily="34" charset="-79"/>
                <a:cs typeface="David" panose="020E0502060401010101" pitchFamily="34" charset="-79"/>
              </a:rPr>
            </a:br>
            <a:r>
              <a:rPr lang="he-IL" sz="1600" dirty="0" smtClean="0">
                <a:solidFill>
                  <a:prstClr val="white"/>
                </a:solidFill>
                <a:latin typeface="David" panose="020E0502060401010101" pitchFamily="34" charset="-79"/>
                <a:cs typeface="David" panose="020E0502060401010101" pitchFamily="34" charset="-79"/>
              </a:rPr>
              <a:t>על ידי הנהלת הקרן</a:t>
            </a:r>
          </a:p>
        </p:txBody>
      </p:sp>
      <p:sp>
        <p:nvSpPr>
          <p:cNvPr id="22" name="מלבן 28"/>
          <p:cNvSpPr/>
          <p:nvPr/>
        </p:nvSpPr>
        <p:spPr bwMode="auto">
          <a:xfrm>
            <a:off x="1188435" y="1527353"/>
            <a:ext cx="2123885" cy="317471"/>
          </a:xfrm>
          <a:prstGeom prst="rect">
            <a:avLst/>
          </a:prstGeom>
          <a:solidFill>
            <a:srgbClr val="336699"/>
          </a:solidFill>
          <a:ln w="28575" cap="flat" cmpd="sng" algn="ctr">
            <a:solidFill>
              <a:schemeClr val="bg1"/>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0" tIns="45720" rIns="0" bIns="45720" numCol="1" rtlCol="1" anchor="ctr" anchorCtr="0" compatLnSpc="1">
            <a:prstTxWarp prst="textNoShape">
              <a:avLst/>
            </a:prstTxWarp>
          </a:bodyPr>
          <a:lstStyle/>
          <a:p>
            <a:pPr algn="ctr"/>
            <a:endParaRPr lang="he-IL" sz="1400" dirty="0" smtClean="0">
              <a:solidFill>
                <a:prstClr val="white"/>
              </a:solidFill>
              <a:latin typeface="Arial"/>
            </a:endParaRPr>
          </a:p>
          <a:p>
            <a:pPr algn="ctr"/>
            <a:r>
              <a:rPr lang="he-IL" sz="1600" dirty="0" smtClean="0">
                <a:solidFill>
                  <a:prstClr val="white"/>
                </a:solidFill>
                <a:latin typeface="David" panose="020E0502060401010101" pitchFamily="34" charset="-79"/>
                <a:cs typeface="David" panose="020E0502060401010101" pitchFamily="34" charset="-79"/>
              </a:rPr>
              <a:t>קבלת ההצעות</a:t>
            </a:r>
            <a:r>
              <a:rPr lang="en-US" sz="1600" dirty="0" smtClean="0">
                <a:solidFill>
                  <a:prstClr val="white"/>
                </a:solidFill>
                <a:latin typeface="David" panose="020E0502060401010101" pitchFamily="34" charset="-79"/>
                <a:cs typeface="David" panose="020E0502060401010101" pitchFamily="34" charset="-79"/>
              </a:rPr>
              <a:t/>
            </a:r>
            <a:br>
              <a:rPr lang="en-US" sz="1600" dirty="0" smtClean="0">
                <a:solidFill>
                  <a:prstClr val="white"/>
                </a:solidFill>
                <a:latin typeface="David" panose="020E0502060401010101" pitchFamily="34" charset="-79"/>
                <a:cs typeface="David" panose="020E0502060401010101" pitchFamily="34" charset="-79"/>
              </a:rPr>
            </a:br>
            <a:endParaRPr lang="he-IL" sz="1600" dirty="0" smtClean="0">
              <a:solidFill>
                <a:prstClr val="white"/>
              </a:solidFill>
              <a:latin typeface="David" panose="020E0502060401010101" pitchFamily="34" charset="-79"/>
              <a:cs typeface="David" panose="020E0502060401010101" pitchFamily="34" charset="-79"/>
            </a:endParaRPr>
          </a:p>
        </p:txBody>
      </p:sp>
      <p:sp>
        <p:nvSpPr>
          <p:cNvPr id="23" name="מלבן 28"/>
          <p:cNvSpPr/>
          <p:nvPr/>
        </p:nvSpPr>
        <p:spPr bwMode="auto">
          <a:xfrm>
            <a:off x="1043608" y="2634114"/>
            <a:ext cx="2366345" cy="314325"/>
          </a:xfrm>
          <a:prstGeom prst="rect">
            <a:avLst/>
          </a:prstGeom>
          <a:solidFill>
            <a:srgbClr val="336699"/>
          </a:solidFill>
          <a:ln w="28575" cap="flat" cmpd="sng" algn="ctr">
            <a:solidFill>
              <a:schemeClr val="bg1"/>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0" tIns="45720" rIns="0" bIns="45720" numCol="1" rtlCol="1" anchor="ctr" anchorCtr="0" compatLnSpc="1">
            <a:prstTxWarp prst="textNoShape">
              <a:avLst/>
            </a:prstTxWarp>
          </a:bodyPr>
          <a:lstStyle/>
          <a:p>
            <a:pPr algn="ctr">
              <a:spcBef>
                <a:spcPct val="20000"/>
              </a:spcBef>
              <a:buClr>
                <a:srgbClr val="FF9900"/>
              </a:buClr>
            </a:pPr>
            <a:r>
              <a:rPr lang="he-IL" sz="1600" dirty="0" smtClean="0">
                <a:solidFill>
                  <a:prstClr val="white"/>
                </a:solidFill>
                <a:latin typeface="David" panose="020E0502060401010101" pitchFamily="34" charset="-79"/>
                <a:cs typeface="David" panose="020E0502060401010101" pitchFamily="34" charset="-79"/>
              </a:rPr>
              <a:t>מיון ההצעות ובדיקת תנאי סף</a:t>
            </a:r>
          </a:p>
        </p:txBody>
      </p:sp>
      <p:sp>
        <p:nvSpPr>
          <p:cNvPr id="24" name="מלבן 28"/>
          <p:cNvSpPr/>
          <p:nvPr/>
        </p:nvSpPr>
        <p:spPr bwMode="auto">
          <a:xfrm>
            <a:off x="1199406" y="3223892"/>
            <a:ext cx="2076450" cy="401996"/>
          </a:xfrm>
          <a:prstGeom prst="rect">
            <a:avLst/>
          </a:prstGeom>
          <a:solidFill>
            <a:srgbClr val="336699"/>
          </a:solidFill>
          <a:ln w="28575" cap="flat" cmpd="sng" algn="ctr">
            <a:solidFill>
              <a:schemeClr val="bg1"/>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0" tIns="45720" rIns="0" bIns="45720" numCol="1" rtlCol="1" anchor="ctr" anchorCtr="0" compatLnSpc="1">
            <a:prstTxWarp prst="textNoShape">
              <a:avLst/>
            </a:prstTxWarp>
          </a:bodyPr>
          <a:lstStyle/>
          <a:p>
            <a:pPr algn="ctr">
              <a:spcBef>
                <a:spcPct val="20000"/>
              </a:spcBef>
              <a:buClr>
                <a:srgbClr val="FF9900"/>
              </a:buClr>
            </a:pPr>
            <a:r>
              <a:rPr lang="he-IL" sz="1600" dirty="0" smtClean="0">
                <a:solidFill>
                  <a:prstClr val="white"/>
                </a:solidFill>
                <a:latin typeface="David" panose="020E0502060401010101" pitchFamily="34" charset="-79"/>
                <a:cs typeface="David" panose="020E0502060401010101" pitchFamily="34" charset="-79"/>
              </a:rPr>
              <a:t>הקמת ועדת שיפוט</a:t>
            </a:r>
          </a:p>
        </p:txBody>
      </p:sp>
      <p:sp>
        <p:nvSpPr>
          <p:cNvPr id="25" name="מלבן 28"/>
          <p:cNvSpPr/>
          <p:nvPr/>
        </p:nvSpPr>
        <p:spPr bwMode="auto">
          <a:xfrm>
            <a:off x="1160359" y="4437112"/>
            <a:ext cx="2221728" cy="392466"/>
          </a:xfrm>
          <a:prstGeom prst="rect">
            <a:avLst/>
          </a:prstGeom>
          <a:solidFill>
            <a:srgbClr val="336699"/>
          </a:solidFill>
          <a:ln w="28575" cap="flat" cmpd="sng" algn="ctr">
            <a:solidFill>
              <a:schemeClr val="bg1"/>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0" tIns="45720" rIns="0" bIns="45720" numCol="1" rtlCol="1" anchor="ctr" anchorCtr="0" compatLnSpc="1">
            <a:prstTxWarp prst="textNoShape">
              <a:avLst/>
            </a:prstTxWarp>
          </a:bodyPr>
          <a:lstStyle/>
          <a:p>
            <a:pPr algn="ctr">
              <a:spcBef>
                <a:spcPct val="20000"/>
              </a:spcBef>
              <a:buClr>
                <a:srgbClr val="FF9900"/>
              </a:buClr>
            </a:pPr>
            <a:endParaRPr lang="he-IL" sz="1400" dirty="0" smtClean="0">
              <a:solidFill>
                <a:prstClr val="white"/>
              </a:solidFill>
              <a:latin typeface="Arial"/>
            </a:endParaRPr>
          </a:p>
          <a:p>
            <a:pPr algn="ctr">
              <a:spcBef>
                <a:spcPct val="20000"/>
              </a:spcBef>
              <a:buClr>
                <a:srgbClr val="FF9900"/>
              </a:buClr>
            </a:pPr>
            <a:r>
              <a:rPr lang="he-IL" sz="1600" dirty="0" smtClean="0">
                <a:solidFill>
                  <a:prstClr val="white"/>
                </a:solidFill>
                <a:latin typeface="David" panose="020E0502060401010101" pitchFamily="34" charset="-79"/>
                <a:cs typeface="David" panose="020E0502060401010101" pitchFamily="34" charset="-79"/>
              </a:rPr>
              <a:t>קבלת פרוטוקול</a:t>
            </a:r>
            <a:r>
              <a:rPr lang="en-US" sz="1600" dirty="0" smtClean="0">
                <a:solidFill>
                  <a:prstClr val="white"/>
                </a:solidFill>
                <a:latin typeface="David" panose="020E0502060401010101" pitchFamily="34" charset="-79"/>
                <a:cs typeface="David" panose="020E0502060401010101" pitchFamily="34" charset="-79"/>
              </a:rPr>
              <a:t> </a:t>
            </a:r>
            <a:r>
              <a:rPr lang="he-IL" sz="1600" dirty="0" smtClean="0">
                <a:solidFill>
                  <a:prstClr val="white"/>
                </a:solidFill>
                <a:latin typeface="David" panose="020E0502060401010101" pitchFamily="34" charset="-79"/>
                <a:cs typeface="David" panose="020E0502060401010101" pitchFamily="34" charset="-79"/>
              </a:rPr>
              <a:t> ועדת שיפוט</a:t>
            </a:r>
            <a:r>
              <a:rPr lang="en-US" sz="1600" dirty="0" smtClean="0">
                <a:solidFill>
                  <a:prstClr val="white"/>
                </a:solidFill>
                <a:latin typeface="David" panose="020E0502060401010101" pitchFamily="34" charset="-79"/>
                <a:cs typeface="David" panose="020E0502060401010101" pitchFamily="34" charset="-79"/>
              </a:rPr>
              <a:t/>
            </a:r>
            <a:br>
              <a:rPr lang="en-US" sz="1600" dirty="0" smtClean="0">
                <a:solidFill>
                  <a:prstClr val="white"/>
                </a:solidFill>
                <a:latin typeface="David" panose="020E0502060401010101" pitchFamily="34" charset="-79"/>
                <a:cs typeface="David" panose="020E0502060401010101" pitchFamily="34" charset="-79"/>
              </a:rPr>
            </a:br>
            <a:endParaRPr lang="he-IL" sz="1600" dirty="0" smtClean="0">
              <a:solidFill>
                <a:prstClr val="white"/>
              </a:solidFill>
              <a:latin typeface="David" panose="020E0502060401010101" pitchFamily="34" charset="-79"/>
              <a:cs typeface="David" panose="020E0502060401010101" pitchFamily="34" charset="-79"/>
            </a:endParaRPr>
          </a:p>
        </p:txBody>
      </p:sp>
      <p:sp>
        <p:nvSpPr>
          <p:cNvPr id="26" name="יהלום 37"/>
          <p:cNvSpPr/>
          <p:nvPr/>
        </p:nvSpPr>
        <p:spPr bwMode="auto">
          <a:xfrm>
            <a:off x="1281112" y="5033511"/>
            <a:ext cx="1933575" cy="781050"/>
          </a:xfrm>
          <a:prstGeom prst="diamond">
            <a:avLst/>
          </a:prstGeom>
          <a:solidFill>
            <a:srgbClr val="336699"/>
          </a:solidFill>
          <a:ln w="28575" cap="flat" cmpd="sng" algn="ctr">
            <a:solidFill>
              <a:schemeClr val="bg1"/>
            </a:solid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0" tIns="0" rIns="0" bIns="0" numCol="1" rtlCol="1" anchor="ctr" anchorCtr="0" compatLnSpc="1">
            <a:prstTxWarp prst="textNoShape">
              <a:avLst/>
            </a:prstTxWarp>
          </a:bodyPr>
          <a:lstStyle/>
          <a:p>
            <a:pPr algn="ctr">
              <a:lnSpc>
                <a:spcPts val="1600"/>
              </a:lnSpc>
              <a:buClr>
                <a:srgbClr val="FF9900"/>
              </a:buClr>
            </a:pPr>
            <a:r>
              <a:rPr lang="he-IL" sz="1600" dirty="0" smtClean="0">
                <a:solidFill>
                  <a:prstClr val="white"/>
                </a:solidFill>
                <a:latin typeface="David" panose="020E0502060401010101" pitchFamily="34" charset="-79"/>
                <a:cs typeface="David" panose="020E0502060401010101" pitchFamily="34" charset="-79"/>
              </a:rPr>
              <a:t>החלטת</a:t>
            </a:r>
            <a:r>
              <a:rPr lang="en-US" sz="1600" dirty="0" smtClean="0">
                <a:solidFill>
                  <a:prstClr val="white"/>
                </a:solidFill>
                <a:latin typeface="David" panose="020E0502060401010101" pitchFamily="34" charset="-79"/>
                <a:cs typeface="David" panose="020E0502060401010101" pitchFamily="34" charset="-79"/>
              </a:rPr>
              <a:t/>
            </a:r>
            <a:br>
              <a:rPr lang="en-US" sz="1600" dirty="0" smtClean="0">
                <a:solidFill>
                  <a:prstClr val="white"/>
                </a:solidFill>
                <a:latin typeface="David" panose="020E0502060401010101" pitchFamily="34" charset="-79"/>
                <a:cs typeface="David" panose="020E0502060401010101" pitchFamily="34" charset="-79"/>
              </a:rPr>
            </a:br>
            <a:r>
              <a:rPr lang="he-IL" sz="1600" dirty="0" smtClean="0">
                <a:solidFill>
                  <a:prstClr val="white"/>
                </a:solidFill>
                <a:latin typeface="David" panose="020E0502060401010101" pitchFamily="34" charset="-79"/>
                <a:cs typeface="David" panose="020E0502060401010101" pitchFamily="34" charset="-79"/>
              </a:rPr>
              <a:t>הנהלת הקרן</a:t>
            </a:r>
            <a:r>
              <a:rPr lang="en-US" sz="1600" dirty="0" smtClean="0">
                <a:solidFill>
                  <a:prstClr val="white"/>
                </a:solidFill>
                <a:latin typeface="David" panose="020E0502060401010101" pitchFamily="34" charset="-79"/>
                <a:cs typeface="David" panose="020E0502060401010101" pitchFamily="34" charset="-79"/>
              </a:rPr>
              <a:t/>
            </a:r>
            <a:br>
              <a:rPr lang="en-US" sz="1600" dirty="0" smtClean="0">
                <a:solidFill>
                  <a:prstClr val="white"/>
                </a:solidFill>
                <a:latin typeface="David" panose="020E0502060401010101" pitchFamily="34" charset="-79"/>
                <a:cs typeface="David" panose="020E0502060401010101" pitchFamily="34" charset="-79"/>
              </a:rPr>
            </a:br>
            <a:endParaRPr lang="he-IL" sz="1600" dirty="0" smtClean="0">
              <a:solidFill>
                <a:prstClr val="white"/>
              </a:solidFill>
              <a:latin typeface="David" panose="020E0502060401010101" pitchFamily="34" charset="-79"/>
              <a:cs typeface="David" panose="020E0502060401010101" pitchFamily="34" charset="-79"/>
            </a:endParaRPr>
          </a:p>
        </p:txBody>
      </p:sp>
      <p:cxnSp>
        <p:nvCxnSpPr>
          <p:cNvPr id="27" name="Shape 111"/>
          <p:cNvCxnSpPr>
            <a:stCxn id="26" idx="3"/>
            <a:endCxn id="29" idx="0"/>
          </p:cNvCxnSpPr>
          <p:nvPr/>
        </p:nvCxnSpPr>
        <p:spPr bwMode="auto">
          <a:xfrm>
            <a:off x="3214690" y="5424041"/>
            <a:ext cx="195263" cy="687539"/>
          </a:xfrm>
          <a:prstGeom prst="bentConnector2">
            <a:avLst/>
          </a:prstGeom>
          <a:solidFill>
            <a:srgbClr val="336699"/>
          </a:solidFill>
          <a:ln w="19050" cap="flat" cmpd="sng" algn="ctr">
            <a:solidFill>
              <a:schemeClr val="tx1">
                <a:lumMod val="75000"/>
                <a:lumOff val="25000"/>
              </a:schemeClr>
            </a:solidFill>
            <a:prstDash val="solid"/>
            <a:round/>
            <a:headEnd type="none" w="med" len="med"/>
            <a:tailEnd type="triangle" w="med" len="med"/>
          </a:ln>
          <a:effectLst/>
        </p:spPr>
      </p:cxnSp>
      <p:cxnSp>
        <p:nvCxnSpPr>
          <p:cNvPr id="28" name="Shape 111"/>
          <p:cNvCxnSpPr>
            <a:stCxn id="26" idx="1"/>
            <a:endCxn id="30" idx="0"/>
          </p:cNvCxnSpPr>
          <p:nvPr/>
        </p:nvCxnSpPr>
        <p:spPr bwMode="auto">
          <a:xfrm rot="10800000" flipV="1">
            <a:off x="1160362" y="5424036"/>
            <a:ext cx="120754" cy="687540"/>
          </a:xfrm>
          <a:prstGeom prst="bentConnector2">
            <a:avLst/>
          </a:prstGeom>
          <a:solidFill>
            <a:srgbClr val="336699"/>
          </a:solidFill>
          <a:ln w="19050" cap="flat" cmpd="sng" algn="ctr">
            <a:solidFill>
              <a:schemeClr val="tx1">
                <a:lumMod val="75000"/>
                <a:lumOff val="25000"/>
              </a:schemeClr>
            </a:solidFill>
            <a:prstDash val="solid"/>
            <a:round/>
            <a:headEnd type="none" w="med" len="med"/>
            <a:tailEnd type="triangle" w="med" len="med"/>
          </a:ln>
          <a:effectLst/>
        </p:spPr>
      </p:cxnSp>
      <p:sp>
        <p:nvSpPr>
          <p:cNvPr id="29" name="מלבן 17"/>
          <p:cNvSpPr/>
          <p:nvPr/>
        </p:nvSpPr>
        <p:spPr bwMode="auto">
          <a:xfrm>
            <a:off x="3057525" y="6111580"/>
            <a:ext cx="704850" cy="485775"/>
          </a:xfrm>
          <a:prstGeom prst="rect">
            <a:avLst/>
          </a:prstGeom>
          <a:solidFill>
            <a:srgbClr val="006600"/>
          </a:solidFill>
          <a:ln w="2857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1" anchor="ctr" anchorCtr="0" compatLnSpc="1">
            <a:prstTxWarp prst="textNoShape">
              <a:avLst/>
            </a:prstTxWarp>
          </a:bodyPr>
          <a:lstStyle/>
          <a:p>
            <a:pPr algn="ctr">
              <a:spcBef>
                <a:spcPct val="20000"/>
              </a:spcBef>
              <a:buClr>
                <a:srgbClr val="FF9900"/>
              </a:buClr>
            </a:pPr>
            <a:r>
              <a:rPr lang="he-IL" sz="1600" dirty="0" smtClean="0">
                <a:solidFill>
                  <a:prstClr val="white"/>
                </a:solidFill>
                <a:latin typeface="David" panose="020E0502060401010101" pitchFamily="34" charset="-79"/>
                <a:cs typeface="David" panose="020E0502060401010101" pitchFamily="34" charset="-79"/>
              </a:rPr>
              <a:t>מכתב אישור</a:t>
            </a:r>
          </a:p>
        </p:txBody>
      </p:sp>
      <p:sp>
        <p:nvSpPr>
          <p:cNvPr id="30" name="מלבן 17"/>
          <p:cNvSpPr/>
          <p:nvPr/>
        </p:nvSpPr>
        <p:spPr bwMode="auto">
          <a:xfrm>
            <a:off x="807933" y="6111581"/>
            <a:ext cx="704850" cy="485775"/>
          </a:xfrm>
          <a:prstGeom prst="rect">
            <a:avLst/>
          </a:prstGeom>
          <a:solidFill>
            <a:srgbClr val="C00000"/>
          </a:solidFill>
          <a:ln w="2857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1" anchor="ctr" anchorCtr="0" compatLnSpc="1">
            <a:prstTxWarp prst="textNoShape">
              <a:avLst/>
            </a:prstTxWarp>
          </a:bodyPr>
          <a:lstStyle/>
          <a:p>
            <a:pPr algn="ctr">
              <a:spcBef>
                <a:spcPct val="20000"/>
              </a:spcBef>
              <a:buClr>
                <a:srgbClr val="FF9900"/>
              </a:buClr>
            </a:pPr>
            <a:r>
              <a:rPr lang="he-IL" sz="1600" dirty="0" smtClean="0">
                <a:solidFill>
                  <a:prstClr val="white"/>
                </a:solidFill>
                <a:latin typeface="David" panose="020E0502060401010101" pitchFamily="34" charset="-79"/>
                <a:cs typeface="David" panose="020E0502060401010101" pitchFamily="34" charset="-79"/>
              </a:rPr>
              <a:t>מכתב דחייה</a:t>
            </a:r>
          </a:p>
        </p:txBody>
      </p:sp>
      <p:sp>
        <p:nvSpPr>
          <p:cNvPr id="31" name="TextBox 30"/>
          <p:cNvSpPr txBox="1"/>
          <p:nvPr/>
        </p:nvSpPr>
        <p:spPr>
          <a:xfrm>
            <a:off x="3045135" y="5643986"/>
            <a:ext cx="336952" cy="338554"/>
          </a:xfrm>
          <a:prstGeom prst="rect">
            <a:avLst/>
          </a:prstGeom>
          <a:noFill/>
          <a:ln>
            <a:noFill/>
          </a:ln>
        </p:spPr>
        <p:txBody>
          <a:bodyPr wrap="none" rtlCol="1" anchor="ctr" anchorCtr="0">
            <a:spAutoFit/>
          </a:bodyPr>
          <a:lstStyle/>
          <a:p>
            <a:r>
              <a:rPr lang="he-IL" sz="1600" b="1" dirty="0" smtClean="0">
                <a:solidFill>
                  <a:prstClr val="black">
                    <a:lumMod val="75000"/>
                    <a:lumOff val="25000"/>
                  </a:prstClr>
                </a:solidFill>
                <a:latin typeface="David" panose="020E0502060401010101" pitchFamily="34" charset="-79"/>
                <a:cs typeface="David" panose="020E0502060401010101" pitchFamily="34" charset="-79"/>
              </a:rPr>
              <a:t>כן</a:t>
            </a:r>
            <a:endParaRPr lang="he-IL" sz="1600" b="1" dirty="0">
              <a:solidFill>
                <a:prstClr val="black">
                  <a:lumMod val="75000"/>
                  <a:lumOff val="25000"/>
                </a:prstClr>
              </a:solidFill>
              <a:latin typeface="David" panose="020E0502060401010101" pitchFamily="34" charset="-79"/>
              <a:cs typeface="David" panose="020E0502060401010101" pitchFamily="34" charset="-79"/>
            </a:endParaRPr>
          </a:p>
        </p:txBody>
      </p:sp>
      <p:sp>
        <p:nvSpPr>
          <p:cNvPr id="32" name="TextBox 31"/>
          <p:cNvSpPr txBox="1"/>
          <p:nvPr/>
        </p:nvSpPr>
        <p:spPr>
          <a:xfrm>
            <a:off x="1122936" y="5595478"/>
            <a:ext cx="389850" cy="338554"/>
          </a:xfrm>
          <a:prstGeom prst="rect">
            <a:avLst/>
          </a:prstGeom>
          <a:noFill/>
          <a:ln>
            <a:noFill/>
          </a:ln>
        </p:spPr>
        <p:txBody>
          <a:bodyPr wrap="none" rtlCol="1" anchor="ctr" anchorCtr="0">
            <a:spAutoFit/>
          </a:bodyPr>
          <a:lstStyle/>
          <a:p>
            <a:r>
              <a:rPr lang="he-IL" sz="1600" b="1" dirty="0" smtClean="0">
                <a:solidFill>
                  <a:prstClr val="black">
                    <a:lumMod val="75000"/>
                    <a:lumOff val="25000"/>
                  </a:prstClr>
                </a:solidFill>
                <a:latin typeface="David" panose="020E0502060401010101" pitchFamily="34" charset="-79"/>
                <a:cs typeface="David" panose="020E0502060401010101" pitchFamily="34" charset="-79"/>
              </a:rPr>
              <a:t>לא</a:t>
            </a:r>
            <a:endParaRPr lang="he-IL" sz="1600" b="1" dirty="0">
              <a:solidFill>
                <a:prstClr val="black">
                  <a:lumMod val="75000"/>
                  <a:lumOff val="25000"/>
                </a:prstClr>
              </a:solidFill>
              <a:latin typeface="David" panose="020E0502060401010101" pitchFamily="34" charset="-79"/>
              <a:cs typeface="David" panose="020E0502060401010101" pitchFamily="34" charset="-79"/>
            </a:endParaRPr>
          </a:p>
        </p:txBody>
      </p:sp>
      <p:sp>
        <p:nvSpPr>
          <p:cNvPr id="33" name="מלבן 28"/>
          <p:cNvSpPr/>
          <p:nvPr/>
        </p:nvSpPr>
        <p:spPr bwMode="auto">
          <a:xfrm>
            <a:off x="1219200" y="3853004"/>
            <a:ext cx="2076450" cy="440092"/>
          </a:xfrm>
          <a:prstGeom prst="rect">
            <a:avLst/>
          </a:prstGeom>
          <a:solidFill>
            <a:srgbClr val="336699"/>
          </a:solidFill>
          <a:ln w="28575" cap="flat" cmpd="sng" algn="ctr">
            <a:solidFill>
              <a:schemeClr val="bg1"/>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0" tIns="45720" rIns="0" bIns="45720" numCol="1" rtlCol="1" anchor="ctr" anchorCtr="0" compatLnSpc="1">
            <a:prstTxWarp prst="textNoShape">
              <a:avLst/>
            </a:prstTxWarp>
          </a:bodyPr>
          <a:lstStyle/>
          <a:p>
            <a:pPr algn="ctr">
              <a:spcBef>
                <a:spcPct val="20000"/>
              </a:spcBef>
              <a:buClr>
                <a:srgbClr val="FF9900"/>
              </a:buClr>
            </a:pPr>
            <a:endParaRPr lang="he-IL" sz="1400" dirty="0" smtClean="0">
              <a:solidFill>
                <a:prstClr val="white"/>
              </a:solidFill>
              <a:latin typeface="Arial"/>
            </a:endParaRPr>
          </a:p>
          <a:p>
            <a:pPr algn="ctr">
              <a:spcBef>
                <a:spcPct val="20000"/>
              </a:spcBef>
              <a:buClr>
                <a:srgbClr val="FF9900"/>
              </a:buClr>
            </a:pPr>
            <a:r>
              <a:rPr lang="he-IL" sz="1600" dirty="0" smtClean="0">
                <a:solidFill>
                  <a:prstClr val="white"/>
                </a:solidFill>
                <a:latin typeface="David" panose="020E0502060401010101" pitchFamily="34" charset="-79"/>
                <a:cs typeface="David" panose="020E0502060401010101" pitchFamily="34" charset="-79"/>
              </a:rPr>
              <a:t>הערכה ושיפוט של ההצעות </a:t>
            </a:r>
            <a:r>
              <a:rPr lang="en-US" sz="1600" dirty="0" smtClean="0">
                <a:solidFill>
                  <a:prstClr val="white"/>
                </a:solidFill>
                <a:latin typeface="David" panose="020E0502060401010101" pitchFamily="34" charset="-79"/>
                <a:cs typeface="David" panose="020E0502060401010101" pitchFamily="34" charset="-79"/>
              </a:rPr>
              <a:t/>
            </a:r>
            <a:br>
              <a:rPr lang="en-US" sz="1600" dirty="0" smtClean="0">
                <a:solidFill>
                  <a:prstClr val="white"/>
                </a:solidFill>
                <a:latin typeface="David" panose="020E0502060401010101" pitchFamily="34" charset="-79"/>
                <a:cs typeface="David" panose="020E0502060401010101" pitchFamily="34" charset="-79"/>
              </a:rPr>
            </a:br>
            <a:endParaRPr lang="he-IL" sz="1600" dirty="0" smtClean="0">
              <a:solidFill>
                <a:prstClr val="white"/>
              </a:solidFill>
              <a:latin typeface="David" panose="020E0502060401010101" pitchFamily="34" charset="-79"/>
              <a:cs typeface="David" panose="020E0502060401010101" pitchFamily="34" charset="-79"/>
            </a:endParaRPr>
          </a:p>
        </p:txBody>
      </p:sp>
      <p:sp>
        <p:nvSpPr>
          <p:cNvPr id="34" name="מלבן 28"/>
          <p:cNvSpPr/>
          <p:nvPr/>
        </p:nvSpPr>
        <p:spPr bwMode="auto">
          <a:xfrm>
            <a:off x="38101" y="3608613"/>
            <a:ext cx="1076325" cy="828675"/>
          </a:xfrm>
          <a:prstGeom prst="rect">
            <a:avLst/>
          </a:prstGeom>
          <a:solidFill>
            <a:srgbClr val="336699"/>
          </a:solidFill>
          <a:ln w="28575" cap="flat" cmpd="sng" algn="ctr">
            <a:solidFill>
              <a:schemeClr val="bg1"/>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0" tIns="45720" rIns="0" bIns="45720" numCol="1" rtlCol="1" anchor="ctr" anchorCtr="0" compatLnSpc="1">
            <a:prstTxWarp prst="textNoShape">
              <a:avLst/>
            </a:prstTxWarp>
          </a:bodyPr>
          <a:lstStyle/>
          <a:p>
            <a:pPr algn="ctr">
              <a:lnSpc>
                <a:spcPts val="1500"/>
              </a:lnSpc>
            </a:pPr>
            <a:r>
              <a:rPr lang="he-IL" sz="1600" dirty="0" smtClean="0">
                <a:solidFill>
                  <a:prstClr val="white"/>
                </a:solidFill>
                <a:latin typeface="David" panose="020E0502060401010101" pitchFamily="34" charset="-79"/>
                <a:cs typeface="David" panose="020E0502060401010101" pitchFamily="34" charset="-79"/>
              </a:rPr>
              <a:t>יידוע ההנהלה ע"י המדען הראשי</a:t>
            </a:r>
          </a:p>
        </p:txBody>
      </p:sp>
      <p:sp>
        <p:nvSpPr>
          <p:cNvPr id="35" name="מלבן 28"/>
          <p:cNvSpPr/>
          <p:nvPr/>
        </p:nvSpPr>
        <p:spPr bwMode="auto">
          <a:xfrm>
            <a:off x="5681892" y="677251"/>
            <a:ext cx="2022955" cy="541949"/>
          </a:xfrm>
          <a:prstGeom prst="rect">
            <a:avLst/>
          </a:prstGeom>
          <a:solidFill>
            <a:srgbClr val="336699"/>
          </a:solidFill>
          <a:ln w="28575" cap="flat" cmpd="sng" algn="ctr">
            <a:solidFill>
              <a:schemeClr val="bg1"/>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0" tIns="45720" rIns="0" bIns="45720" numCol="1" rtlCol="1" anchor="ctr" anchorCtr="0" compatLnSpc="1">
            <a:prstTxWarp prst="textNoShape">
              <a:avLst/>
            </a:prstTxWarp>
          </a:bodyPr>
          <a:lstStyle/>
          <a:p>
            <a:pPr algn="ctr">
              <a:spcBef>
                <a:spcPct val="20000"/>
              </a:spcBef>
              <a:buClr>
                <a:srgbClr val="FF9900"/>
              </a:buClr>
            </a:pPr>
            <a:r>
              <a:rPr lang="he-IL" sz="1600" dirty="0" smtClean="0">
                <a:solidFill>
                  <a:prstClr val="white"/>
                </a:solidFill>
                <a:latin typeface="David" panose="020E0502060401010101" pitchFamily="34" charset="-79"/>
                <a:cs typeface="David" panose="020E0502060401010101" pitchFamily="34" charset="-79"/>
              </a:rPr>
              <a:t>המלצות היחידה המקצועית לתכנית עבודה</a:t>
            </a:r>
          </a:p>
        </p:txBody>
      </p:sp>
      <p:sp>
        <p:nvSpPr>
          <p:cNvPr id="36" name="מלבן 28"/>
          <p:cNvSpPr/>
          <p:nvPr/>
        </p:nvSpPr>
        <p:spPr bwMode="auto">
          <a:xfrm>
            <a:off x="5681892" y="3382496"/>
            <a:ext cx="2014308" cy="452229"/>
          </a:xfrm>
          <a:prstGeom prst="rect">
            <a:avLst/>
          </a:prstGeom>
          <a:solidFill>
            <a:srgbClr val="336699"/>
          </a:solidFill>
          <a:ln w="28575" cap="flat" cmpd="sng" algn="ctr">
            <a:solidFill>
              <a:schemeClr val="bg1"/>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0" tIns="45720" rIns="0" bIns="45720" numCol="1" rtlCol="1" anchor="ctr" anchorCtr="0" compatLnSpc="1">
            <a:prstTxWarp prst="textNoShape">
              <a:avLst/>
            </a:prstTxWarp>
          </a:bodyPr>
          <a:lstStyle/>
          <a:p>
            <a:pPr algn="ctr">
              <a:spcBef>
                <a:spcPct val="20000"/>
              </a:spcBef>
              <a:buClr>
                <a:srgbClr val="FF9900"/>
              </a:buClr>
            </a:pPr>
            <a:r>
              <a:rPr lang="he-IL" sz="1600" dirty="0" smtClean="0">
                <a:solidFill>
                  <a:prstClr val="white"/>
                </a:solidFill>
                <a:latin typeface="David" panose="020E0502060401010101" pitchFamily="34" charset="-79"/>
                <a:cs typeface="David" panose="020E0502060401010101" pitchFamily="34" charset="-79"/>
              </a:rPr>
              <a:t>אישור עקרוני להנהלת הקרן</a:t>
            </a:r>
          </a:p>
        </p:txBody>
      </p:sp>
      <p:cxnSp>
        <p:nvCxnSpPr>
          <p:cNvPr id="37" name="מחבר חץ ישר 51"/>
          <p:cNvCxnSpPr/>
          <p:nvPr/>
        </p:nvCxnSpPr>
        <p:spPr bwMode="auto">
          <a:xfrm>
            <a:off x="6701668" y="3834725"/>
            <a:ext cx="2" cy="310538"/>
          </a:xfrm>
          <a:prstGeom prst="straightConnector1">
            <a:avLst/>
          </a:prstGeom>
          <a:solidFill>
            <a:srgbClr val="336699"/>
          </a:solidFill>
          <a:ln w="19050" cap="flat" cmpd="sng" algn="ctr">
            <a:solidFill>
              <a:schemeClr val="tx1">
                <a:lumMod val="75000"/>
                <a:lumOff val="25000"/>
              </a:schemeClr>
            </a:solidFill>
            <a:prstDash val="solid"/>
            <a:round/>
            <a:headEnd type="none" w="med" len="med"/>
            <a:tailEnd type="triangle" w="med" len="med"/>
          </a:ln>
          <a:effectLst/>
        </p:spPr>
      </p:cxnSp>
      <p:cxnSp>
        <p:nvCxnSpPr>
          <p:cNvPr id="38" name="מחבר חץ ישר 37"/>
          <p:cNvCxnSpPr>
            <a:stCxn id="13" idx="3"/>
            <a:endCxn id="43" idx="1"/>
          </p:cNvCxnSpPr>
          <p:nvPr/>
        </p:nvCxnSpPr>
        <p:spPr>
          <a:xfrm flipV="1">
            <a:off x="7623413" y="5066533"/>
            <a:ext cx="737318" cy="263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מחבר חץ ישר 38"/>
          <p:cNvCxnSpPr>
            <a:stCxn id="13" idx="3"/>
            <a:endCxn id="42" idx="1"/>
          </p:cNvCxnSpPr>
          <p:nvPr/>
        </p:nvCxnSpPr>
        <p:spPr>
          <a:xfrm>
            <a:off x="7623413" y="5092928"/>
            <a:ext cx="612117" cy="324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מחבר חץ ישר 39"/>
          <p:cNvCxnSpPr>
            <a:stCxn id="13" idx="3"/>
            <a:endCxn id="41" idx="1"/>
          </p:cNvCxnSpPr>
          <p:nvPr/>
        </p:nvCxnSpPr>
        <p:spPr>
          <a:xfrm flipV="1">
            <a:off x="7623413" y="4599011"/>
            <a:ext cx="499167" cy="4939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מלבן 28"/>
          <p:cNvSpPr/>
          <p:nvPr/>
        </p:nvSpPr>
        <p:spPr bwMode="auto">
          <a:xfrm>
            <a:off x="8122580" y="4390049"/>
            <a:ext cx="1021420" cy="417923"/>
          </a:xfrm>
          <a:prstGeom prst="rect">
            <a:avLst/>
          </a:prstGeom>
          <a:solidFill>
            <a:srgbClr val="336699"/>
          </a:solidFill>
          <a:ln w="28575" cap="flat" cmpd="sng" algn="ctr">
            <a:solidFill>
              <a:schemeClr val="bg1"/>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0" tIns="45720" rIns="0" bIns="45720" numCol="1" rtlCol="1" anchor="ctr" anchorCtr="0" compatLnSpc="1">
            <a:prstTxWarp prst="textNoShape">
              <a:avLst/>
            </a:prstTxWarp>
          </a:bodyPr>
          <a:lstStyle/>
          <a:p>
            <a:pPr algn="ctr">
              <a:spcBef>
                <a:spcPct val="20000"/>
              </a:spcBef>
              <a:buClr>
                <a:srgbClr val="FF9900"/>
              </a:buClr>
            </a:pPr>
            <a:r>
              <a:rPr lang="he-IL" sz="1600" dirty="0" smtClean="0">
                <a:solidFill>
                  <a:prstClr val="white"/>
                </a:solidFill>
                <a:latin typeface="David" panose="020E0502060401010101" pitchFamily="34" charset="-79"/>
                <a:cs typeface="David" panose="020E0502060401010101" pitchFamily="34" charset="-79"/>
              </a:rPr>
              <a:t>לשכה משפטית</a:t>
            </a:r>
          </a:p>
        </p:txBody>
      </p:sp>
      <p:sp>
        <p:nvSpPr>
          <p:cNvPr id="42" name="מלבן 28"/>
          <p:cNvSpPr/>
          <p:nvPr/>
        </p:nvSpPr>
        <p:spPr bwMode="auto">
          <a:xfrm>
            <a:off x="8235530" y="5281881"/>
            <a:ext cx="833976" cy="271194"/>
          </a:xfrm>
          <a:prstGeom prst="rect">
            <a:avLst/>
          </a:prstGeom>
          <a:solidFill>
            <a:srgbClr val="336699"/>
          </a:solidFill>
          <a:ln w="28575" cap="flat" cmpd="sng" algn="ctr">
            <a:solidFill>
              <a:schemeClr val="bg1"/>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0" tIns="45720" rIns="0" bIns="45720" numCol="1" rtlCol="1" anchor="ctr" anchorCtr="0" compatLnSpc="1">
            <a:prstTxWarp prst="textNoShape">
              <a:avLst/>
            </a:prstTxWarp>
          </a:bodyPr>
          <a:lstStyle/>
          <a:p>
            <a:pPr algn="ctr">
              <a:spcBef>
                <a:spcPct val="20000"/>
              </a:spcBef>
              <a:buClr>
                <a:srgbClr val="FF9900"/>
              </a:buClr>
            </a:pPr>
            <a:r>
              <a:rPr lang="he-IL" sz="1600" dirty="0" smtClean="0">
                <a:solidFill>
                  <a:prstClr val="white"/>
                </a:solidFill>
                <a:latin typeface="David" panose="020E0502060401010101" pitchFamily="34" charset="-79"/>
                <a:cs typeface="David" panose="020E0502060401010101" pitchFamily="34" charset="-79"/>
              </a:rPr>
              <a:t>תקציבים</a:t>
            </a:r>
          </a:p>
        </p:txBody>
      </p:sp>
      <p:sp>
        <p:nvSpPr>
          <p:cNvPr id="43" name="מלבן 28"/>
          <p:cNvSpPr/>
          <p:nvPr/>
        </p:nvSpPr>
        <p:spPr bwMode="auto">
          <a:xfrm>
            <a:off x="8360731" y="4914426"/>
            <a:ext cx="696895" cy="304213"/>
          </a:xfrm>
          <a:prstGeom prst="rect">
            <a:avLst/>
          </a:prstGeom>
          <a:solidFill>
            <a:srgbClr val="336699"/>
          </a:solidFill>
          <a:ln w="28575" cap="flat" cmpd="sng" algn="ctr">
            <a:solidFill>
              <a:schemeClr val="bg1"/>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0" tIns="45720" rIns="0" bIns="45720" numCol="1" rtlCol="1" anchor="ctr" anchorCtr="0" compatLnSpc="1">
            <a:prstTxWarp prst="textNoShape">
              <a:avLst/>
            </a:prstTxWarp>
          </a:bodyPr>
          <a:lstStyle/>
          <a:p>
            <a:pPr algn="ctr">
              <a:spcBef>
                <a:spcPct val="20000"/>
              </a:spcBef>
              <a:buClr>
                <a:srgbClr val="FF9900"/>
              </a:buClr>
            </a:pPr>
            <a:r>
              <a:rPr lang="he-IL" sz="1600" dirty="0" err="1" smtClean="0">
                <a:solidFill>
                  <a:prstClr val="white"/>
                </a:solidFill>
                <a:latin typeface="David" panose="020E0502060401010101" pitchFamily="34" charset="-79"/>
                <a:cs typeface="David" panose="020E0502060401010101" pitchFamily="34" charset="-79"/>
              </a:rPr>
              <a:t>חשבות</a:t>
            </a:r>
            <a:endParaRPr lang="he-IL" sz="1600" dirty="0" smtClean="0">
              <a:solidFill>
                <a:prstClr val="white"/>
              </a:solidFill>
              <a:latin typeface="David" panose="020E0502060401010101" pitchFamily="34" charset="-79"/>
              <a:cs typeface="David" panose="020E0502060401010101" pitchFamily="34" charset="-79"/>
            </a:endParaRPr>
          </a:p>
        </p:txBody>
      </p:sp>
      <p:sp>
        <p:nvSpPr>
          <p:cNvPr id="44" name="מלבן 28"/>
          <p:cNvSpPr/>
          <p:nvPr/>
        </p:nvSpPr>
        <p:spPr bwMode="auto">
          <a:xfrm>
            <a:off x="1172647" y="2057038"/>
            <a:ext cx="2108026" cy="376573"/>
          </a:xfrm>
          <a:prstGeom prst="rect">
            <a:avLst/>
          </a:prstGeom>
          <a:solidFill>
            <a:srgbClr val="336699"/>
          </a:solidFill>
          <a:ln w="28575" cap="flat" cmpd="sng" algn="ctr">
            <a:solidFill>
              <a:schemeClr val="bg1"/>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0" tIns="45720" rIns="0" bIns="45720" numCol="1" rtlCol="1" anchor="ctr" anchorCtr="0" compatLnSpc="1">
            <a:prstTxWarp prst="textNoShape">
              <a:avLst/>
            </a:prstTxWarp>
          </a:bodyPr>
          <a:lstStyle/>
          <a:p>
            <a:pPr algn="ctr"/>
            <a:r>
              <a:rPr lang="he-IL" sz="1600" dirty="0" smtClean="0">
                <a:solidFill>
                  <a:prstClr val="white"/>
                </a:solidFill>
                <a:latin typeface="David" panose="020E0502060401010101" pitchFamily="34" charset="-79"/>
                <a:cs typeface="David" panose="020E0502060401010101" pitchFamily="34" charset="-79"/>
              </a:rPr>
              <a:t>מינוי יו"ר ועדת שיפוט</a:t>
            </a:r>
          </a:p>
        </p:txBody>
      </p:sp>
      <p:cxnSp>
        <p:nvCxnSpPr>
          <p:cNvPr id="45" name="Shape 111"/>
          <p:cNvCxnSpPr>
            <a:endCxn id="34" idx="2"/>
          </p:cNvCxnSpPr>
          <p:nvPr/>
        </p:nvCxnSpPr>
        <p:spPr bwMode="auto">
          <a:xfrm rot="10800000">
            <a:off x="576264" y="4437288"/>
            <a:ext cx="572318" cy="359864"/>
          </a:xfrm>
          <a:prstGeom prst="bentConnector2">
            <a:avLst/>
          </a:prstGeom>
          <a:solidFill>
            <a:srgbClr val="336699"/>
          </a:solidFill>
          <a:ln w="19050" cap="flat" cmpd="sng" algn="ctr">
            <a:solidFill>
              <a:schemeClr val="tx1">
                <a:lumMod val="75000"/>
                <a:lumOff val="25000"/>
              </a:schemeClr>
            </a:solidFill>
            <a:prstDash val="solid"/>
            <a:round/>
            <a:headEnd type="none" w="med" len="med"/>
            <a:tailEnd type="triangle" w="med" len="med"/>
          </a:ln>
          <a:effectLst/>
        </p:spPr>
      </p:cxnSp>
      <p:sp>
        <p:nvSpPr>
          <p:cNvPr id="46" name="TextBox 45"/>
          <p:cNvSpPr txBox="1"/>
          <p:nvPr/>
        </p:nvSpPr>
        <p:spPr>
          <a:xfrm>
            <a:off x="0" y="-61413"/>
            <a:ext cx="9144000" cy="738664"/>
          </a:xfrm>
          <a:prstGeom prst="rect">
            <a:avLst/>
          </a:prstGeom>
          <a:noFill/>
        </p:spPr>
        <p:txBody>
          <a:bodyPr wrap="square" rtlCol="1">
            <a:spAutoFit/>
          </a:bodyPr>
          <a:lstStyle/>
          <a:p>
            <a:pPr algn="ctr">
              <a:lnSpc>
                <a:spcPct val="150000"/>
              </a:lnSpc>
            </a:pPr>
            <a:r>
              <a:rPr lang="he-IL" sz="2800" b="1" dirty="0" smtClean="0">
                <a:solidFill>
                  <a:srgbClr val="8064A2">
                    <a:lumMod val="50000"/>
                  </a:srgbClr>
                </a:solidFill>
                <a:latin typeface="David" panose="020E0502060401010101" pitchFamily="34" charset="-79"/>
                <a:cs typeface="David" panose="020E0502060401010101" pitchFamily="34" charset="-79"/>
              </a:rPr>
              <a:t>תהליך הטיפול במימון מחקרים, מלגות, שת"פ דו לאומיים</a:t>
            </a:r>
          </a:p>
        </p:txBody>
      </p:sp>
    </p:spTree>
    <p:extLst>
      <p:ext uri="{BB962C8B-B14F-4D97-AF65-F5344CB8AC3E}">
        <p14:creationId xmlns:p14="http://schemas.microsoft.com/office/powerpoint/2010/main" val="33459855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leumi2013.daatsolutions.info/wp-content/uploads/2013/08/dest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 y="5336530"/>
            <a:ext cx="4287777" cy="1521470"/>
          </a:xfrm>
          <a:prstGeom prst="rect">
            <a:avLst/>
          </a:prstGeom>
          <a:noFill/>
          <a:extLst>
            <a:ext uri="{909E8E84-426E-40DD-AFC4-6F175D3DCCD1}">
              <a14:hiddenFill xmlns:a14="http://schemas.microsoft.com/office/drawing/2010/main">
                <a:solidFill>
                  <a:srgbClr val="FFFFFF"/>
                </a:solidFill>
              </a14:hiddenFill>
            </a:ext>
          </a:extLst>
        </p:spPr>
      </p:pic>
      <p:sp>
        <p:nvSpPr>
          <p:cNvPr id="5" name="מלבן 4"/>
          <p:cNvSpPr/>
          <p:nvPr/>
        </p:nvSpPr>
        <p:spPr>
          <a:xfrm>
            <a:off x="1717693" y="1182088"/>
            <a:ext cx="5306261" cy="523220"/>
          </a:xfrm>
          <a:prstGeom prst="rect">
            <a:avLst/>
          </a:prstGeom>
        </p:spPr>
        <p:txBody>
          <a:bodyPr wrap="none">
            <a:spAutoFit/>
          </a:bodyPr>
          <a:lstStyle/>
          <a:p>
            <a:r>
              <a:rPr lang="he-IL" sz="2800" b="1" dirty="0" smtClean="0">
                <a:solidFill>
                  <a:srgbClr val="1F497D"/>
                </a:solidFill>
                <a:effectLst>
                  <a:outerShdw blurRad="38100" dist="38100" dir="2700000" algn="tl">
                    <a:srgbClr val="000000">
                      <a:alpha val="43137"/>
                    </a:srgbClr>
                  </a:outerShdw>
                </a:effectLst>
              </a:rPr>
              <a:t>נושאים עיקריים לביצוע בשנת 2016</a:t>
            </a:r>
          </a:p>
        </p:txBody>
      </p:sp>
      <p:sp>
        <p:nvSpPr>
          <p:cNvPr id="6" name="תרשים זרימה: תהליך 5"/>
          <p:cNvSpPr/>
          <p:nvPr/>
        </p:nvSpPr>
        <p:spPr>
          <a:xfrm>
            <a:off x="323528" y="1686856"/>
            <a:ext cx="8424936" cy="4248472"/>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nSpc>
                <a:spcPct val="150000"/>
              </a:lnSpc>
              <a:spcAft>
                <a:spcPts val="600"/>
              </a:spcAft>
              <a:buSzPct val="100000"/>
              <a:buFont typeface="Wingdings" panose="05000000000000000000" pitchFamily="2" charset="2"/>
              <a:buChar char="q"/>
            </a:pPr>
            <a:r>
              <a:rPr lang="he-IL" sz="2000" b="1" dirty="0" smtClean="0">
                <a:solidFill>
                  <a:prstClr val="black">
                    <a:lumMod val="65000"/>
                    <a:lumOff val="35000"/>
                  </a:prstClr>
                </a:solidFill>
              </a:rPr>
              <a:t>פרסום קולות קוראים לשנים 2016-2017 (בביצוע)</a:t>
            </a:r>
          </a:p>
          <a:p>
            <a:pPr marL="342900" indent="-342900">
              <a:lnSpc>
                <a:spcPct val="150000"/>
              </a:lnSpc>
              <a:spcAft>
                <a:spcPts val="600"/>
              </a:spcAft>
              <a:buSzPct val="100000"/>
              <a:buFont typeface="Wingdings" panose="05000000000000000000" pitchFamily="2" charset="2"/>
              <a:buChar char="q"/>
            </a:pPr>
            <a:r>
              <a:rPr lang="he-IL" sz="2000" b="1" dirty="0" smtClean="0">
                <a:solidFill>
                  <a:prstClr val="black">
                    <a:lumMod val="65000"/>
                    <a:lumOff val="35000"/>
                  </a:prstClr>
                </a:solidFill>
              </a:rPr>
              <a:t>שבוע החלל (בוצע)</a:t>
            </a:r>
          </a:p>
          <a:p>
            <a:pPr marL="342900" indent="-342900">
              <a:lnSpc>
                <a:spcPct val="150000"/>
              </a:lnSpc>
              <a:spcAft>
                <a:spcPts val="600"/>
              </a:spcAft>
              <a:buSzPct val="100000"/>
              <a:buFont typeface="Wingdings" panose="05000000000000000000" pitchFamily="2" charset="2"/>
              <a:buChar char="q"/>
            </a:pPr>
            <a:r>
              <a:rPr lang="he-IL" sz="2000" b="1" dirty="0" smtClean="0">
                <a:solidFill>
                  <a:prstClr val="black">
                    <a:lumMod val="65000"/>
                    <a:lumOff val="35000"/>
                  </a:prstClr>
                </a:solidFill>
              </a:rPr>
              <a:t>גיבוש </a:t>
            </a:r>
            <a:r>
              <a:rPr lang="he-IL" sz="2000" b="1" dirty="0">
                <a:solidFill>
                  <a:prstClr val="black">
                    <a:lumMod val="65000"/>
                    <a:lumOff val="35000"/>
                  </a:prstClr>
                </a:solidFill>
              </a:rPr>
              <a:t>הסכמות מול פורום סגני נשיאי האוניברסיטאות למחקר </a:t>
            </a:r>
            <a:r>
              <a:rPr lang="he-IL" sz="2000" b="1" dirty="0" smtClean="0">
                <a:solidFill>
                  <a:prstClr val="black">
                    <a:lumMod val="65000"/>
                    <a:lumOff val="35000"/>
                  </a:prstClr>
                </a:solidFill>
              </a:rPr>
              <a:t>(בוצע)</a:t>
            </a:r>
            <a:endParaRPr lang="he-IL" sz="2000" b="1" dirty="0">
              <a:solidFill>
                <a:prstClr val="black">
                  <a:lumMod val="65000"/>
                  <a:lumOff val="35000"/>
                </a:prstClr>
              </a:solidFill>
            </a:endParaRPr>
          </a:p>
          <a:p>
            <a:pPr marL="342900" indent="-342900">
              <a:lnSpc>
                <a:spcPct val="150000"/>
              </a:lnSpc>
              <a:spcAft>
                <a:spcPts val="600"/>
              </a:spcAft>
              <a:buSzPct val="100000"/>
              <a:buFont typeface="Wingdings" panose="05000000000000000000" pitchFamily="2" charset="2"/>
              <a:buChar char="q"/>
            </a:pPr>
            <a:r>
              <a:rPr lang="he-IL" sz="2000" b="1" dirty="0">
                <a:solidFill>
                  <a:prstClr val="black">
                    <a:lumMod val="65000"/>
                    <a:lumOff val="35000"/>
                  </a:prstClr>
                </a:solidFill>
              </a:rPr>
              <a:t>המשך פיתוח מערכת להגשה מקוונת של הצעות מחקר (בביצוע)</a:t>
            </a:r>
          </a:p>
          <a:p>
            <a:pPr marL="342900" indent="-342900">
              <a:lnSpc>
                <a:spcPct val="150000"/>
              </a:lnSpc>
              <a:spcAft>
                <a:spcPts val="600"/>
              </a:spcAft>
              <a:buSzPct val="100000"/>
              <a:buFont typeface="Wingdings" panose="05000000000000000000" pitchFamily="2" charset="2"/>
              <a:buChar char="q"/>
            </a:pPr>
            <a:endParaRPr lang="he-IL" sz="2000" b="1" dirty="0">
              <a:solidFill>
                <a:prstClr val="black">
                  <a:lumMod val="65000"/>
                  <a:lumOff val="35000"/>
                </a:prstClr>
              </a:solidFill>
            </a:endParaRPr>
          </a:p>
        </p:txBody>
      </p:sp>
    </p:spTree>
    <p:extLst>
      <p:ext uri="{BB962C8B-B14F-4D97-AF65-F5344CB8AC3E}">
        <p14:creationId xmlns:p14="http://schemas.microsoft.com/office/powerpoint/2010/main" val="49341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1717693" y="1182088"/>
            <a:ext cx="5306261" cy="523220"/>
          </a:xfrm>
          <a:prstGeom prst="rect">
            <a:avLst/>
          </a:prstGeom>
        </p:spPr>
        <p:txBody>
          <a:bodyPr wrap="none">
            <a:spAutoFit/>
          </a:bodyPr>
          <a:lstStyle/>
          <a:p>
            <a:r>
              <a:rPr lang="he-IL" sz="2800" b="1" dirty="0">
                <a:solidFill>
                  <a:srgbClr val="1F497D"/>
                </a:solidFill>
                <a:effectLst>
                  <a:outerShdw blurRad="38100" dist="38100" dir="2700000" algn="tl">
                    <a:srgbClr val="000000">
                      <a:alpha val="43137"/>
                    </a:srgbClr>
                  </a:outerShdw>
                </a:effectLst>
              </a:rPr>
              <a:t>נושאים עיקריים לביצוע בשנת </a:t>
            </a:r>
            <a:r>
              <a:rPr lang="he-IL" sz="2800" b="1" dirty="0" smtClean="0">
                <a:solidFill>
                  <a:srgbClr val="1F497D"/>
                </a:solidFill>
                <a:effectLst>
                  <a:outerShdw blurRad="38100" dist="38100" dir="2700000" algn="tl">
                    <a:srgbClr val="000000">
                      <a:alpha val="43137"/>
                    </a:srgbClr>
                  </a:outerShdw>
                </a:effectLst>
              </a:rPr>
              <a:t>2016</a:t>
            </a:r>
            <a:endParaRPr lang="he-IL" sz="2800" b="1" dirty="0">
              <a:solidFill>
                <a:srgbClr val="1F497D"/>
              </a:solidFill>
              <a:effectLst>
                <a:outerShdw blurRad="38100" dist="38100" dir="2700000" algn="tl">
                  <a:srgbClr val="000000">
                    <a:alpha val="43137"/>
                  </a:srgbClr>
                </a:outerShdw>
              </a:effectLst>
            </a:endParaRPr>
          </a:p>
        </p:txBody>
      </p:sp>
      <p:sp>
        <p:nvSpPr>
          <p:cNvPr id="6" name="תרשים זרימה: תהליך 5"/>
          <p:cNvSpPr/>
          <p:nvPr/>
        </p:nvSpPr>
        <p:spPr>
          <a:xfrm>
            <a:off x="323528" y="1772816"/>
            <a:ext cx="8424936" cy="4248472"/>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nSpc>
                <a:spcPct val="150000"/>
              </a:lnSpc>
              <a:spcAft>
                <a:spcPts val="1800"/>
              </a:spcAft>
              <a:buSzPct val="100000"/>
              <a:buFont typeface="Wingdings" panose="05000000000000000000" pitchFamily="2" charset="2"/>
              <a:buChar char="q"/>
            </a:pPr>
            <a:r>
              <a:rPr lang="he-IL" sz="2000" b="1" dirty="0" smtClean="0">
                <a:solidFill>
                  <a:prstClr val="black">
                    <a:lumMod val="65000"/>
                    <a:lumOff val="35000"/>
                  </a:prstClr>
                </a:solidFill>
              </a:rPr>
              <a:t>שיתופי </a:t>
            </a:r>
            <a:r>
              <a:rPr lang="he-IL" sz="2000" b="1" dirty="0">
                <a:solidFill>
                  <a:prstClr val="black">
                    <a:lumMod val="65000"/>
                    <a:lumOff val="35000"/>
                  </a:prstClr>
                </a:solidFill>
              </a:rPr>
              <a:t>פעולה בינלאומיים בדגש על </a:t>
            </a:r>
            <a:r>
              <a:rPr lang="he-IL" sz="2000" b="1" dirty="0" smtClean="0">
                <a:solidFill>
                  <a:prstClr val="black">
                    <a:lumMod val="65000"/>
                    <a:lumOff val="35000"/>
                  </a:prstClr>
                </a:solidFill>
              </a:rPr>
              <a:t>סין, הודו ואמריקה הלטינית (בביצוע)</a:t>
            </a:r>
          </a:p>
          <a:p>
            <a:pPr marL="342900" indent="-342900">
              <a:lnSpc>
                <a:spcPct val="150000"/>
              </a:lnSpc>
              <a:spcAft>
                <a:spcPts val="1800"/>
              </a:spcAft>
              <a:buSzPct val="100000"/>
              <a:buFont typeface="Wingdings" panose="05000000000000000000" pitchFamily="2" charset="2"/>
              <a:buChar char="q"/>
            </a:pPr>
            <a:r>
              <a:rPr lang="he-IL" sz="2000" b="1" dirty="0" smtClean="0">
                <a:solidFill>
                  <a:prstClr val="black">
                    <a:lumMod val="65000"/>
                    <a:lumOff val="35000"/>
                  </a:prstClr>
                </a:solidFill>
              </a:rPr>
              <a:t>שיפוט </a:t>
            </a:r>
            <a:r>
              <a:rPr lang="he-IL" sz="2000" b="1" dirty="0">
                <a:solidFill>
                  <a:prstClr val="black">
                    <a:lumMod val="65000"/>
                    <a:lumOff val="35000"/>
                  </a:prstClr>
                </a:solidFill>
              </a:rPr>
              <a:t>ובחירת </a:t>
            </a:r>
            <a:r>
              <a:rPr lang="he-IL" sz="2000" b="1" dirty="0" smtClean="0">
                <a:solidFill>
                  <a:prstClr val="black">
                    <a:lumMod val="65000"/>
                    <a:lumOff val="35000"/>
                  </a:prstClr>
                </a:solidFill>
              </a:rPr>
              <a:t>הזוכים במחקרים </a:t>
            </a:r>
            <a:r>
              <a:rPr lang="he-IL" sz="2000" b="1" dirty="0">
                <a:solidFill>
                  <a:prstClr val="black">
                    <a:lumMod val="65000"/>
                    <a:lumOff val="35000"/>
                  </a:prstClr>
                </a:solidFill>
              </a:rPr>
              <a:t>ומלגות </a:t>
            </a:r>
            <a:r>
              <a:rPr lang="he-IL" sz="2000" b="1" dirty="0" smtClean="0">
                <a:solidFill>
                  <a:prstClr val="black">
                    <a:lumMod val="65000"/>
                    <a:lumOff val="35000"/>
                  </a:prstClr>
                </a:solidFill>
              </a:rPr>
              <a:t>(בביצוע)</a:t>
            </a:r>
            <a:endParaRPr lang="he-IL" sz="2000" b="1" dirty="0">
              <a:solidFill>
                <a:prstClr val="black">
                  <a:lumMod val="65000"/>
                  <a:lumOff val="35000"/>
                </a:prstClr>
              </a:solidFill>
            </a:endParaRPr>
          </a:p>
          <a:p>
            <a:pPr marL="342900" indent="-342900">
              <a:lnSpc>
                <a:spcPct val="150000"/>
              </a:lnSpc>
              <a:spcAft>
                <a:spcPts val="1800"/>
              </a:spcAft>
              <a:buSzPct val="100000"/>
              <a:buFont typeface="Wingdings" panose="05000000000000000000" pitchFamily="2" charset="2"/>
              <a:buChar char="q"/>
            </a:pPr>
            <a:r>
              <a:rPr lang="he-IL" sz="2000" b="1" dirty="0">
                <a:solidFill>
                  <a:prstClr val="black">
                    <a:lumMod val="65000"/>
                    <a:lumOff val="35000"/>
                  </a:prstClr>
                </a:solidFill>
              </a:rPr>
              <a:t>ליל המדענים </a:t>
            </a:r>
            <a:r>
              <a:rPr lang="he-IL" sz="2000" b="1" dirty="0" smtClean="0">
                <a:solidFill>
                  <a:prstClr val="black">
                    <a:lumMod val="65000"/>
                    <a:lumOff val="35000"/>
                  </a:prstClr>
                </a:solidFill>
              </a:rPr>
              <a:t>2016(ספטמבר 2016)</a:t>
            </a:r>
            <a:endParaRPr lang="he-IL" sz="2000" b="1" dirty="0">
              <a:solidFill>
                <a:prstClr val="black">
                  <a:lumMod val="65000"/>
                  <a:lumOff val="35000"/>
                </a:prstClr>
              </a:solidFill>
            </a:endParaRPr>
          </a:p>
          <a:p>
            <a:pPr marL="342900" indent="-342900">
              <a:lnSpc>
                <a:spcPct val="150000"/>
              </a:lnSpc>
              <a:spcAft>
                <a:spcPts val="1800"/>
              </a:spcAft>
              <a:buSzPct val="100000"/>
              <a:buFont typeface="Wingdings" panose="05000000000000000000" pitchFamily="2" charset="2"/>
              <a:buChar char="q"/>
            </a:pPr>
            <a:r>
              <a:rPr lang="he-IL" sz="2000" b="1" dirty="0" smtClean="0">
                <a:solidFill>
                  <a:prstClr val="black">
                    <a:lumMod val="65000"/>
                    <a:lumOff val="35000"/>
                  </a:prstClr>
                </a:solidFill>
              </a:rPr>
              <a:t>מיסודה </a:t>
            </a:r>
            <a:r>
              <a:rPr lang="he-IL" sz="2000" b="1" dirty="0">
                <a:solidFill>
                  <a:prstClr val="black">
                    <a:lumMod val="65000"/>
                    <a:lumOff val="35000"/>
                  </a:prstClr>
                </a:solidFill>
              </a:rPr>
              <a:t>של קרן </a:t>
            </a:r>
            <a:r>
              <a:rPr lang="he-IL" sz="2000" b="1" dirty="0" err="1">
                <a:solidFill>
                  <a:prstClr val="black">
                    <a:lumMod val="65000"/>
                    <a:lumOff val="35000"/>
                  </a:prstClr>
                </a:solidFill>
              </a:rPr>
              <a:t>מי"ה</a:t>
            </a:r>
            <a:r>
              <a:rPr lang="he-IL" sz="2000" b="1" dirty="0">
                <a:solidFill>
                  <a:prstClr val="black">
                    <a:lumMod val="65000"/>
                    <a:lumOff val="35000"/>
                  </a:prstClr>
                </a:solidFill>
              </a:rPr>
              <a:t> במסגרת תאגיד </a:t>
            </a:r>
            <a:r>
              <a:rPr lang="he-IL" sz="2000" b="1" dirty="0" smtClean="0">
                <a:solidFill>
                  <a:prstClr val="black">
                    <a:lumMod val="65000"/>
                    <a:lumOff val="35000"/>
                  </a:prstClr>
                </a:solidFill>
              </a:rPr>
              <a:t>(בבחינה)</a:t>
            </a:r>
            <a:endParaRPr lang="he-IL" sz="2000" b="1" dirty="0">
              <a:solidFill>
                <a:prstClr val="black">
                  <a:lumMod val="65000"/>
                  <a:lumOff val="35000"/>
                </a:prstClr>
              </a:solidFill>
            </a:endParaRPr>
          </a:p>
          <a:p>
            <a:pPr marL="342900" indent="-342900">
              <a:lnSpc>
                <a:spcPct val="150000"/>
              </a:lnSpc>
              <a:spcAft>
                <a:spcPts val="600"/>
              </a:spcAft>
              <a:buSzPct val="100000"/>
              <a:buFont typeface="Wingdings" panose="05000000000000000000" pitchFamily="2" charset="2"/>
              <a:buChar char="q"/>
            </a:pPr>
            <a:endParaRPr lang="he-IL" sz="2000" b="1" dirty="0">
              <a:solidFill>
                <a:prstClr val="black">
                  <a:lumMod val="65000"/>
                  <a:lumOff val="35000"/>
                </a:prstClr>
              </a:solidFill>
            </a:endParaRPr>
          </a:p>
        </p:txBody>
      </p:sp>
      <p:pic>
        <p:nvPicPr>
          <p:cNvPr id="8" name="Picture 2" descr="http://leumi2013.daatsolutions.info/wp-content/uploads/2013/08/dest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 y="5336530"/>
            <a:ext cx="4287777" cy="1521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76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1349896"/>
            <a:ext cx="8229600" cy="1143000"/>
          </a:xfrm>
        </p:spPr>
        <p:txBody>
          <a:bodyPr/>
          <a:lstStyle/>
          <a:p>
            <a:r>
              <a:rPr lang="he-IL" sz="2800" b="1" dirty="0">
                <a:solidFill>
                  <a:schemeClr val="tx2"/>
                </a:solidFill>
                <a:effectLst>
                  <a:outerShdw blurRad="38100" dist="38100" dir="2700000" algn="tl">
                    <a:srgbClr val="000000">
                      <a:alpha val="43137"/>
                    </a:srgbClr>
                  </a:outerShdw>
                </a:effectLst>
                <a:latin typeface="+mn-lt"/>
                <a:ea typeface="+mn-ea"/>
                <a:cs typeface="+mn-cs"/>
              </a:rPr>
              <a:t>כרטיס</a:t>
            </a:r>
            <a:r>
              <a:rPr lang="he-IL" dirty="0" smtClean="0"/>
              <a:t> </a:t>
            </a:r>
            <a:r>
              <a:rPr lang="he-IL" sz="2800" b="1" dirty="0">
                <a:solidFill>
                  <a:schemeClr val="tx2"/>
                </a:solidFill>
                <a:effectLst>
                  <a:outerShdw blurRad="38100" dist="38100" dir="2700000" algn="tl">
                    <a:srgbClr val="000000">
                      <a:alpha val="43137"/>
                    </a:srgbClr>
                  </a:outerShdw>
                </a:effectLst>
                <a:latin typeface="+mn-lt"/>
                <a:ea typeface="+mn-ea"/>
                <a:cs typeface="+mn-cs"/>
              </a:rPr>
              <a:t>חוקר</a:t>
            </a:r>
          </a:p>
        </p:txBody>
      </p:sp>
      <p:sp>
        <p:nvSpPr>
          <p:cNvPr id="3" name="מציין מיקום תוכן 2"/>
          <p:cNvSpPr>
            <a:spLocks noGrp="1"/>
          </p:cNvSpPr>
          <p:nvPr>
            <p:ph idx="1"/>
          </p:nvPr>
        </p:nvSpPr>
        <p:spPr>
          <a:xfrm>
            <a:off x="457200" y="2492896"/>
            <a:ext cx="8229600" cy="3157811"/>
          </a:xfrm>
        </p:spPr>
        <p:txBody>
          <a:bodyPr/>
          <a:lstStyle/>
          <a:p>
            <a:pPr lvl="0"/>
            <a:r>
              <a:rPr lang="he-IL" sz="2400" dirty="0"/>
              <a:t>הגשת בקשת המשך ודיווח מדעי – הבקשה תוגש חודשיים לפני תום כל שנה בהתאם לתקופת המחקר.</a:t>
            </a:r>
            <a:endParaRPr lang="en-US" sz="2400" dirty="0"/>
          </a:p>
          <a:p>
            <a:pPr lvl="0"/>
            <a:r>
              <a:rPr lang="he-IL" sz="2400" dirty="0"/>
              <a:t>בתום תקופת ההתקשרות יש להגיש דו"ח מדעי מסכם למחקר, לא יאוחר מ- 3 חודשים לאחר תום תקופת המחקר.</a:t>
            </a:r>
            <a:endParaRPr lang="en-US" sz="2400" dirty="0"/>
          </a:p>
          <a:p>
            <a:pPr lvl="0"/>
            <a:r>
              <a:rPr lang="he-IL" sz="2400" dirty="0"/>
              <a:t>בתום תקופת ההתקשרות יש להגיש דו"ח כספי מסכם לכל תקופת המחקר, לא יאוחר מ- 4 חודשים לאחר תום תקופת המחקר.</a:t>
            </a:r>
            <a:endParaRPr lang="en-US" sz="2400" dirty="0"/>
          </a:p>
          <a:p>
            <a:endParaRPr lang="he-IL" sz="2400" dirty="0"/>
          </a:p>
        </p:txBody>
      </p:sp>
    </p:spTree>
    <p:extLst>
      <p:ext uri="{BB962C8B-B14F-4D97-AF65-F5344CB8AC3E}">
        <p14:creationId xmlns:p14="http://schemas.microsoft.com/office/powerpoint/2010/main" val="29283319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p:cNvGraphicFramePr>
            <a:graphicFrameLocks noGrp="1"/>
          </p:cNvGraphicFramePr>
          <p:nvPr>
            <p:extLst>
              <p:ext uri="{D42A27DB-BD31-4B8C-83A1-F6EECF244321}">
                <p14:modId xmlns:p14="http://schemas.microsoft.com/office/powerpoint/2010/main" val="2647927369"/>
              </p:ext>
            </p:extLst>
          </p:nvPr>
        </p:nvGraphicFramePr>
        <p:xfrm>
          <a:off x="251519" y="398318"/>
          <a:ext cx="8640961" cy="5754332"/>
        </p:xfrm>
        <a:graphic>
          <a:graphicData uri="http://schemas.openxmlformats.org/drawingml/2006/table">
            <a:tbl>
              <a:tblPr rtl="1" firstRow="1" firstCol="1" bandRow="1">
                <a:solidFill>
                  <a:schemeClr val="bg1"/>
                </a:solidFill>
                <a:tableStyleId>{5C22544A-7EE6-4342-B048-85BDC9FD1C3A}</a:tableStyleId>
              </a:tblPr>
              <a:tblGrid>
                <a:gridCol w="1876436"/>
                <a:gridCol w="709778"/>
                <a:gridCol w="1611536"/>
                <a:gridCol w="1455486"/>
                <a:gridCol w="1095772"/>
                <a:gridCol w="583158"/>
                <a:gridCol w="1308795"/>
              </a:tblGrid>
              <a:tr h="450771">
                <a:tc gridSpan="3">
                  <a:txBody>
                    <a:bodyPr/>
                    <a:lstStyle/>
                    <a:p>
                      <a:pPr algn="ctr" rtl="1">
                        <a:spcAft>
                          <a:spcPts val="0"/>
                        </a:spcAft>
                      </a:pPr>
                      <a:r>
                        <a:rPr lang="he-IL" sz="1200" dirty="0">
                          <a:effectLst/>
                        </a:rPr>
                        <a:t>מס' מרכבה              </a:t>
                      </a:r>
                      <a:endParaRPr lang="en-US" sz="1200" dirty="0">
                        <a:effectLst/>
                        <a:latin typeface="Calibri"/>
                        <a:ea typeface="Calibri"/>
                        <a:cs typeface="Times New Roman"/>
                      </a:endParaRPr>
                    </a:p>
                  </a:txBody>
                  <a:tcPr marL="37050" marR="37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he-IL"/>
                    </a:p>
                  </a:txBody>
                  <a:tcPr/>
                </a:tc>
                <a:tc hMerge="1">
                  <a:txBody>
                    <a:bodyPr/>
                    <a:lstStyle/>
                    <a:p>
                      <a:pPr rtl="1"/>
                      <a:endParaRPr lang="he-IL"/>
                    </a:p>
                  </a:txBody>
                  <a:tcPr/>
                </a:tc>
                <a:tc gridSpan="2">
                  <a:txBody>
                    <a:bodyPr/>
                    <a:lstStyle/>
                    <a:p>
                      <a:pPr algn="ctr" rtl="1">
                        <a:spcAft>
                          <a:spcPts val="0"/>
                        </a:spcAft>
                      </a:pPr>
                      <a:r>
                        <a:rPr lang="he-IL" sz="1200" dirty="0">
                          <a:effectLst/>
                        </a:rPr>
                        <a:t>שם חוקר/משתלם </a:t>
                      </a:r>
                      <a:endParaRPr lang="en-US" sz="1200" dirty="0">
                        <a:effectLst/>
                      </a:endParaRPr>
                    </a:p>
                    <a:p>
                      <a:pPr algn="ctr" rtl="1">
                        <a:spcAft>
                          <a:spcPts val="0"/>
                        </a:spcAft>
                      </a:pPr>
                      <a:r>
                        <a:rPr lang="he-IL" sz="1200" dirty="0">
                          <a:effectLst/>
                        </a:rPr>
                        <a:t> </a:t>
                      </a:r>
                      <a:endParaRPr lang="en-US" sz="1200" dirty="0">
                        <a:effectLst/>
                        <a:latin typeface="Calibri"/>
                        <a:ea typeface="Calibri"/>
                        <a:cs typeface="Times New Roman"/>
                      </a:endParaRPr>
                    </a:p>
                  </a:txBody>
                  <a:tcPr marL="37050" marR="37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he-IL"/>
                    </a:p>
                  </a:txBody>
                  <a:tcPr/>
                </a:tc>
                <a:tc gridSpan="2">
                  <a:txBody>
                    <a:bodyPr/>
                    <a:lstStyle/>
                    <a:p>
                      <a:pPr algn="ctr" rtl="1">
                        <a:spcAft>
                          <a:spcPts val="0"/>
                        </a:spcAft>
                      </a:pPr>
                      <a:r>
                        <a:rPr lang="he-IL" sz="1200">
                          <a:effectLst/>
                        </a:rPr>
                        <a:t>מוסד            </a:t>
                      </a:r>
                      <a:endParaRPr lang="en-US" sz="1200">
                        <a:effectLst/>
                      </a:endParaRPr>
                    </a:p>
                    <a:p>
                      <a:pPr algn="ctr" rtl="1">
                        <a:spcAft>
                          <a:spcPts val="0"/>
                        </a:spcAft>
                      </a:pPr>
                      <a:r>
                        <a:rPr lang="he-IL" sz="1200">
                          <a:effectLst/>
                        </a:rPr>
                        <a:t> </a:t>
                      </a:r>
                      <a:endParaRPr lang="en-US" sz="1200">
                        <a:effectLst/>
                        <a:latin typeface="Calibri"/>
                        <a:ea typeface="Calibri"/>
                        <a:cs typeface="Times New Roman"/>
                      </a:endParaRPr>
                    </a:p>
                  </a:txBody>
                  <a:tcPr marL="37050" marR="37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he-IL"/>
                    </a:p>
                  </a:txBody>
                  <a:tcPr/>
                </a:tc>
              </a:tr>
              <a:tr h="338077">
                <a:tc gridSpan="3">
                  <a:txBody>
                    <a:bodyPr/>
                    <a:lstStyle/>
                    <a:p>
                      <a:pPr algn="ctr" rtl="1">
                        <a:lnSpc>
                          <a:spcPct val="150000"/>
                        </a:lnSpc>
                        <a:spcAft>
                          <a:spcPts val="0"/>
                        </a:spcAft>
                      </a:pPr>
                      <a:r>
                        <a:rPr lang="he-IL" sz="1200" dirty="0">
                          <a:effectLst/>
                        </a:rPr>
                        <a:t> </a:t>
                      </a:r>
                      <a:endParaRPr lang="en-US" sz="1200" dirty="0">
                        <a:effectLst/>
                        <a:latin typeface="Calibri"/>
                        <a:ea typeface="Calibri"/>
                        <a:cs typeface="Times New Roman"/>
                      </a:endParaRPr>
                    </a:p>
                  </a:txBody>
                  <a:tcPr marL="37050" marR="37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rtl="1"/>
                      <a:endParaRPr lang="he-IL"/>
                    </a:p>
                  </a:txBody>
                  <a:tcPr/>
                </a:tc>
                <a:tc hMerge="1">
                  <a:txBody>
                    <a:bodyPr/>
                    <a:lstStyle/>
                    <a:p>
                      <a:pPr rtl="1"/>
                      <a:endParaRPr lang="he-IL"/>
                    </a:p>
                  </a:txBody>
                  <a:tcPr/>
                </a:tc>
                <a:tc gridSpan="2">
                  <a:txBody>
                    <a:bodyPr/>
                    <a:lstStyle/>
                    <a:p>
                      <a:pPr algn="ctr" rtl="1">
                        <a:lnSpc>
                          <a:spcPct val="150000"/>
                        </a:lnSpc>
                        <a:spcAft>
                          <a:spcPts val="0"/>
                        </a:spcAft>
                      </a:pPr>
                      <a:r>
                        <a:rPr lang="he-IL" sz="1200" dirty="0">
                          <a:effectLst/>
                        </a:rPr>
                        <a:t> </a:t>
                      </a:r>
                      <a:endParaRPr lang="en-US" sz="1200" dirty="0">
                        <a:effectLst/>
                        <a:latin typeface="Calibri"/>
                        <a:ea typeface="Calibri"/>
                        <a:cs typeface="Times New Roman"/>
                      </a:endParaRPr>
                    </a:p>
                  </a:txBody>
                  <a:tcPr marL="37050" marR="37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rtl="1"/>
                      <a:endParaRPr lang="he-IL"/>
                    </a:p>
                  </a:txBody>
                  <a:tcPr/>
                </a:tc>
                <a:tc gridSpan="2">
                  <a:txBody>
                    <a:bodyPr/>
                    <a:lstStyle/>
                    <a:p>
                      <a:pPr algn="ctr" rtl="1">
                        <a:lnSpc>
                          <a:spcPct val="150000"/>
                        </a:lnSpc>
                        <a:spcAft>
                          <a:spcPts val="0"/>
                        </a:spcAft>
                      </a:pPr>
                      <a:r>
                        <a:rPr lang="he-IL" sz="1200" dirty="0">
                          <a:effectLst/>
                        </a:rPr>
                        <a:t> </a:t>
                      </a:r>
                      <a:endParaRPr lang="en-US" sz="1200" dirty="0">
                        <a:effectLst/>
                        <a:latin typeface="Calibri"/>
                        <a:ea typeface="Calibri"/>
                        <a:cs typeface="Times New Roman"/>
                      </a:endParaRPr>
                    </a:p>
                  </a:txBody>
                  <a:tcPr marL="37050" marR="37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rtl="1"/>
                      <a:endParaRPr lang="he-IL"/>
                    </a:p>
                  </a:txBody>
                  <a:tcPr/>
                </a:tc>
              </a:tr>
              <a:tr h="450771">
                <a:tc rowSpan="2" gridSpan="2">
                  <a:txBody>
                    <a:bodyPr/>
                    <a:lstStyle/>
                    <a:p>
                      <a:pPr algn="ctr" rtl="1">
                        <a:spcAft>
                          <a:spcPts val="0"/>
                        </a:spcAft>
                      </a:pPr>
                      <a:r>
                        <a:rPr lang="he-IL" sz="1200" dirty="0">
                          <a:effectLst/>
                        </a:rPr>
                        <a:t> </a:t>
                      </a:r>
                      <a:endParaRPr lang="en-US" sz="1200" dirty="0">
                        <a:effectLst/>
                      </a:endParaRPr>
                    </a:p>
                    <a:p>
                      <a:pPr algn="ctr" rtl="1">
                        <a:spcAft>
                          <a:spcPts val="0"/>
                        </a:spcAft>
                      </a:pPr>
                      <a:r>
                        <a:rPr lang="he-IL" sz="1200" dirty="0">
                          <a:effectLst/>
                        </a:rPr>
                        <a:t>נושא</a:t>
                      </a:r>
                      <a:endParaRPr lang="en-US" sz="1200" dirty="0">
                        <a:effectLst/>
                      </a:endParaRPr>
                    </a:p>
                    <a:p>
                      <a:pPr algn="ctr" rtl="1">
                        <a:spcAft>
                          <a:spcPts val="0"/>
                        </a:spcAft>
                      </a:pPr>
                      <a:r>
                        <a:rPr lang="he-IL" sz="1200" dirty="0">
                          <a:effectLst/>
                        </a:rPr>
                        <a:t> </a:t>
                      </a:r>
                      <a:endParaRPr lang="en-US" sz="1200" dirty="0">
                        <a:effectLst/>
                        <a:latin typeface="Calibri"/>
                        <a:ea typeface="Calibri"/>
                        <a:cs typeface="Times New Roman"/>
                      </a:endParaRPr>
                    </a:p>
                  </a:txBody>
                  <a:tcPr marL="37050" marR="37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pPr rtl="1"/>
                      <a:endParaRPr lang="he-IL"/>
                    </a:p>
                  </a:txBody>
                  <a:tcPr/>
                </a:tc>
                <a:tc rowSpan="2" gridSpan="3">
                  <a:txBody>
                    <a:bodyPr/>
                    <a:lstStyle/>
                    <a:p>
                      <a:pPr algn="ctr" rtl="1">
                        <a:spcAft>
                          <a:spcPts val="0"/>
                        </a:spcAft>
                      </a:pPr>
                      <a:r>
                        <a:rPr lang="he-IL" sz="1200" u="none" strike="noStrike" dirty="0">
                          <a:effectLst/>
                        </a:rPr>
                        <a:t> </a:t>
                      </a:r>
                      <a:endParaRPr lang="en-US" sz="1200" dirty="0">
                        <a:effectLst/>
                        <a:latin typeface="Calibri"/>
                        <a:ea typeface="Calibri"/>
                        <a:cs typeface="Times New Roman"/>
                      </a:endParaRPr>
                    </a:p>
                  </a:txBody>
                  <a:tcPr marL="37050" marR="37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pPr rtl="1"/>
                      <a:endParaRPr lang="he-IL"/>
                    </a:p>
                  </a:txBody>
                  <a:tcPr/>
                </a:tc>
                <a:tc rowSpan="2" hMerge="1">
                  <a:txBody>
                    <a:bodyPr/>
                    <a:lstStyle/>
                    <a:p>
                      <a:pPr rtl="1"/>
                      <a:endParaRPr lang="he-IL"/>
                    </a:p>
                  </a:txBody>
                  <a:tcPr/>
                </a:tc>
                <a:tc gridSpan="2">
                  <a:txBody>
                    <a:bodyPr/>
                    <a:lstStyle/>
                    <a:p>
                      <a:pPr algn="ctr" rtl="1">
                        <a:spcAft>
                          <a:spcPts val="0"/>
                        </a:spcAft>
                      </a:pPr>
                      <a:r>
                        <a:rPr lang="he-IL" sz="1200" b="1" dirty="0">
                          <a:solidFill>
                            <a:schemeClr val="bg1"/>
                          </a:solidFill>
                          <a:effectLst/>
                        </a:rPr>
                        <a:t>שם התוכנית</a:t>
                      </a:r>
                      <a:endParaRPr lang="en-US" sz="1200" b="1" dirty="0">
                        <a:solidFill>
                          <a:schemeClr val="bg1"/>
                        </a:solidFill>
                        <a:effectLst/>
                      </a:endParaRPr>
                    </a:p>
                    <a:p>
                      <a:pPr algn="ctr" rtl="1">
                        <a:spcAft>
                          <a:spcPts val="0"/>
                        </a:spcAft>
                      </a:pPr>
                      <a:r>
                        <a:rPr lang="he-IL" sz="1200" dirty="0">
                          <a:effectLst/>
                        </a:rPr>
                        <a:t> </a:t>
                      </a:r>
                      <a:endParaRPr lang="en-US" sz="1200" dirty="0">
                        <a:effectLst/>
                        <a:latin typeface="Calibri"/>
                        <a:ea typeface="Calibri"/>
                        <a:cs typeface="Times New Roman"/>
                      </a:endParaRPr>
                    </a:p>
                  </a:txBody>
                  <a:tcPr marL="37050" marR="37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rtl="1"/>
                      <a:endParaRPr lang="he-IL"/>
                    </a:p>
                  </a:txBody>
                  <a:tcPr/>
                </a:tc>
              </a:tr>
              <a:tr h="225385">
                <a:tc gridSpan="2" vMerge="1">
                  <a:txBody>
                    <a:bodyPr/>
                    <a:lstStyle/>
                    <a:p>
                      <a:pPr rtl="1"/>
                      <a:endParaRPr lang="he-IL"/>
                    </a:p>
                  </a:txBody>
                  <a:tcPr/>
                </a:tc>
                <a:tc hMerge="1" vMerge="1">
                  <a:txBody>
                    <a:bodyPr/>
                    <a:lstStyle/>
                    <a:p>
                      <a:pPr rtl="1"/>
                      <a:endParaRPr lang="he-IL"/>
                    </a:p>
                  </a:txBody>
                  <a:tcPr/>
                </a:tc>
                <a:tc gridSpan="3" vMerge="1">
                  <a:txBody>
                    <a:bodyPr/>
                    <a:lstStyle/>
                    <a:p>
                      <a:pPr rtl="1"/>
                      <a:endParaRPr lang="he-IL"/>
                    </a:p>
                  </a:txBody>
                  <a:tcPr/>
                </a:tc>
                <a:tc hMerge="1" vMerge="1">
                  <a:txBody>
                    <a:bodyPr/>
                    <a:lstStyle/>
                    <a:p>
                      <a:pPr rtl="1"/>
                      <a:endParaRPr lang="he-IL"/>
                    </a:p>
                  </a:txBody>
                  <a:tcPr/>
                </a:tc>
                <a:tc hMerge="1" vMerge="1">
                  <a:txBody>
                    <a:bodyPr/>
                    <a:lstStyle/>
                    <a:p>
                      <a:pPr rtl="1"/>
                      <a:endParaRPr lang="he-IL"/>
                    </a:p>
                  </a:txBody>
                  <a:tcPr/>
                </a:tc>
                <a:tc gridSpan="2">
                  <a:txBody>
                    <a:bodyPr/>
                    <a:lstStyle/>
                    <a:p>
                      <a:pPr algn="ctr" rtl="1">
                        <a:spcAft>
                          <a:spcPts val="0"/>
                        </a:spcAft>
                      </a:pPr>
                      <a:r>
                        <a:rPr lang="he-IL" sz="1200" dirty="0">
                          <a:effectLst/>
                        </a:rPr>
                        <a:t> </a:t>
                      </a:r>
                      <a:endParaRPr lang="en-US" sz="1200" dirty="0">
                        <a:effectLst/>
                        <a:latin typeface="Calibri"/>
                        <a:ea typeface="Calibri"/>
                        <a:cs typeface="Times New Roman"/>
                      </a:endParaRPr>
                    </a:p>
                  </a:txBody>
                  <a:tcPr marL="37050" marR="37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rtl="1"/>
                      <a:endParaRPr lang="he-IL"/>
                    </a:p>
                  </a:txBody>
                  <a:tcPr/>
                </a:tc>
              </a:tr>
              <a:tr h="450771">
                <a:tc gridSpan="2">
                  <a:txBody>
                    <a:bodyPr/>
                    <a:lstStyle/>
                    <a:p>
                      <a:pPr algn="ctr" rtl="1">
                        <a:spcAft>
                          <a:spcPts val="0"/>
                        </a:spcAft>
                      </a:pPr>
                      <a:r>
                        <a:rPr lang="he-IL" sz="1200" dirty="0">
                          <a:effectLst/>
                        </a:rPr>
                        <a:t> </a:t>
                      </a:r>
                      <a:endParaRPr lang="en-US" sz="1200" dirty="0">
                        <a:effectLst/>
                      </a:endParaRPr>
                    </a:p>
                    <a:p>
                      <a:pPr algn="ctr" rtl="1">
                        <a:spcAft>
                          <a:spcPts val="0"/>
                        </a:spcAft>
                      </a:pPr>
                      <a:r>
                        <a:rPr lang="he-IL" sz="1200" dirty="0">
                          <a:effectLst/>
                        </a:rPr>
                        <a:t>תקופת המחקר</a:t>
                      </a:r>
                      <a:endParaRPr lang="en-US" sz="1200" dirty="0">
                        <a:effectLst/>
                        <a:latin typeface="Calibri"/>
                        <a:ea typeface="Calibri"/>
                        <a:cs typeface="Times New Roman"/>
                      </a:endParaRPr>
                    </a:p>
                  </a:txBody>
                  <a:tcPr marL="37050" marR="37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he-IL"/>
                    </a:p>
                  </a:txBody>
                  <a:tcPr/>
                </a:tc>
                <a:tc rowSpan="2">
                  <a:txBody>
                    <a:bodyPr/>
                    <a:lstStyle/>
                    <a:p>
                      <a:pPr algn="ctr" rtl="1">
                        <a:spcAft>
                          <a:spcPts val="0"/>
                        </a:spcAft>
                      </a:pPr>
                      <a:r>
                        <a:rPr lang="he-IL" sz="1200" dirty="0">
                          <a:effectLst/>
                        </a:rPr>
                        <a:t> </a:t>
                      </a:r>
                      <a:endParaRPr lang="en-US" sz="1200" dirty="0">
                        <a:effectLst/>
                      </a:endParaRPr>
                    </a:p>
                    <a:p>
                      <a:pPr algn="ctr" rtl="1">
                        <a:spcAft>
                          <a:spcPts val="0"/>
                        </a:spcAft>
                      </a:pPr>
                      <a:r>
                        <a:rPr lang="he-IL" sz="1200" b="1" dirty="0">
                          <a:solidFill>
                            <a:schemeClr val="bg1"/>
                          </a:solidFill>
                          <a:effectLst/>
                        </a:rPr>
                        <a:t>מיום:</a:t>
                      </a:r>
                      <a:endParaRPr lang="en-US" sz="1200" b="1" dirty="0">
                        <a:solidFill>
                          <a:schemeClr val="bg1"/>
                        </a:solidFill>
                        <a:effectLst/>
                      </a:endParaRPr>
                    </a:p>
                    <a:p>
                      <a:pPr algn="ctr" rtl="1">
                        <a:spcAft>
                          <a:spcPts val="0"/>
                        </a:spcAft>
                      </a:pPr>
                      <a:r>
                        <a:rPr lang="he-IL" sz="1200" dirty="0">
                          <a:effectLst/>
                        </a:rPr>
                        <a:t> </a:t>
                      </a:r>
                      <a:endParaRPr lang="en-US" sz="1200" dirty="0">
                        <a:effectLst/>
                        <a:latin typeface="Calibri"/>
                        <a:ea typeface="Calibri"/>
                        <a:cs typeface="Times New Roman"/>
                      </a:endParaRPr>
                    </a:p>
                  </a:txBody>
                  <a:tcPr marL="37050" marR="37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rowSpan="2">
                  <a:txBody>
                    <a:bodyPr/>
                    <a:lstStyle/>
                    <a:p>
                      <a:pPr algn="ctr" rtl="1">
                        <a:spcAft>
                          <a:spcPts val="0"/>
                        </a:spcAft>
                      </a:pPr>
                      <a:r>
                        <a:rPr lang="he-IL" sz="1200" dirty="0">
                          <a:effectLst/>
                        </a:rPr>
                        <a:t> </a:t>
                      </a:r>
                      <a:endParaRPr lang="en-US" sz="1200" dirty="0">
                        <a:effectLst/>
                        <a:latin typeface="Calibri"/>
                        <a:ea typeface="Calibri"/>
                        <a:cs typeface="Times New Roman"/>
                      </a:endParaRPr>
                    </a:p>
                  </a:txBody>
                  <a:tcPr marL="37050" marR="37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rtl="1">
                        <a:spcAft>
                          <a:spcPts val="0"/>
                        </a:spcAft>
                      </a:pPr>
                      <a:r>
                        <a:rPr lang="he-IL" sz="1200" dirty="0">
                          <a:effectLst/>
                        </a:rPr>
                        <a:t> </a:t>
                      </a:r>
                      <a:endParaRPr lang="en-US" sz="1200" dirty="0">
                        <a:effectLst/>
                      </a:endParaRPr>
                    </a:p>
                    <a:p>
                      <a:pPr algn="ctr" rtl="1">
                        <a:spcAft>
                          <a:spcPts val="0"/>
                        </a:spcAft>
                      </a:pPr>
                      <a:r>
                        <a:rPr lang="he-IL" sz="1200" b="1" dirty="0">
                          <a:solidFill>
                            <a:schemeClr val="bg1"/>
                          </a:solidFill>
                          <a:effectLst/>
                        </a:rPr>
                        <a:t>עד יום:</a:t>
                      </a:r>
                      <a:endParaRPr lang="en-US" sz="1200" b="1" dirty="0">
                        <a:solidFill>
                          <a:schemeClr val="bg1"/>
                        </a:solidFill>
                        <a:effectLst/>
                      </a:endParaRPr>
                    </a:p>
                    <a:p>
                      <a:pPr algn="ctr" rtl="1">
                        <a:spcAft>
                          <a:spcPts val="0"/>
                        </a:spcAft>
                      </a:pPr>
                      <a:r>
                        <a:rPr lang="he-IL" sz="1200" dirty="0">
                          <a:effectLst/>
                        </a:rPr>
                        <a:t> </a:t>
                      </a:r>
                      <a:endParaRPr lang="en-US" sz="1200" dirty="0">
                        <a:effectLst/>
                        <a:latin typeface="Calibri"/>
                        <a:ea typeface="Calibri"/>
                        <a:cs typeface="Times New Roman"/>
                      </a:endParaRPr>
                    </a:p>
                  </a:txBody>
                  <a:tcPr marL="37050" marR="37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rowSpan="2" gridSpan="2">
                  <a:txBody>
                    <a:bodyPr/>
                    <a:lstStyle/>
                    <a:p>
                      <a:pPr algn="ctr" rtl="1">
                        <a:spcAft>
                          <a:spcPts val="0"/>
                        </a:spcAft>
                      </a:pPr>
                      <a:r>
                        <a:rPr lang="he-IL" sz="1200" dirty="0">
                          <a:effectLst/>
                        </a:rPr>
                        <a:t> </a:t>
                      </a:r>
                      <a:endParaRPr lang="en-US" sz="1200" dirty="0">
                        <a:effectLst/>
                        <a:latin typeface="Calibri"/>
                        <a:ea typeface="Calibri"/>
                        <a:cs typeface="Times New Roman"/>
                      </a:endParaRPr>
                    </a:p>
                  </a:txBody>
                  <a:tcPr marL="37050" marR="37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pPr rtl="1"/>
                      <a:endParaRPr lang="he-IL"/>
                    </a:p>
                  </a:txBody>
                  <a:tcPr/>
                </a:tc>
              </a:tr>
              <a:tr h="316473">
                <a:tc>
                  <a:txBody>
                    <a:bodyPr/>
                    <a:lstStyle/>
                    <a:p>
                      <a:pPr algn="ctr" rtl="1">
                        <a:spcAft>
                          <a:spcPts val="0"/>
                        </a:spcAft>
                      </a:pPr>
                      <a:r>
                        <a:rPr lang="he-IL" sz="1200">
                          <a:effectLst/>
                        </a:rPr>
                        <a:t>מס' חודשים</a:t>
                      </a:r>
                      <a:endParaRPr lang="en-US" sz="1200">
                        <a:effectLst/>
                        <a:latin typeface="Calibri"/>
                        <a:ea typeface="Calibri"/>
                        <a:cs typeface="Times New Roman"/>
                      </a:endParaRPr>
                    </a:p>
                  </a:txBody>
                  <a:tcPr marL="37050" marR="37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spcAft>
                          <a:spcPts val="0"/>
                        </a:spcAft>
                      </a:pPr>
                      <a:r>
                        <a:rPr lang="he-IL" sz="1200" dirty="0">
                          <a:effectLst/>
                        </a:rPr>
                        <a:t> </a:t>
                      </a:r>
                      <a:endParaRPr lang="en-US" sz="1200" dirty="0">
                        <a:effectLst/>
                        <a:latin typeface="Calibri"/>
                        <a:ea typeface="Calibri"/>
                        <a:cs typeface="Times New Roman"/>
                      </a:endParaRPr>
                    </a:p>
                  </a:txBody>
                  <a:tcPr marL="37050" marR="37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rtl="1"/>
                      <a:endParaRPr lang="he-IL"/>
                    </a:p>
                  </a:txBody>
                  <a:tcPr/>
                </a:tc>
                <a:tc vMerge="1">
                  <a:txBody>
                    <a:bodyPr/>
                    <a:lstStyle/>
                    <a:p>
                      <a:pPr rtl="1"/>
                      <a:endParaRPr lang="he-IL"/>
                    </a:p>
                  </a:txBody>
                  <a:tcPr/>
                </a:tc>
                <a:tc vMerge="1">
                  <a:txBody>
                    <a:bodyPr/>
                    <a:lstStyle/>
                    <a:p>
                      <a:pPr rtl="1"/>
                      <a:endParaRPr lang="he-IL"/>
                    </a:p>
                  </a:txBody>
                  <a:tcPr/>
                </a:tc>
                <a:tc gridSpan="2" vMerge="1">
                  <a:txBody>
                    <a:bodyPr/>
                    <a:lstStyle/>
                    <a:p>
                      <a:pPr rtl="1"/>
                      <a:endParaRPr lang="he-IL"/>
                    </a:p>
                  </a:txBody>
                  <a:tcPr/>
                </a:tc>
                <a:tc hMerge="1" vMerge="1">
                  <a:txBody>
                    <a:bodyPr/>
                    <a:lstStyle/>
                    <a:p>
                      <a:pPr rtl="1"/>
                      <a:endParaRPr lang="he-IL"/>
                    </a:p>
                  </a:txBody>
                  <a:tcPr/>
                </a:tc>
              </a:tr>
              <a:tr h="366386">
                <a:tc gridSpan="2">
                  <a:txBody>
                    <a:bodyPr/>
                    <a:lstStyle/>
                    <a:p>
                      <a:pPr algn="ctr" rtl="1">
                        <a:spcAft>
                          <a:spcPts val="0"/>
                        </a:spcAft>
                      </a:pPr>
                      <a:r>
                        <a:rPr lang="he-IL" sz="1200" b="1" dirty="0">
                          <a:solidFill>
                            <a:schemeClr val="bg1"/>
                          </a:solidFill>
                          <a:effectLst/>
                        </a:rPr>
                        <a:t> </a:t>
                      </a:r>
                      <a:endParaRPr lang="en-US" sz="1200" b="1" dirty="0">
                        <a:solidFill>
                          <a:schemeClr val="bg1"/>
                        </a:solidFill>
                        <a:effectLst/>
                      </a:endParaRPr>
                    </a:p>
                    <a:p>
                      <a:pPr algn="ctr" rtl="1">
                        <a:spcAft>
                          <a:spcPts val="0"/>
                        </a:spcAft>
                      </a:pPr>
                      <a:r>
                        <a:rPr lang="he-IL" sz="1200" b="1" dirty="0">
                          <a:solidFill>
                            <a:schemeClr val="bg1"/>
                          </a:solidFill>
                          <a:effectLst/>
                        </a:rPr>
                        <a:t>תקציב</a:t>
                      </a:r>
                      <a:endParaRPr lang="en-US" sz="1200" b="1" dirty="0">
                        <a:solidFill>
                          <a:schemeClr val="bg1"/>
                        </a:solidFill>
                        <a:effectLst/>
                      </a:endParaRPr>
                    </a:p>
                    <a:p>
                      <a:pPr algn="ctr" rtl="1">
                        <a:spcAft>
                          <a:spcPts val="0"/>
                        </a:spcAft>
                      </a:pPr>
                      <a:r>
                        <a:rPr lang="he-IL" sz="1200" b="1" dirty="0">
                          <a:solidFill>
                            <a:schemeClr val="bg1"/>
                          </a:solidFill>
                          <a:effectLst/>
                        </a:rPr>
                        <a:t> </a:t>
                      </a:r>
                      <a:endParaRPr lang="en-US" sz="1200" b="1" dirty="0">
                        <a:solidFill>
                          <a:schemeClr val="bg1"/>
                        </a:solidFill>
                        <a:effectLst/>
                        <a:latin typeface="Calibri"/>
                        <a:ea typeface="Calibri"/>
                        <a:cs typeface="Times New Roman"/>
                      </a:endParaRPr>
                    </a:p>
                  </a:txBody>
                  <a:tcPr marL="37050" marR="37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he-IL"/>
                    </a:p>
                  </a:txBody>
                  <a:tcPr/>
                </a:tc>
                <a:tc>
                  <a:txBody>
                    <a:bodyPr/>
                    <a:lstStyle/>
                    <a:p>
                      <a:pPr algn="ctr" rtl="1">
                        <a:spcAft>
                          <a:spcPts val="0"/>
                        </a:spcAft>
                      </a:pPr>
                      <a:endParaRPr lang="he-IL" sz="1200" b="1" dirty="0" smtClean="0">
                        <a:solidFill>
                          <a:schemeClr val="bg1"/>
                        </a:solidFill>
                        <a:effectLst/>
                      </a:endParaRPr>
                    </a:p>
                    <a:p>
                      <a:pPr algn="ctr" rtl="1">
                        <a:spcAft>
                          <a:spcPts val="0"/>
                        </a:spcAft>
                      </a:pPr>
                      <a:r>
                        <a:rPr lang="he-IL" sz="1200" b="1" dirty="0" smtClean="0">
                          <a:solidFill>
                            <a:schemeClr val="bg1"/>
                          </a:solidFill>
                          <a:effectLst/>
                        </a:rPr>
                        <a:t>סה"כ </a:t>
                      </a:r>
                      <a:r>
                        <a:rPr lang="he-IL" sz="1200" b="1" dirty="0">
                          <a:solidFill>
                            <a:schemeClr val="bg1"/>
                          </a:solidFill>
                          <a:effectLst/>
                        </a:rPr>
                        <a:t>תקציב: </a:t>
                      </a:r>
                      <a:endParaRPr lang="en-US" sz="1200" b="1" dirty="0">
                        <a:solidFill>
                          <a:schemeClr val="bg1"/>
                        </a:solidFill>
                        <a:effectLst/>
                      </a:endParaRPr>
                    </a:p>
                    <a:p>
                      <a:pPr algn="ctr" rtl="1">
                        <a:spcAft>
                          <a:spcPts val="0"/>
                        </a:spcAft>
                      </a:pPr>
                      <a:r>
                        <a:rPr lang="he-IL" sz="1200" b="1" dirty="0">
                          <a:solidFill>
                            <a:schemeClr val="bg1"/>
                          </a:solidFill>
                          <a:effectLst/>
                        </a:rPr>
                        <a:t> </a:t>
                      </a:r>
                      <a:endParaRPr lang="en-US" sz="1200" b="1" dirty="0">
                        <a:solidFill>
                          <a:schemeClr val="bg1"/>
                        </a:solidFill>
                        <a:effectLst/>
                        <a:latin typeface="Calibri"/>
                        <a:ea typeface="Calibri"/>
                        <a:cs typeface="Times New Roman"/>
                      </a:endParaRPr>
                    </a:p>
                  </a:txBody>
                  <a:tcPr marL="37050" marR="37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1">
                        <a:spcAft>
                          <a:spcPts val="0"/>
                        </a:spcAft>
                      </a:pPr>
                      <a:endParaRPr lang="he-IL" sz="1200" b="1" dirty="0" smtClean="0">
                        <a:solidFill>
                          <a:schemeClr val="bg1"/>
                        </a:solidFill>
                        <a:effectLst/>
                      </a:endParaRPr>
                    </a:p>
                    <a:p>
                      <a:pPr algn="ctr" rtl="1">
                        <a:spcAft>
                          <a:spcPts val="0"/>
                        </a:spcAft>
                      </a:pPr>
                      <a:r>
                        <a:rPr lang="he-IL" sz="1200" b="1" dirty="0" smtClean="0">
                          <a:solidFill>
                            <a:schemeClr val="bg1"/>
                          </a:solidFill>
                          <a:effectLst/>
                        </a:rPr>
                        <a:t>כמה </a:t>
                      </a:r>
                      <a:r>
                        <a:rPr lang="he-IL" sz="1200" b="1" dirty="0">
                          <a:solidFill>
                            <a:schemeClr val="bg1"/>
                          </a:solidFill>
                          <a:effectLst/>
                        </a:rPr>
                        <a:t>שולם:</a:t>
                      </a:r>
                      <a:endParaRPr lang="en-US" sz="1200" b="1" dirty="0">
                        <a:solidFill>
                          <a:schemeClr val="bg1"/>
                        </a:solidFill>
                        <a:effectLst/>
                        <a:latin typeface="Calibri"/>
                        <a:ea typeface="Calibri"/>
                        <a:cs typeface="Times New Roman"/>
                      </a:endParaRPr>
                    </a:p>
                  </a:txBody>
                  <a:tcPr marL="37050" marR="37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1">
                        <a:spcAft>
                          <a:spcPts val="0"/>
                        </a:spcAft>
                      </a:pPr>
                      <a:endParaRPr lang="he-IL" sz="1200" b="1" smtClean="0">
                        <a:solidFill>
                          <a:schemeClr val="bg1"/>
                        </a:solidFill>
                        <a:effectLst/>
                      </a:endParaRPr>
                    </a:p>
                    <a:p>
                      <a:pPr algn="ctr" rtl="1">
                        <a:spcAft>
                          <a:spcPts val="0"/>
                        </a:spcAft>
                      </a:pPr>
                      <a:r>
                        <a:rPr lang="he-IL" sz="1200" b="1" smtClean="0">
                          <a:solidFill>
                            <a:schemeClr val="bg1"/>
                          </a:solidFill>
                          <a:effectLst/>
                        </a:rPr>
                        <a:t>יתרה</a:t>
                      </a:r>
                      <a:r>
                        <a:rPr lang="he-IL" sz="1200" b="1" dirty="0">
                          <a:solidFill>
                            <a:schemeClr val="bg1"/>
                          </a:solidFill>
                          <a:effectLst/>
                        </a:rPr>
                        <a:t>:</a:t>
                      </a:r>
                      <a:endParaRPr lang="en-US" sz="1200" b="1" dirty="0">
                        <a:solidFill>
                          <a:schemeClr val="bg1"/>
                        </a:solidFill>
                        <a:effectLst/>
                      </a:endParaRPr>
                    </a:p>
                    <a:p>
                      <a:pPr algn="ctr" rtl="1">
                        <a:spcAft>
                          <a:spcPts val="0"/>
                        </a:spcAft>
                      </a:pPr>
                      <a:r>
                        <a:rPr lang="he-IL" sz="1200" b="1" dirty="0">
                          <a:solidFill>
                            <a:schemeClr val="bg1"/>
                          </a:solidFill>
                          <a:effectLst/>
                        </a:rPr>
                        <a:t> </a:t>
                      </a:r>
                      <a:endParaRPr lang="en-US" sz="1200" b="1" dirty="0">
                        <a:solidFill>
                          <a:schemeClr val="bg1"/>
                        </a:solidFill>
                        <a:effectLst/>
                        <a:latin typeface="Calibri"/>
                        <a:ea typeface="Calibri"/>
                        <a:cs typeface="Times New Roman"/>
                      </a:endParaRPr>
                    </a:p>
                  </a:txBody>
                  <a:tcPr marL="37050" marR="37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gridSpan="2">
                  <a:txBody>
                    <a:bodyPr/>
                    <a:lstStyle/>
                    <a:p>
                      <a:pPr algn="ctr" rtl="1">
                        <a:spcAft>
                          <a:spcPts val="0"/>
                        </a:spcAft>
                      </a:pPr>
                      <a:endParaRPr lang="he-IL" sz="1200" b="1" dirty="0" smtClean="0">
                        <a:solidFill>
                          <a:schemeClr val="bg1"/>
                        </a:solidFill>
                        <a:effectLst/>
                      </a:endParaRPr>
                    </a:p>
                    <a:p>
                      <a:pPr algn="ctr" rtl="1">
                        <a:spcAft>
                          <a:spcPts val="0"/>
                        </a:spcAft>
                      </a:pPr>
                      <a:r>
                        <a:rPr lang="he-IL" sz="1200" b="1" dirty="0" smtClean="0">
                          <a:solidFill>
                            <a:schemeClr val="bg1"/>
                          </a:solidFill>
                          <a:effectLst/>
                        </a:rPr>
                        <a:t>סה"כ </a:t>
                      </a:r>
                      <a:r>
                        <a:rPr lang="he-IL" sz="1200" b="1" dirty="0">
                          <a:solidFill>
                            <a:schemeClr val="bg1"/>
                          </a:solidFill>
                          <a:effectLst/>
                        </a:rPr>
                        <a:t>צפי לתשלום עד: </a:t>
                      </a:r>
                      <a:endParaRPr lang="en-US" sz="1200" b="1" dirty="0">
                        <a:solidFill>
                          <a:schemeClr val="bg1"/>
                        </a:solidFill>
                        <a:effectLst/>
                        <a:latin typeface="Calibri"/>
                        <a:ea typeface="Calibri"/>
                        <a:cs typeface="Times New Roman"/>
                      </a:endParaRPr>
                    </a:p>
                    <a:p>
                      <a:pPr algn="ctr" rtl="1">
                        <a:spcAft>
                          <a:spcPts val="0"/>
                        </a:spcAft>
                      </a:pPr>
                      <a:r>
                        <a:rPr lang="he-IL" sz="1200" dirty="0">
                          <a:effectLst/>
                        </a:rPr>
                        <a:t> </a:t>
                      </a:r>
                      <a:endParaRPr lang="en-US" sz="1200" dirty="0">
                        <a:effectLst/>
                        <a:latin typeface="Calibri"/>
                        <a:ea typeface="Calibri"/>
                        <a:cs typeface="Times New Roman"/>
                      </a:endParaRPr>
                    </a:p>
                  </a:txBody>
                  <a:tcPr marL="37050" marR="37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rtl="1"/>
                      <a:endParaRPr lang="he-IL"/>
                    </a:p>
                  </a:txBody>
                  <a:tcPr/>
                </a:tc>
              </a:tr>
              <a:tr h="248895">
                <a:tc>
                  <a:txBody>
                    <a:bodyPr/>
                    <a:lstStyle/>
                    <a:p>
                      <a:pPr algn="ctr" rtl="1">
                        <a:spcAft>
                          <a:spcPts val="0"/>
                        </a:spcAft>
                      </a:pPr>
                      <a:r>
                        <a:rPr lang="he-IL" sz="1200">
                          <a:effectLst/>
                        </a:rPr>
                        <a:t>מטבע</a:t>
                      </a:r>
                      <a:endParaRPr lang="en-US" sz="1200">
                        <a:effectLst/>
                        <a:latin typeface="Calibri"/>
                        <a:ea typeface="Calibri"/>
                        <a:cs typeface="Times New Roman"/>
                      </a:endParaRPr>
                    </a:p>
                  </a:txBody>
                  <a:tcPr marL="37050" marR="37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spcAft>
                          <a:spcPts val="0"/>
                        </a:spcAft>
                      </a:pPr>
                      <a:r>
                        <a:rPr lang="he-IL" sz="1200" dirty="0">
                          <a:effectLst/>
                        </a:rPr>
                        <a:t> </a:t>
                      </a:r>
                      <a:endParaRPr lang="en-US" sz="1200" dirty="0">
                        <a:effectLst/>
                        <a:latin typeface="Calibri"/>
                        <a:ea typeface="Calibri"/>
                        <a:cs typeface="Times New Roman"/>
                      </a:endParaRPr>
                    </a:p>
                  </a:txBody>
                  <a:tcPr marL="37050" marR="37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spcAft>
                          <a:spcPts val="0"/>
                        </a:spcAft>
                      </a:pPr>
                      <a:r>
                        <a:rPr lang="he-IL" sz="1200" dirty="0">
                          <a:effectLst/>
                        </a:rPr>
                        <a:t> </a:t>
                      </a:r>
                      <a:endParaRPr lang="en-US" sz="1200" dirty="0">
                        <a:effectLst/>
                        <a:latin typeface="Calibri"/>
                        <a:ea typeface="Calibri"/>
                        <a:cs typeface="Times New Roman"/>
                      </a:endParaRPr>
                    </a:p>
                  </a:txBody>
                  <a:tcPr marL="37050" marR="37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spcAft>
                          <a:spcPts val="0"/>
                        </a:spcAft>
                      </a:pPr>
                      <a:r>
                        <a:rPr lang="he-IL" sz="1200" dirty="0">
                          <a:effectLst/>
                        </a:rPr>
                        <a:t> </a:t>
                      </a:r>
                      <a:endParaRPr lang="en-US" sz="1200" dirty="0">
                        <a:effectLst/>
                        <a:latin typeface="Calibri"/>
                        <a:ea typeface="Calibri"/>
                        <a:cs typeface="Times New Roman"/>
                      </a:endParaRPr>
                    </a:p>
                  </a:txBody>
                  <a:tcPr marL="37050" marR="37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spcAft>
                          <a:spcPts val="0"/>
                        </a:spcAft>
                      </a:pPr>
                      <a:r>
                        <a:rPr lang="he-IL" sz="1200" dirty="0">
                          <a:effectLst/>
                        </a:rPr>
                        <a:t> </a:t>
                      </a:r>
                      <a:endParaRPr lang="en-US" sz="1200" dirty="0">
                        <a:effectLst/>
                        <a:latin typeface="Calibri"/>
                        <a:ea typeface="Calibri"/>
                        <a:cs typeface="Times New Roman"/>
                      </a:endParaRPr>
                    </a:p>
                  </a:txBody>
                  <a:tcPr marL="37050" marR="37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rtl="1">
                        <a:spcAft>
                          <a:spcPts val="0"/>
                        </a:spcAft>
                      </a:pPr>
                      <a:r>
                        <a:rPr lang="he-IL" sz="1200" dirty="0">
                          <a:effectLst/>
                        </a:rPr>
                        <a:t> </a:t>
                      </a:r>
                      <a:endParaRPr lang="en-US" sz="1200" dirty="0">
                        <a:effectLst/>
                        <a:latin typeface="Calibri"/>
                        <a:ea typeface="Calibri"/>
                        <a:cs typeface="Times New Roman"/>
                      </a:endParaRPr>
                    </a:p>
                  </a:txBody>
                  <a:tcPr marL="37050" marR="37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rtl="1"/>
                      <a:endParaRPr lang="he-IL"/>
                    </a:p>
                  </a:txBody>
                  <a:tcPr/>
                </a:tc>
              </a:tr>
              <a:tr h="336513">
                <a:tc rowSpan="3" gridSpan="3">
                  <a:txBody>
                    <a:bodyPr/>
                    <a:lstStyle/>
                    <a:p>
                      <a:pPr algn="ctr" rtl="1">
                        <a:spcAft>
                          <a:spcPts val="0"/>
                        </a:spcAft>
                      </a:pPr>
                      <a:r>
                        <a:rPr lang="he-IL" sz="1200" dirty="0">
                          <a:effectLst/>
                        </a:rPr>
                        <a:t> </a:t>
                      </a:r>
                      <a:endParaRPr lang="en-US" sz="1200" dirty="0">
                        <a:effectLst/>
                      </a:endParaRPr>
                    </a:p>
                    <a:p>
                      <a:pPr algn="ctr" rtl="1">
                        <a:spcAft>
                          <a:spcPts val="0"/>
                        </a:spcAft>
                      </a:pPr>
                      <a:r>
                        <a:rPr lang="he-IL" sz="1200" dirty="0">
                          <a:effectLst/>
                        </a:rPr>
                        <a:t> </a:t>
                      </a:r>
                      <a:endParaRPr lang="en-US" sz="1200" dirty="0">
                        <a:effectLst/>
                      </a:endParaRPr>
                    </a:p>
                    <a:p>
                      <a:pPr algn="ctr" rtl="1">
                        <a:spcAft>
                          <a:spcPts val="0"/>
                        </a:spcAft>
                      </a:pPr>
                      <a:r>
                        <a:rPr lang="he-IL" sz="1200" dirty="0" smtClean="0">
                          <a:effectLst/>
                        </a:rPr>
                        <a:t>הגשת דיווחים </a:t>
                      </a:r>
                      <a:r>
                        <a:rPr lang="he-IL" sz="1200" dirty="0">
                          <a:effectLst/>
                        </a:rPr>
                        <a:t>מדעיים ובקשות המשך</a:t>
                      </a:r>
                      <a:endParaRPr lang="en-US" sz="1200" dirty="0">
                        <a:effectLst/>
                      </a:endParaRPr>
                    </a:p>
                    <a:p>
                      <a:pPr algn="ctr" rtl="1">
                        <a:spcAft>
                          <a:spcPts val="0"/>
                        </a:spcAft>
                      </a:pPr>
                      <a:r>
                        <a:rPr lang="he-IL" sz="1200" dirty="0">
                          <a:effectLst/>
                        </a:rPr>
                        <a:t> (חודשיים לפני תום השנה הרלוונטית)</a:t>
                      </a:r>
                      <a:endParaRPr lang="en-US" sz="1200" dirty="0">
                        <a:effectLst/>
                        <a:latin typeface="Calibri"/>
                        <a:ea typeface="Calibri"/>
                        <a:cs typeface="Times New Roman"/>
                      </a:endParaRPr>
                    </a:p>
                  </a:txBody>
                  <a:tcPr marL="37050" marR="37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hMerge="1">
                  <a:txBody>
                    <a:bodyPr/>
                    <a:lstStyle/>
                    <a:p>
                      <a:pPr rtl="1"/>
                      <a:endParaRPr lang="he-IL"/>
                    </a:p>
                  </a:txBody>
                  <a:tcPr/>
                </a:tc>
                <a:tc rowSpan="3" hMerge="1">
                  <a:txBody>
                    <a:bodyPr/>
                    <a:lstStyle/>
                    <a:p>
                      <a:pPr rtl="1"/>
                      <a:endParaRPr lang="he-IL"/>
                    </a:p>
                  </a:txBody>
                  <a:tcPr/>
                </a:tc>
                <a:tc>
                  <a:txBody>
                    <a:bodyPr/>
                    <a:lstStyle/>
                    <a:p>
                      <a:pPr algn="ctr" rtl="1">
                        <a:spcAft>
                          <a:spcPts val="0"/>
                        </a:spcAft>
                      </a:pPr>
                      <a:r>
                        <a:rPr lang="he-IL" sz="1200" b="1" dirty="0">
                          <a:solidFill>
                            <a:schemeClr val="bg1"/>
                          </a:solidFill>
                          <a:effectLst/>
                        </a:rPr>
                        <a:t> </a:t>
                      </a:r>
                      <a:endParaRPr lang="en-US" sz="1200" b="1" dirty="0">
                        <a:solidFill>
                          <a:schemeClr val="bg1"/>
                        </a:solidFill>
                        <a:effectLst/>
                        <a:latin typeface="Calibri"/>
                        <a:ea typeface="Calibri"/>
                        <a:cs typeface="Times New Roman"/>
                      </a:endParaRPr>
                    </a:p>
                  </a:txBody>
                  <a:tcPr marL="37050" marR="37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rtl="1">
                        <a:spcAft>
                          <a:spcPts val="0"/>
                        </a:spcAft>
                      </a:pPr>
                      <a:r>
                        <a:rPr lang="he-IL" sz="1200" b="1" dirty="0">
                          <a:solidFill>
                            <a:schemeClr val="bg1"/>
                          </a:solidFill>
                          <a:effectLst/>
                        </a:rPr>
                        <a:t>שנה א'</a:t>
                      </a:r>
                      <a:endParaRPr lang="en-US" sz="1200" b="1" dirty="0">
                        <a:solidFill>
                          <a:schemeClr val="bg1"/>
                        </a:solidFill>
                        <a:effectLst/>
                        <a:latin typeface="Calibri"/>
                        <a:ea typeface="Calibri"/>
                        <a:cs typeface="Times New Roman"/>
                      </a:endParaRPr>
                    </a:p>
                  </a:txBody>
                  <a:tcPr marL="37050" marR="37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gridSpan="2">
                  <a:txBody>
                    <a:bodyPr/>
                    <a:lstStyle/>
                    <a:p>
                      <a:pPr algn="ctr" rtl="1">
                        <a:spcAft>
                          <a:spcPts val="0"/>
                        </a:spcAft>
                      </a:pPr>
                      <a:r>
                        <a:rPr lang="he-IL" sz="1200" b="1" dirty="0">
                          <a:solidFill>
                            <a:schemeClr val="bg1"/>
                          </a:solidFill>
                          <a:effectLst/>
                        </a:rPr>
                        <a:t>שנה ב'</a:t>
                      </a:r>
                      <a:endParaRPr lang="en-US" sz="1200" b="1" dirty="0">
                        <a:solidFill>
                          <a:schemeClr val="bg1"/>
                        </a:solidFill>
                        <a:effectLst/>
                        <a:latin typeface="Calibri"/>
                        <a:ea typeface="Calibri"/>
                        <a:cs typeface="Times New Roman"/>
                      </a:endParaRPr>
                    </a:p>
                  </a:txBody>
                  <a:tcPr marL="37050" marR="37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rtl="1"/>
                      <a:endParaRPr lang="he-IL"/>
                    </a:p>
                  </a:txBody>
                  <a:tcPr/>
                </a:tc>
              </a:tr>
              <a:tr h="338077">
                <a:tc gridSpan="3" vMerge="1">
                  <a:txBody>
                    <a:bodyPr/>
                    <a:lstStyle/>
                    <a:p>
                      <a:pPr rtl="1"/>
                      <a:endParaRPr lang="he-IL"/>
                    </a:p>
                  </a:txBody>
                  <a:tcPr/>
                </a:tc>
                <a:tc hMerge="1" vMerge="1">
                  <a:txBody>
                    <a:bodyPr/>
                    <a:lstStyle/>
                    <a:p>
                      <a:pPr rtl="1"/>
                      <a:endParaRPr lang="he-IL"/>
                    </a:p>
                  </a:txBody>
                  <a:tcPr/>
                </a:tc>
                <a:tc hMerge="1" vMerge="1">
                  <a:txBody>
                    <a:bodyPr/>
                    <a:lstStyle/>
                    <a:p>
                      <a:pPr rtl="1"/>
                      <a:endParaRPr lang="he-IL"/>
                    </a:p>
                  </a:txBody>
                  <a:tcPr/>
                </a:tc>
                <a:tc>
                  <a:txBody>
                    <a:bodyPr/>
                    <a:lstStyle/>
                    <a:p>
                      <a:pPr algn="ctr" rtl="1">
                        <a:lnSpc>
                          <a:spcPct val="150000"/>
                        </a:lnSpc>
                        <a:spcAft>
                          <a:spcPts val="0"/>
                        </a:spcAft>
                      </a:pPr>
                      <a:r>
                        <a:rPr lang="he-IL" sz="1200" b="1" dirty="0">
                          <a:solidFill>
                            <a:schemeClr val="bg1"/>
                          </a:solidFill>
                          <a:effectLst/>
                        </a:rPr>
                        <a:t>מועד מתוכנן</a:t>
                      </a:r>
                      <a:endParaRPr lang="en-US" sz="1200" b="1" dirty="0">
                        <a:solidFill>
                          <a:schemeClr val="bg1"/>
                        </a:solidFill>
                        <a:effectLst/>
                        <a:latin typeface="Calibri"/>
                        <a:ea typeface="Calibri"/>
                        <a:cs typeface="Times New Roman"/>
                      </a:endParaRPr>
                    </a:p>
                  </a:txBody>
                  <a:tcPr marL="37050" marR="37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1">
                        <a:lnSpc>
                          <a:spcPct val="150000"/>
                        </a:lnSpc>
                        <a:spcAft>
                          <a:spcPts val="0"/>
                        </a:spcAft>
                      </a:pPr>
                      <a:r>
                        <a:rPr lang="he-IL" sz="1200" dirty="0">
                          <a:effectLst/>
                        </a:rPr>
                        <a:t> </a:t>
                      </a:r>
                      <a:endParaRPr lang="en-US" sz="1200" dirty="0">
                        <a:effectLst/>
                        <a:latin typeface="Calibri"/>
                        <a:ea typeface="Calibri"/>
                        <a:cs typeface="Times New Roman"/>
                      </a:endParaRPr>
                    </a:p>
                  </a:txBody>
                  <a:tcPr marL="37050" marR="37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rtl="1">
                        <a:lnSpc>
                          <a:spcPct val="150000"/>
                        </a:lnSpc>
                        <a:spcAft>
                          <a:spcPts val="0"/>
                        </a:spcAft>
                      </a:pPr>
                      <a:r>
                        <a:rPr lang="he-IL" sz="1200" dirty="0">
                          <a:effectLst/>
                        </a:rPr>
                        <a:t> </a:t>
                      </a:r>
                      <a:endParaRPr lang="en-US" sz="1200" dirty="0">
                        <a:effectLst/>
                        <a:latin typeface="Calibri"/>
                        <a:ea typeface="Calibri"/>
                        <a:cs typeface="Times New Roman"/>
                      </a:endParaRPr>
                    </a:p>
                  </a:txBody>
                  <a:tcPr marL="37050" marR="37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rtl="1"/>
                      <a:endParaRPr lang="he-IL"/>
                    </a:p>
                  </a:txBody>
                  <a:tcPr/>
                </a:tc>
              </a:tr>
              <a:tr h="338077">
                <a:tc gridSpan="3" vMerge="1">
                  <a:txBody>
                    <a:bodyPr/>
                    <a:lstStyle/>
                    <a:p>
                      <a:pPr rtl="1"/>
                      <a:endParaRPr lang="he-IL"/>
                    </a:p>
                  </a:txBody>
                  <a:tcPr/>
                </a:tc>
                <a:tc hMerge="1" vMerge="1">
                  <a:txBody>
                    <a:bodyPr/>
                    <a:lstStyle/>
                    <a:p>
                      <a:pPr rtl="1"/>
                      <a:endParaRPr lang="he-IL"/>
                    </a:p>
                  </a:txBody>
                  <a:tcPr/>
                </a:tc>
                <a:tc hMerge="1" vMerge="1">
                  <a:txBody>
                    <a:bodyPr/>
                    <a:lstStyle/>
                    <a:p>
                      <a:pPr rtl="1"/>
                      <a:endParaRPr lang="he-IL"/>
                    </a:p>
                  </a:txBody>
                  <a:tcPr/>
                </a:tc>
                <a:tc>
                  <a:txBody>
                    <a:bodyPr/>
                    <a:lstStyle/>
                    <a:p>
                      <a:pPr algn="ctr" rtl="1">
                        <a:lnSpc>
                          <a:spcPct val="150000"/>
                        </a:lnSpc>
                        <a:spcAft>
                          <a:spcPts val="0"/>
                        </a:spcAft>
                      </a:pPr>
                      <a:r>
                        <a:rPr lang="he-IL" sz="1200" b="1" dirty="0">
                          <a:solidFill>
                            <a:schemeClr val="bg1"/>
                          </a:solidFill>
                          <a:effectLst/>
                        </a:rPr>
                        <a:t>התקבל בפועל</a:t>
                      </a:r>
                      <a:endParaRPr lang="en-US" sz="1200" b="1" dirty="0">
                        <a:solidFill>
                          <a:schemeClr val="bg1"/>
                        </a:solidFill>
                        <a:effectLst/>
                        <a:latin typeface="Calibri"/>
                        <a:ea typeface="Calibri"/>
                        <a:cs typeface="Times New Roman"/>
                      </a:endParaRPr>
                    </a:p>
                  </a:txBody>
                  <a:tcPr marL="37050" marR="37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1">
                        <a:lnSpc>
                          <a:spcPct val="150000"/>
                        </a:lnSpc>
                        <a:spcAft>
                          <a:spcPts val="0"/>
                        </a:spcAft>
                      </a:pPr>
                      <a:r>
                        <a:rPr lang="he-IL" sz="1200" dirty="0">
                          <a:effectLst/>
                        </a:rPr>
                        <a:t> </a:t>
                      </a:r>
                      <a:endParaRPr lang="en-US" sz="1200" dirty="0">
                        <a:effectLst/>
                        <a:latin typeface="Calibri"/>
                        <a:ea typeface="Calibri"/>
                        <a:cs typeface="Times New Roman"/>
                      </a:endParaRPr>
                    </a:p>
                  </a:txBody>
                  <a:tcPr marL="37050" marR="37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rtl="1">
                        <a:lnSpc>
                          <a:spcPct val="150000"/>
                        </a:lnSpc>
                        <a:spcAft>
                          <a:spcPts val="0"/>
                        </a:spcAft>
                      </a:pPr>
                      <a:r>
                        <a:rPr lang="he-IL" sz="1200" dirty="0">
                          <a:effectLst/>
                        </a:rPr>
                        <a:t> </a:t>
                      </a:r>
                      <a:endParaRPr lang="en-US" sz="1200" dirty="0">
                        <a:effectLst/>
                        <a:latin typeface="Calibri"/>
                        <a:ea typeface="Calibri"/>
                        <a:cs typeface="Times New Roman"/>
                      </a:endParaRPr>
                    </a:p>
                  </a:txBody>
                  <a:tcPr marL="37050" marR="37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rtl="1"/>
                      <a:endParaRPr lang="he-IL"/>
                    </a:p>
                  </a:txBody>
                  <a:tcPr/>
                </a:tc>
              </a:tr>
              <a:tr h="241759">
                <a:tc gridSpan="3">
                  <a:txBody>
                    <a:bodyPr/>
                    <a:lstStyle/>
                    <a:p>
                      <a:pPr algn="ctr" rtl="1">
                        <a:spcAft>
                          <a:spcPts val="0"/>
                        </a:spcAft>
                      </a:pPr>
                      <a:r>
                        <a:rPr lang="he-IL" sz="1200" dirty="0" smtClean="0">
                          <a:effectLst/>
                        </a:rPr>
                        <a:t>הגשת דו"ח </a:t>
                      </a:r>
                      <a:r>
                        <a:rPr lang="he-IL" sz="1200" dirty="0">
                          <a:effectLst/>
                        </a:rPr>
                        <a:t>מדעי </a:t>
                      </a:r>
                      <a:r>
                        <a:rPr lang="he-IL" sz="1200" dirty="0" smtClean="0">
                          <a:effectLst/>
                        </a:rPr>
                        <a:t>מסכם</a:t>
                      </a:r>
                    </a:p>
                    <a:p>
                      <a:pPr algn="ctr" rtl="1">
                        <a:spcAft>
                          <a:spcPts val="0"/>
                        </a:spcAft>
                      </a:pPr>
                      <a:r>
                        <a:rPr lang="he-IL" sz="1200" dirty="0" smtClean="0">
                          <a:effectLst/>
                        </a:rPr>
                        <a:t> </a:t>
                      </a:r>
                      <a:r>
                        <a:rPr lang="he-IL" sz="1200" dirty="0">
                          <a:effectLst/>
                        </a:rPr>
                        <a:t>(3 חודשים לאחר תום תקופת המחקר/המלגה)</a:t>
                      </a:r>
                      <a:endParaRPr lang="en-US" sz="1200" dirty="0">
                        <a:effectLst/>
                        <a:latin typeface="Calibri"/>
                        <a:ea typeface="Calibri"/>
                        <a:cs typeface="Times New Roman"/>
                      </a:endParaRPr>
                    </a:p>
                  </a:txBody>
                  <a:tcPr marL="37050" marR="37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he-IL"/>
                    </a:p>
                  </a:txBody>
                  <a:tcPr/>
                </a:tc>
                <a:tc hMerge="1">
                  <a:txBody>
                    <a:bodyPr/>
                    <a:lstStyle/>
                    <a:p>
                      <a:pPr rtl="1"/>
                      <a:endParaRPr lang="he-IL"/>
                    </a:p>
                  </a:txBody>
                  <a:tcPr/>
                </a:tc>
                <a:tc>
                  <a:txBody>
                    <a:bodyPr/>
                    <a:lstStyle/>
                    <a:p>
                      <a:pPr algn="ctr" rtl="1">
                        <a:spcAft>
                          <a:spcPts val="0"/>
                        </a:spcAft>
                      </a:pPr>
                      <a:r>
                        <a:rPr lang="he-IL" sz="1200" b="1" dirty="0">
                          <a:solidFill>
                            <a:schemeClr val="bg1"/>
                          </a:solidFill>
                          <a:effectLst/>
                        </a:rPr>
                        <a:t>מועד מתוכנן</a:t>
                      </a:r>
                      <a:endParaRPr lang="en-US" sz="1200" b="1" dirty="0">
                        <a:solidFill>
                          <a:schemeClr val="bg1"/>
                        </a:solidFill>
                        <a:effectLst/>
                        <a:latin typeface="Calibri"/>
                        <a:ea typeface="Calibri"/>
                        <a:cs typeface="Times New Roman"/>
                      </a:endParaRPr>
                    </a:p>
                  </a:txBody>
                  <a:tcPr marL="37050" marR="37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1">
                        <a:spcAft>
                          <a:spcPts val="0"/>
                        </a:spcAft>
                      </a:pPr>
                      <a:r>
                        <a:rPr lang="he-IL" sz="1200" dirty="0">
                          <a:effectLst/>
                        </a:rPr>
                        <a:t> </a:t>
                      </a:r>
                      <a:endParaRPr lang="en-US" sz="1200" dirty="0">
                        <a:effectLst/>
                        <a:latin typeface="Calibri"/>
                        <a:ea typeface="Calibri"/>
                        <a:cs typeface="Times New Roman"/>
                      </a:endParaRPr>
                    </a:p>
                  </a:txBody>
                  <a:tcPr marL="37050" marR="37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spcAft>
                          <a:spcPts val="0"/>
                        </a:spcAft>
                      </a:pPr>
                      <a:r>
                        <a:rPr lang="he-IL" sz="1200" b="1" dirty="0">
                          <a:solidFill>
                            <a:schemeClr val="bg1"/>
                          </a:solidFill>
                          <a:effectLst/>
                        </a:rPr>
                        <a:t>התקבל בפועל</a:t>
                      </a:r>
                      <a:endParaRPr lang="en-US" sz="1200" b="1" dirty="0">
                        <a:solidFill>
                          <a:schemeClr val="bg1"/>
                        </a:solidFill>
                        <a:effectLst/>
                        <a:latin typeface="Calibri"/>
                        <a:ea typeface="Calibri"/>
                        <a:cs typeface="Times New Roman"/>
                      </a:endParaRPr>
                    </a:p>
                  </a:txBody>
                  <a:tcPr marL="37050" marR="37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1">
                        <a:spcAft>
                          <a:spcPts val="0"/>
                        </a:spcAft>
                      </a:pPr>
                      <a:r>
                        <a:rPr lang="he-IL" sz="1200" dirty="0">
                          <a:effectLst/>
                        </a:rPr>
                        <a:t> </a:t>
                      </a:r>
                      <a:endParaRPr lang="en-US" sz="1200" dirty="0">
                        <a:effectLst/>
                        <a:latin typeface="Calibri"/>
                        <a:ea typeface="Calibri"/>
                        <a:cs typeface="Times New Roman"/>
                      </a:endParaRPr>
                    </a:p>
                  </a:txBody>
                  <a:tcPr marL="37050" marR="37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4208">
                <a:tc rowSpan="3" gridSpan="3">
                  <a:txBody>
                    <a:bodyPr/>
                    <a:lstStyle/>
                    <a:p>
                      <a:pPr algn="ctr" rtl="1">
                        <a:spcAft>
                          <a:spcPts val="0"/>
                        </a:spcAft>
                      </a:pPr>
                      <a:r>
                        <a:rPr lang="he-IL" sz="1200" dirty="0">
                          <a:effectLst/>
                        </a:rPr>
                        <a:t> </a:t>
                      </a:r>
                      <a:endParaRPr lang="en-US" sz="1200" dirty="0">
                        <a:effectLst/>
                      </a:endParaRPr>
                    </a:p>
                    <a:p>
                      <a:pPr algn="ctr" rtl="1">
                        <a:spcAft>
                          <a:spcPts val="0"/>
                        </a:spcAft>
                      </a:pPr>
                      <a:r>
                        <a:rPr lang="he-IL" sz="1200" dirty="0">
                          <a:effectLst/>
                        </a:rPr>
                        <a:t> </a:t>
                      </a:r>
                      <a:endParaRPr lang="en-US" sz="1200" dirty="0">
                        <a:effectLst/>
                      </a:endParaRPr>
                    </a:p>
                    <a:p>
                      <a:pPr algn="ctr" rtl="1">
                        <a:spcAft>
                          <a:spcPts val="0"/>
                        </a:spcAft>
                      </a:pPr>
                      <a:r>
                        <a:rPr lang="he-IL" sz="1200" dirty="0" smtClean="0">
                          <a:effectLst/>
                        </a:rPr>
                        <a:t>הגשת דיווח </a:t>
                      </a:r>
                      <a:r>
                        <a:rPr lang="he-IL" sz="1200" dirty="0">
                          <a:effectLst/>
                        </a:rPr>
                        <a:t>כספי שנתי מצטבר </a:t>
                      </a:r>
                      <a:endParaRPr lang="he-IL" sz="1200" dirty="0" smtClean="0">
                        <a:effectLst/>
                      </a:endParaRPr>
                    </a:p>
                    <a:p>
                      <a:pPr algn="ctr" rtl="1">
                        <a:spcAft>
                          <a:spcPts val="0"/>
                        </a:spcAft>
                      </a:pPr>
                      <a:r>
                        <a:rPr lang="he-IL" sz="1200" dirty="0" smtClean="0">
                          <a:effectLst/>
                        </a:rPr>
                        <a:t>(</a:t>
                      </a:r>
                      <a:r>
                        <a:rPr lang="he-IL" sz="1200" dirty="0">
                          <a:effectLst/>
                        </a:rPr>
                        <a:t>4 חודשים לאחר תום השנה הרלוונטית)</a:t>
                      </a:r>
                      <a:endParaRPr lang="en-US" sz="1200" dirty="0">
                        <a:effectLst/>
                        <a:latin typeface="Calibri"/>
                        <a:ea typeface="Calibri"/>
                        <a:cs typeface="Times New Roman"/>
                      </a:endParaRPr>
                    </a:p>
                  </a:txBody>
                  <a:tcPr marL="37050" marR="37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hMerge="1">
                  <a:txBody>
                    <a:bodyPr/>
                    <a:lstStyle/>
                    <a:p>
                      <a:pPr rtl="1"/>
                      <a:endParaRPr lang="he-IL"/>
                    </a:p>
                  </a:txBody>
                  <a:tcPr/>
                </a:tc>
                <a:tc rowSpan="3" hMerge="1">
                  <a:txBody>
                    <a:bodyPr/>
                    <a:lstStyle/>
                    <a:p>
                      <a:pPr rtl="1"/>
                      <a:endParaRPr lang="he-IL"/>
                    </a:p>
                  </a:txBody>
                  <a:tcPr/>
                </a:tc>
                <a:tc>
                  <a:txBody>
                    <a:bodyPr/>
                    <a:lstStyle/>
                    <a:p>
                      <a:pPr algn="ctr" rtl="1">
                        <a:spcAft>
                          <a:spcPts val="0"/>
                        </a:spcAft>
                      </a:pPr>
                      <a:r>
                        <a:rPr lang="he-IL" sz="1200" b="1" dirty="0">
                          <a:solidFill>
                            <a:schemeClr val="bg1"/>
                          </a:solidFill>
                          <a:effectLst/>
                        </a:rPr>
                        <a:t> </a:t>
                      </a:r>
                      <a:endParaRPr lang="en-US" sz="1200" b="1" dirty="0">
                        <a:solidFill>
                          <a:schemeClr val="bg1"/>
                        </a:solidFill>
                        <a:effectLst/>
                        <a:latin typeface="Calibri"/>
                        <a:ea typeface="Calibri"/>
                        <a:cs typeface="Times New Roman"/>
                      </a:endParaRPr>
                    </a:p>
                  </a:txBody>
                  <a:tcPr marL="37050" marR="37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rtl="1">
                        <a:spcAft>
                          <a:spcPts val="0"/>
                        </a:spcAft>
                      </a:pPr>
                      <a:r>
                        <a:rPr lang="he-IL" sz="1200" b="1" dirty="0">
                          <a:solidFill>
                            <a:schemeClr val="bg1"/>
                          </a:solidFill>
                          <a:effectLst/>
                        </a:rPr>
                        <a:t>שנה א'</a:t>
                      </a:r>
                      <a:endParaRPr lang="en-US" sz="1200" b="1" dirty="0">
                        <a:solidFill>
                          <a:schemeClr val="bg1"/>
                        </a:solidFill>
                        <a:effectLst/>
                        <a:latin typeface="Calibri"/>
                        <a:ea typeface="Calibri"/>
                        <a:cs typeface="Times New Roman"/>
                      </a:endParaRPr>
                    </a:p>
                  </a:txBody>
                  <a:tcPr marL="37050" marR="37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gridSpan="2">
                  <a:txBody>
                    <a:bodyPr/>
                    <a:lstStyle/>
                    <a:p>
                      <a:pPr algn="ctr" rtl="1">
                        <a:spcAft>
                          <a:spcPts val="0"/>
                        </a:spcAft>
                      </a:pPr>
                      <a:r>
                        <a:rPr lang="he-IL" sz="1200" b="1" dirty="0">
                          <a:solidFill>
                            <a:schemeClr val="bg1"/>
                          </a:solidFill>
                          <a:effectLst/>
                        </a:rPr>
                        <a:t>שנה ב'</a:t>
                      </a:r>
                      <a:endParaRPr lang="en-US" sz="1200" b="1" dirty="0">
                        <a:solidFill>
                          <a:schemeClr val="bg1"/>
                        </a:solidFill>
                        <a:effectLst/>
                        <a:latin typeface="Calibri"/>
                        <a:ea typeface="Calibri"/>
                        <a:cs typeface="Times New Roman"/>
                      </a:endParaRPr>
                    </a:p>
                  </a:txBody>
                  <a:tcPr marL="37050" marR="37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rtl="1"/>
                      <a:endParaRPr lang="he-IL"/>
                    </a:p>
                  </a:txBody>
                  <a:tcPr/>
                </a:tc>
              </a:tr>
              <a:tr h="338077">
                <a:tc gridSpan="3" vMerge="1">
                  <a:txBody>
                    <a:bodyPr/>
                    <a:lstStyle/>
                    <a:p>
                      <a:pPr rtl="1"/>
                      <a:endParaRPr lang="he-IL"/>
                    </a:p>
                  </a:txBody>
                  <a:tcPr/>
                </a:tc>
                <a:tc hMerge="1" vMerge="1">
                  <a:txBody>
                    <a:bodyPr/>
                    <a:lstStyle/>
                    <a:p>
                      <a:pPr rtl="1"/>
                      <a:endParaRPr lang="he-IL"/>
                    </a:p>
                  </a:txBody>
                  <a:tcPr/>
                </a:tc>
                <a:tc hMerge="1" vMerge="1">
                  <a:txBody>
                    <a:bodyPr/>
                    <a:lstStyle/>
                    <a:p>
                      <a:pPr rtl="1"/>
                      <a:endParaRPr lang="he-IL"/>
                    </a:p>
                  </a:txBody>
                  <a:tcPr/>
                </a:tc>
                <a:tc>
                  <a:txBody>
                    <a:bodyPr/>
                    <a:lstStyle/>
                    <a:p>
                      <a:pPr algn="ctr" rtl="1">
                        <a:lnSpc>
                          <a:spcPct val="150000"/>
                        </a:lnSpc>
                        <a:spcAft>
                          <a:spcPts val="0"/>
                        </a:spcAft>
                      </a:pPr>
                      <a:r>
                        <a:rPr lang="he-IL" sz="1200" b="1" dirty="0">
                          <a:solidFill>
                            <a:schemeClr val="bg1"/>
                          </a:solidFill>
                          <a:effectLst/>
                        </a:rPr>
                        <a:t>מועד מתוכנן</a:t>
                      </a:r>
                      <a:endParaRPr lang="en-US" sz="1200" b="1" dirty="0">
                        <a:solidFill>
                          <a:schemeClr val="bg1"/>
                        </a:solidFill>
                        <a:effectLst/>
                        <a:latin typeface="Calibri"/>
                        <a:ea typeface="Calibri"/>
                        <a:cs typeface="Times New Roman"/>
                      </a:endParaRPr>
                    </a:p>
                  </a:txBody>
                  <a:tcPr marL="37050" marR="37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1">
                        <a:lnSpc>
                          <a:spcPct val="150000"/>
                        </a:lnSpc>
                        <a:spcAft>
                          <a:spcPts val="0"/>
                        </a:spcAft>
                      </a:pPr>
                      <a:r>
                        <a:rPr lang="he-IL" sz="1200" dirty="0">
                          <a:effectLst/>
                        </a:rPr>
                        <a:t> </a:t>
                      </a:r>
                      <a:endParaRPr lang="en-US" sz="1200" dirty="0">
                        <a:effectLst/>
                        <a:latin typeface="Calibri"/>
                        <a:ea typeface="Calibri"/>
                        <a:cs typeface="Times New Roman"/>
                      </a:endParaRPr>
                    </a:p>
                  </a:txBody>
                  <a:tcPr marL="37050" marR="37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rtl="1">
                        <a:lnSpc>
                          <a:spcPct val="150000"/>
                        </a:lnSpc>
                        <a:spcAft>
                          <a:spcPts val="0"/>
                        </a:spcAft>
                      </a:pPr>
                      <a:r>
                        <a:rPr lang="he-IL" sz="1200" dirty="0">
                          <a:effectLst/>
                        </a:rPr>
                        <a:t> </a:t>
                      </a:r>
                      <a:endParaRPr lang="en-US" sz="1200" dirty="0">
                        <a:effectLst/>
                        <a:latin typeface="Calibri"/>
                        <a:ea typeface="Calibri"/>
                        <a:cs typeface="Times New Roman"/>
                      </a:endParaRPr>
                    </a:p>
                  </a:txBody>
                  <a:tcPr marL="37050" marR="37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rtl="1"/>
                      <a:endParaRPr lang="he-IL"/>
                    </a:p>
                  </a:txBody>
                  <a:tcPr/>
                </a:tc>
              </a:tr>
              <a:tr h="338077">
                <a:tc gridSpan="3" vMerge="1">
                  <a:txBody>
                    <a:bodyPr/>
                    <a:lstStyle/>
                    <a:p>
                      <a:pPr rtl="1"/>
                      <a:endParaRPr lang="he-IL"/>
                    </a:p>
                  </a:txBody>
                  <a:tcPr/>
                </a:tc>
                <a:tc hMerge="1" vMerge="1">
                  <a:txBody>
                    <a:bodyPr/>
                    <a:lstStyle/>
                    <a:p>
                      <a:pPr rtl="1"/>
                      <a:endParaRPr lang="he-IL"/>
                    </a:p>
                  </a:txBody>
                  <a:tcPr/>
                </a:tc>
                <a:tc hMerge="1" vMerge="1">
                  <a:txBody>
                    <a:bodyPr/>
                    <a:lstStyle/>
                    <a:p>
                      <a:pPr rtl="1"/>
                      <a:endParaRPr lang="he-IL"/>
                    </a:p>
                  </a:txBody>
                  <a:tcPr/>
                </a:tc>
                <a:tc>
                  <a:txBody>
                    <a:bodyPr/>
                    <a:lstStyle/>
                    <a:p>
                      <a:pPr algn="ctr" rtl="1">
                        <a:lnSpc>
                          <a:spcPct val="150000"/>
                        </a:lnSpc>
                        <a:spcAft>
                          <a:spcPts val="0"/>
                        </a:spcAft>
                      </a:pPr>
                      <a:r>
                        <a:rPr lang="he-IL" sz="1200" b="1" dirty="0">
                          <a:solidFill>
                            <a:schemeClr val="bg1"/>
                          </a:solidFill>
                          <a:effectLst/>
                        </a:rPr>
                        <a:t>התקבל בפועל</a:t>
                      </a:r>
                      <a:endParaRPr lang="en-US" sz="1200" b="1" dirty="0">
                        <a:solidFill>
                          <a:schemeClr val="bg1"/>
                        </a:solidFill>
                        <a:effectLst/>
                        <a:latin typeface="Calibri"/>
                        <a:ea typeface="Calibri"/>
                        <a:cs typeface="Times New Roman"/>
                      </a:endParaRPr>
                    </a:p>
                  </a:txBody>
                  <a:tcPr marL="37050" marR="37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1">
                        <a:lnSpc>
                          <a:spcPct val="150000"/>
                        </a:lnSpc>
                        <a:spcAft>
                          <a:spcPts val="0"/>
                        </a:spcAft>
                      </a:pPr>
                      <a:r>
                        <a:rPr lang="he-IL" sz="1200" dirty="0">
                          <a:effectLst/>
                        </a:rPr>
                        <a:t> </a:t>
                      </a:r>
                      <a:endParaRPr lang="en-US" sz="1200" dirty="0">
                        <a:effectLst/>
                        <a:latin typeface="Calibri"/>
                        <a:ea typeface="Calibri"/>
                        <a:cs typeface="Times New Roman"/>
                      </a:endParaRPr>
                    </a:p>
                  </a:txBody>
                  <a:tcPr marL="37050" marR="37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rtl="1">
                        <a:lnSpc>
                          <a:spcPct val="150000"/>
                        </a:lnSpc>
                        <a:spcAft>
                          <a:spcPts val="0"/>
                        </a:spcAft>
                      </a:pPr>
                      <a:r>
                        <a:rPr lang="he-IL" sz="1200" dirty="0">
                          <a:effectLst/>
                        </a:rPr>
                        <a:t> </a:t>
                      </a:r>
                      <a:endParaRPr lang="en-US" sz="1200" dirty="0">
                        <a:effectLst/>
                        <a:latin typeface="Calibri"/>
                        <a:ea typeface="Calibri"/>
                        <a:cs typeface="Times New Roman"/>
                      </a:endParaRPr>
                    </a:p>
                  </a:txBody>
                  <a:tcPr marL="37050" marR="37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rtl="1"/>
                      <a:endParaRPr lang="he-IL"/>
                    </a:p>
                  </a:txBody>
                  <a:tcPr/>
                </a:tc>
              </a:tr>
              <a:tr h="241759">
                <a:tc gridSpan="3">
                  <a:txBody>
                    <a:bodyPr/>
                    <a:lstStyle/>
                    <a:p>
                      <a:pPr algn="ctr" rtl="1">
                        <a:spcAft>
                          <a:spcPts val="0"/>
                        </a:spcAft>
                      </a:pPr>
                      <a:r>
                        <a:rPr lang="he-IL" sz="1200" dirty="0" smtClean="0">
                          <a:effectLst/>
                        </a:rPr>
                        <a:t>הגשת דו"ח </a:t>
                      </a:r>
                      <a:r>
                        <a:rPr lang="he-IL" sz="1200" dirty="0">
                          <a:effectLst/>
                        </a:rPr>
                        <a:t>כספי </a:t>
                      </a:r>
                      <a:r>
                        <a:rPr lang="he-IL" sz="1200" dirty="0" smtClean="0">
                          <a:effectLst/>
                        </a:rPr>
                        <a:t>מסכם</a:t>
                      </a:r>
                    </a:p>
                    <a:p>
                      <a:pPr algn="ctr" rtl="1">
                        <a:spcAft>
                          <a:spcPts val="0"/>
                        </a:spcAft>
                      </a:pPr>
                      <a:r>
                        <a:rPr lang="he-IL" sz="1200" dirty="0" smtClean="0">
                          <a:effectLst/>
                        </a:rPr>
                        <a:t> </a:t>
                      </a:r>
                      <a:r>
                        <a:rPr lang="he-IL" sz="1200" dirty="0">
                          <a:effectLst/>
                        </a:rPr>
                        <a:t>(4 חודשים לאחר תום תקופת המחקר/המלגה)</a:t>
                      </a:r>
                      <a:endParaRPr lang="en-US" sz="1200" dirty="0">
                        <a:effectLst/>
                        <a:latin typeface="Calibri"/>
                        <a:ea typeface="Calibri"/>
                        <a:cs typeface="Times New Roman"/>
                      </a:endParaRPr>
                    </a:p>
                  </a:txBody>
                  <a:tcPr marL="37050" marR="37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he-IL"/>
                    </a:p>
                  </a:txBody>
                  <a:tcPr/>
                </a:tc>
                <a:tc hMerge="1">
                  <a:txBody>
                    <a:bodyPr/>
                    <a:lstStyle/>
                    <a:p>
                      <a:pPr rtl="1"/>
                      <a:endParaRPr lang="he-IL"/>
                    </a:p>
                  </a:txBody>
                  <a:tcPr/>
                </a:tc>
                <a:tc>
                  <a:txBody>
                    <a:bodyPr/>
                    <a:lstStyle/>
                    <a:p>
                      <a:pPr algn="ctr" rtl="1">
                        <a:spcAft>
                          <a:spcPts val="0"/>
                        </a:spcAft>
                      </a:pPr>
                      <a:r>
                        <a:rPr lang="he-IL" sz="1200" b="1" dirty="0">
                          <a:solidFill>
                            <a:schemeClr val="bg1"/>
                          </a:solidFill>
                          <a:effectLst/>
                        </a:rPr>
                        <a:t>מועד מתוכנן</a:t>
                      </a:r>
                      <a:endParaRPr lang="en-US" sz="1200" b="1" dirty="0">
                        <a:solidFill>
                          <a:schemeClr val="bg1"/>
                        </a:solidFill>
                        <a:effectLst/>
                        <a:latin typeface="Calibri"/>
                        <a:ea typeface="Calibri"/>
                        <a:cs typeface="Times New Roman"/>
                      </a:endParaRPr>
                    </a:p>
                  </a:txBody>
                  <a:tcPr marL="37050" marR="37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1">
                        <a:spcAft>
                          <a:spcPts val="0"/>
                        </a:spcAft>
                      </a:pPr>
                      <a:r>
                        <a:rPr lang="he-IL" sz="1200" dirty="0">
                          <a:effectLst/>
                        </a:rPr>
                        <a:t> </a:t>
                      </a:r>
                      <a:endParaRPr lang="en-US" sz="1200" dirty="0">
                        <a:effectLst/>
                        <a:latin typeface="Calibri"/>
                        <a:ea typeface="Calibri"/>
                        <a:cs typeface="Times New Roman"/>
                      </a:endParaRPr>
                    </a:p>
                  </a:txBody>
                  <a:tcPr marL="37050" marR="37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spcAft>
                          <a:spcPts val="0"/>
                        </a:spcAft>
                      </a:pPr>
                      <a:r>
                        <a:rPr lang="he-IL" sz="1200" b="1" dirty="0">
                          <a:solidFill>
                            <a:schemeClr val="bg1"/>
                          </a:solidFill>
                          <a:effectLst/>
                        </a:rPr>
                        <a:t>התקבל בפועל</a:t>
                      </a:r>
                      <a:endParaRPr lang="en-US" sz="1200" b="1" dirty="0">
                        <a:solidFill>
                          <a:schemeClr val="bg1"/>
                        </a:solidFill>
                        <a:effectLst/>
                        <a:latin typeface="Calibri"/>
                        <a:ea typeface="Calibri"/>
                        <a:cs typeface="Times New Roman"/>
                      </a:endParaRPr>
                    </a:p>
                  </a:txBody>
                  <a:tcPr marL="37050" marR="37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1">
                        <a:spcAft>
                          <a:spcPts val="0"/>
                        </a:spcAft>
                      </a:pPr>
                      <a:r>
                        <a:rPr lang="he-IL" sz="1200" dirty="0">
                          <a:effectLst/>
                        </a:rPr>
                        <a:t> </a:t>
                      </a:r>
                      <a:endParaRPr lang="en-US" sz="1200" dirty="0">
                        <a:effectLst/>
                        <a:latin typeface="Calibri"/>
                        <a:ea typeface="Calibri"/>
                        <a:cs typeface="Times New Roman"/>
                      </a:endParaRPr>
                    </a:p>
                  </a:txBody>
                  <a:tcPr marL="37050" marR="37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0078293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4659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1" name="מחבר ישר 100"/>
          <p:cNvCxnSpPr/>
          <p:nvPr/>
        </p:nvCxnSpPr>
        <p:spPr>
          <a:xfrm>
            <a:off x="5733524" y="2273149"/>
            <a:ext cx="1119886" cy="0"/>
          </a:xfrm>
          <a:prstGeom prst="line">
            <a:avLst/>
          </a:prstGeom>
          <a:ln>
            <a:prstDash val="sysDash"/>
          </a:ln>
          <a:effectLst>
            <a:outerShdw blurRad="50800" dist="38100" dir="2700000" algn="tl" rotWithShape="0">
              <a:prstClr val="black">
                <a:alpha val="40000"/>
              </a:prstClr>
            </a:outerShdw>
          </a:effectLst>
        </p:spPr>
        <p:style>
          <a:lnRef idx="1">
            <a:schemeClr val="accent3"/>
          </a:lnRef>
          <a:fillRef idx="0">
            <a:schemeClr val="accent3"/>
          </a:fillRef>
          <a:effectRef idx="0">
            <a:schemeClr val="accent3"/>
          </a:effectRef>
          <a:fontRef idx="minor">
            <a:schemeClr val="tx1"/>
          </a:fontRef>
        </p:style>
      </p:cxnSp>
      <p:cxnSp>
        <p:nvCxnSpPr>
          <p:cNvPr id="114" name="מחבר ישר 113"/>
          <p:cNvCxnSpPr/>
          <p:nvPr/>
        </p:nvCxnSpPr>
        <p:spPr>
          <a:xfrm flipH="1">
            <a:off x="4484074" y="2325680"/>
            <a:ext cx="24702" cy="2361933"/>
          </a:xfrm>
          <a:prstGeom prst="line">
            <a:avLst/>
          </a:prstGeom>
          <a:effectLst>
            <a:outerShdw blurRad="50800" dist="38100" dir="2700000" algn="tl" rotWithShape="0">
              <a:prstClr val="black">
                <a:alpha val="40000"/>
              </a:prstClr>
            </a:outerShdw>
          </a:effectLst>
        </p:spPr>
        <p:style>
          <a:lnRef idx="1">
            <a:schemeClr val="accent3"/>
          </a:lnRef>
          <a:fillRef idx="0">
            <a:schemeClr val="accent3"/>
          </a:fillRef>
          <a:effectRef idx="0">
            <a:schemeClr val="accent3"/>
          </a:effectRef>
          <a:fontRef idx="minor">
            <a:schemeClr val="tx1"/>
          </a:fontRef>
        </p:style>
      </p:cxnSp>
      <p:grpSp>
        <p:nvGrpSpPr>
          <p:cNvPr id="989202" name="Group 18"/>
          <p:cNvGrpSpPr>
            <a:grpSpLocks/>
          </p:cNvGrpSpPr>
          <p:nvPr/>
        </p:nvGrpSpPr>
        <p:grpSpPr bwMode="auto">
          <a:xfrm>
            <a:off x="3064417" y="3045772"/>
            <a:ext cx="3098259" cy="536575"/>
            <a:chOff x="3964" y="2071"/>
            <a:chExt cx="1484" cy="330"/>
          </a:xfrm>
        </p:grpSpPr>
        <p:sp>
          <p:nvSpPr>
            <p:cNvPr id="989203" name="AutoShape 19"/>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he-IL"/>
            </a:p>
          </p:txBody>
        </p:sp>
        <p:sp>
          <p:nvSpPr>
            <p:cNvPr id="989204" name="AutoShape 20"/>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he-IL"/>
            </a:p>
          </p:txBody>
        </p:sp>
      </p:grpSp>
      <p:grpSp>
        <p:nvGrpSpPr>
          <p:cNvPr id="989205" name="Group 21"/>
          <p:cNvGrpSpPr>
            <a:grpSpLocks/>
          </p:cNvGrpSpPr>
          <p:nvPr/>
        </p:nvGrpSpPr>
        <p:grpSpPr bwMode="auto">
          <a:xfrm>
            <a:off x="3064418" y="2004862"/>
            <a:ext cx="3098258" cy="536575"/>
            <a:chOff x="3964" y="2071"/>
            <a:chExt cx="1484" cy="330"/>
          </a:xfrm>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16200000" scaled="1"/>
            <a:tileRect/>
          </a:gradFill>
        </p:grpSpPr>
        <p:sp>
          <p:nvSpPr>
            <p:cNvPr id="989206" name="AutoShape 22"/>
            <p:cNvSpPr>
              <a:spLocks noChangeArrowheads="1"/>
            </p:cNvSpPr>
            <p:nvPr/>
          </p:nvSpPr>
          <p:spPr bwMode="gray">
            <a:xfrm>
              <a:off x="3964" y="2071"/>
              <a:ext cx="1484" cy="330"/>
            </a:xfrm>
            <a:prstGeom prst="roundRect">
              <a:avLst>
                <a:gd name="adj" fmla="val 16667"/>
              </a:avLst>
            </a:prstGeom>
            <a:grp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he-IL"/>
            </a:p>
          </p:txBody>
        </p:sp>
        <p:sp>
          <p:nvSpPr>
            <p:cNvPr id="989207" name="AutoShape 23"/>
            <p:cNvSpPr>
              <a:spLocks noChangeArrowheads="1"/>
            </p:cNvSpPr>
            <p:nvPr/>
          </p:nvSpPr>
          <p:spPr bwMode="gray">
            <a:xfrm>
              <a:off x="3987" y="2091"/>
              <a:ext cx="1432" cy="134"/>
            </a:xfrm>
            <a:prstGeom prst="roundRect">
              <a:avLst>
                <a:gd name="adj" fmla="val 28356"/>
              </a:avLst>
            </a:prstGeom>
            <a:grp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he-IL"/>
            </a:p>
          </p:txBody>
        </p:sp>
      </p:grpSp>
      <p:sp>
        <p:nvSpPr>
          <p:cNvPr id="989213" name="Text Box 29"/>
          <p:cNvSpPr txBox="1">
            <a:spLocks noChangeArrowheads="1"/>
          </p:cNvSpPr>
          <p:nvPr/>
        </p:nvSpPr>
        <p:spPr bwMode="black">
          <a:xfrm>
            <a:off x="3181892" y="2028674"/>
            <a:ext cx="2821751" cy="451406"/>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172E">
                      <a:alpha val="50000"/>
                    </a:srgbClr>
                  </a:outerShdw>
                </a:effectLst>
              </a14:hiddenEffects>
            </a:ext>
          </a:extLst>
        </p:spPr>
        <p:txBody>
          <a:bodyPr wrap="square">
            <a:spAutoFit/>
          </a:bodyPr>
          <a:lstStyle/>
          <a:p>
            <a:pPr algn="ctr">
              <a:lnSpc>
                <a:spcPts val="1400"/>
              </a:lnSpc>
              <a:spcBef>
                <a:spcPts val="600"/>
              </a:spcBef>
            </a:pPr>
            <a:r>
              <a:rPr lang="he-IL" sz="1400" b="1" dirty="0">
                <a:solidFill>
                  <a:schemeClr val="bg1"/>
                </a:solidFill>
                <a:effectLst>
                  <a:outerShdw blurRad="38100" dist="38100" dir="2700000" algn="tl">
                    <a:srgbClr val="000000">
                      <a:alpha val="43137"/>
                    </a:srgbClr>
                  </a:outerShdw>
                </a:effectLst>
                <a:ea typeface="Times New Roman"/>
              </a:rPr>
              <a:t>שר המדע, הטכנולוגיה </a:t>
            </a:r>
            <a:r>
              <a:rPr lang="he-IL" sz="1400" b="1" dirty="0" smtClean="0">
                <a:solidFill>
                  <a:schemeClr val="bg1"/>
                </a:solidFill>
                <a:effectLst>
                  <a:outerShdw blurRad="38100" dist="38100" dir="2700000" algn="tl">
                    <a:srgbClr val="000000">
                      <a:alpha val="43137"/>
                    </a:srgbClr>
                  </a:outerShdw>
                </a:effectLst>
                <a:ea typeface="Times New Roman"/>
              </a:rPr>
              <a:t>והחלל      ח"כ אופיר </a:t>
            </a:r>
            <a:r>
              <a:rPr lang="he-IL" sz="1400" b="1" dirty="0" err="1" smtClean="0">
                <a:solidFill>
                  <a:schemeClr val="bg1"/>
                </a:solidFill>
                <a:effectLst>
                  <a:outerShdw blurRad="38100" dist="38100" dir="2700000" algn="tl">
                    <a:srgbClr val="000000">
                      <a:alpha val="43137"/>
                    </a:srgbClr>
                  </a:outerShdw>
                </a:effectLst>
                <a:ea typeface="Times New Roman"/>
              </a:rPr>
              <a:t>אקוניס</a:t>
            </a:r>
            <a:endParaRPr lang="en-US" sz="1400" b="1" dirty="0">
              <a:solidFill>
                <a:schemeClr val="bg1"/>
              </a:solidFill>
              <a:effectLst>
                <a:outerShdw blurRad="38100" dist="38100" dir="2700000" algn="tl">
                  <a:srgbClr val="000000">
                    <a:alpha val="43137"/>
                  </a:srgbClr>
                </a:outerShdw>
              </a:effectLst>
              <a:latin typeface="Times New Roman"/>
              <a:ea typeface="Times New Roman"/>
            </a:endParaRPr>
          </a:p>
        </p:txBody>
      </p:sp>
      <p:sp>
        <p:nvSpPr>
          <p:cNvPr id="18" name="TextBox 17"/>
          <p:cNvSpPr txBox="1"/>
          <p:nvPr/>
        </p:nvSpPr>
        <p:spPr>
          <a:xfrm>
            <a:off x="3000375" y="3021142"/>
            <a:ext cx="3228976" cy="523220"/>
          </a:xfrm>
          <a:prstGeom prst="rect">
            <a:avLst/>
          </a:prstGeom>
          <a:noFill/>
        </p:spPr>
        <p:txBody>
          <a:bodyPr wrap="square" rtlCol="1">
            <a:spAutoFit/>
          </a:bodyPr>
          <a:lstStyle/>
          <a:p>
            <a:pPr algn="ctr"/>
            <a:r>
              <a:rPr lang="he-IL" sz="1400" b="1" dirty="0" smtClean="0">
                <a:solidFill>
                  <a:schemeClr val="tx1">
                    <a:lumMod val="75000"/>
                    <a:lumOff val="25000"/>
                  </a:schemeClr>
                </a:solidFill>
                <a:effectLst>
                  <a:outerShdw blurRad="50800" dist="38100" algn="l" rotWithShape="0">
                    <a:prstClr val="black">
                      <a:alpha val="40000"/>
                    </a:prstClr>
                  </a:outerShdw>
                </a:effectLst>
              </a:rPr>
              <a:t>מנכ"ל המשרד</a:t>
            </a:r>
          </a:p>
          <a:p>
            <a:pPr algn="ctr"/>
            <a:r>
              <a:rPr lang="he-IL" sz="1400" b="1" dirty="0" smtClean="0">
                <a:solidFill>
                  <a:schemeClr val="tx1">
                    <a:lumMod val="75000"/>
                    <a:lumOff val="25000"/>
                  </a:schemeClr>
                </a:solidFill>
                <a:effectLst>
                  <a:outerShdw blurRad="50800" dist="38100" algn="l" rotWithShape="0">
                    <a:prstClr val="black">
                      <a:alpha val="40000"/>
                    </a:prstClr>
                  </a:outerShdw>
                </a:effectLst>
              </a:rPr>
              <a:t>פרץ ואזן</a:t>
            </a:r>
            <a:endParaRPr lang="he-IL" sz="1400" b="1" dirty="0">
              <a:solidFill>
                <a:schemeClr val="tx1">
                  <a:lumMod val="75000"/>
                  <a:lumOff val="25000"/>
                </a:schemeClr>
              </a:solidFill>
              <a:effectLst>
                <a:outerShdw blurRad="50800" dist="38100" algn="l" rotWithShape="0">
                  <a:prstClr val="black">
                    <a:alpha val="40000"/>
                  </a:prstClr>
                </a:outerShdw>
              </a:effectLst>
            </a:endParaRPr>
          </a:p>
        </p:txBody>
      </p:sp>
      <p:cxnSp>
        <p:nvCxnSpPr>
          <p:cNvPr id="9" name="מחבר ישר 8"/>
          <p:cNvCxnSpPr/>
          <p:nvPr/>
        </p:nvCxnSpPr>
        <p:spPr>
          <a:xfrm>
            <a:off x="7935786" y="4046937"/>
            <a:ext cx="0" cy="798512"/>
          </a:xfrm>
          <a:prstGeom prst="line">
            <a:avLst/>
          </a:prstGeom>
          <a:effectLst>
            <a:outerShdw blurRad="50800" dist="38100" dir="2700000" algn="tl" rotWithShape="0">
              <a:prstClr val="black">
                <a:alpha val="40000"/>
              </a:prstClr>
            </a:outerShdw>
          </a:effectLst>
        </p:spPr>
        <p:style>
          <a:lnRef idx="1">
            <a:schemeClr val="accent3"/>
          </a:lnRef>
          <a:fillRef idx="0">
            <a:schemeClr val="accent3"/>
          </a:fillRef>
          <a:effectRef idx="0">
            <a:schemeClr val="accent3"/>
          </a:effectRef>
          <a:fontRef idx="minor">
            <a:schemeClr val="tx1"/>
          </a:fontRef>
        </p:style>
      </p:cxnSp>
      <p:cxnSp>
        <p:nvCxnSpPr>
          <p:cNvPr id="98" name="מחבר ישר 97"/>
          <p:cNvCxnSpPr/>
          <p:nvPr/>
        </p:nvCxnSpPr>
        <p:spPr>
          <a:xfrm>
            <a:off x="7131667" y="4046936"/>
            <a:ext cx="0" cy="851693"/>
          </a:xfrm>
          <a:prstGeom prst="line">
            <a:avLst/>
          </a:prstGeom>
          <a:effectLst>
            <a:outerShdw blurRad="50800" dist="38100" dir="2700000" algn="tl" rotWithShape="0">
              <a:prstClr val="black">
                <a:alpha val="40000"/>
              </a:prstClr>
            </a:outerShdw>
          </a:effectLst>
        </p:spPr>
        <p:style>
          <a:lnRef idx="1">
            <a:schemeClr val="accent3"/>
          </a:lnRef>
          <a:fillRef idx="0">
            <a:schemeClr val="accent3"/>
          </a:fillRef>
          <a:effectRef idx="0">
            <a:schemeClr val="accent3"/>
          </a:effectRef>
          <a:fontRef idx="minor">
            <a:schemeClr val="tx1"/>
          </a:fontRef>
        </p:style>
      </p:cxnSp>
      <p:cxnSp>
        <p:nvCxnSpPr>
          <p:cNvPr id="99" name="מחבר ישר 98"/>
          <p:cNvCxnSpPr/>
          <p:nvPr/>
        </p:nvCxnSpPr>
        <p:spPr>
          <a:xfrm>
            <a:off x="6293467" y="4046936"/>
            <a:ext cx="1" cy="511682"/>
          </a:xfrm>
          <a:prstGeom prst="line">
            <a:avLst/>
          </a:prstGeom>
          <a:effectLst>
            <a:outerShdw blurRad="50800" dist="38100" dir="2700000" algn="tl" rotWithShape="0">
              <a:prstClr val="black">
                <a:alpha val="40000"/>
              </a:prstClr>
            </a:outerShdw>
          </a:effectLst>
        </p:spPr>
        <p:style>
          <a:lnRef idx="1">
            <a:schemeClr val="accent3"/>
          </a:lnRef>
          <a:fillRef idx="0">
            <a:schemeClr val="accent3"/>
          </a:fillRef>
          <a:effectRef idx="0">
            <a:schemeClr val="accent3"/>
          </a:effectRef>
          <a:fontRef idx="minor">
            <a:schemeClr val="tx1"/>
          </a:fontRef>
        </p:style>
      </p:cxnSp>
      <p:cxnSp>
        <p:nvCxnSpPr>
          <p:cNvPr id="100" name="מחבר ישר 99"/>
          <p:cNvCxnSpPr/>
          <p:nvPr/>
        </p:nvCxnSpPr>
        <p:spPr>
          <a:xfrm>
            <a:off x="5502892" y="4046936"/>
            <a:ext cx="1" cy="511682"/>
          </a:xfrm>
          <a:prstGeom prst="line">
            <a:avLst/>
          </a:prstGeom>
          <a:effectLst>
            <a:outerShdw blurRad="50800" dist="38100" dir="2700000" algn="tl" rotWithShape="0">
              <a:prstClr val="black">
                <a:alpha val="40000"/>
              </a:prstClr>
            </a:outerShdw>
          </a:effectLst>
        </p:spPr>
        <p:style>
          <a:lnRef idx="1">
            <a:schemeClr val="accent3"/>
          </a:lnRef>
          <a:fillRef idx="0">
            <a:schemeClr val="accent3"/>
          </a:fillRef>
          <a:effectRef idx="0">
            <a:schemeClr val="accent3"/>
          </a:effectRef>
          <a:fontRef idx="minor">
            <a:schemeClr val="tx1"/>
          </a:fontRef>
        </p:style>
      </p:cxnSp>
      <p:cxnSp>
        <p:nvCxnSpPr>
          <p:cNvPr id="102" name="מחבר ישר 101"/>
          <p:cNvCxnSpPr/>
          <p:nvPr/>
        </p:nvCxnSpPr>
        <p:spPr>
          <a:xfrm>
            <a:off x="3826492" y="4041680"/>
            <a:ext cx="0" cy="892991"/>
          </a:xfrm>
          <a:prstGeom prst="line">
            <a:avLst/>
          </a:prstGeom>
          <a:effectLst>
            <a:outerShdw blurRad="50800" dist="38100" dir="2700000" algn="tl" rotWithShape="0">
              <a:prstClr val="black">
                <a:alpha val="40000"/>
              </a:prstClr>
            </a:outerShdw>
          </a:effectLst>
        </p:spPr>
        <p:style>
          <a:lnRef idx="1">
            <a:schemeClr val="accent3"/>
          </a:lnRef>
          <a:fillRef idx="0">
            <a:schemeClr val="accent3"/>
          </a:fillRef>
          <a:effectRef idx="0">
            <a:schemeClr val="accent3"/>
          </a:effectRef>
          <a:fontRef idx="minor">
            <a:schemeClr val="tx1"/>
          </a:fontRef>
        </p:style>
      </p:cxnSp>
      <p:cxnSp>
        <p:nvCxnSpPr>
          <p:cNvPr id="103" name="מחבר ישר 102"/>
          <p:cNvCxnSpPr/>
          <p:nvPr/>
        </p:nvCxnSpPr>
        <p:spPr>
          <a:xfrm>
            <a:off x="2978767" y="4046936"/>
            <a:ext cx="1" cy="511682"/>
          </a:xfrm>
          <a:prstGeom prst="line">
            <a:avLst/>
          </a:prstGeom>
          <a:effectLst>
            <a:outerShdw blurRad="50800" dist="38100" dir="2700000" algn="tl" rotWithShape="0">
              <a:prstClr val="black">
                <a:alpha val="40000"/>
              </a:prstClr>
            </a:outerShdw>
          </a:effectLst>
        </p:spPr>
        <p:style>
          <a:lnRef idx="1">
            <a:schemeClr val="accent3"/>
          </a:lnRef>
          <a:fillRef idx="0">
            <a:schemeClr val="accent3"/>
          </a:fillRef>
          <a:effectRef idx="0">
            <a:schemeClr val="accent3"/>
          </a:effectRef>
          <a:fontRef idx="minor">
            <a:schemeClr val="tx1"/>
          </a:fontRef>
        </p:style>
      </p:cxnSp>
      <p:cxnSp>
        <p:nvCxnSpPr>
          <p:cNvPr id="104" name="מחבר ישר 103"/>
          <p:cNvCxnSpPr/>
          <p:nvPr/>
        </p:nvCxnSpPr>
        <p:spPr>
          <a:xfrm>
            <a:off x="2188192" y="4060342"/>
            <a:ext cx="1" cy="511682"/>
          </a:xfrm>
          <a:prstGeom prst="line">
            <a:avLst/>
          </a:prstGeom>
          <a:effectLst>
            <a:outerShdw blurRad="50800" dist="38100" dir="2700000" algn="tl" rotWithShape="0">
              <a:prstClr val="black">
                <a:alpha val="40000"/>
              </a:prstClr>
            </a:outerShdw>
          </a:effectLst>
        </p:spPr>
        <p:style>
          <a:lnRef idx="1">
            <a:schemeClr val="accent3"/>
          </a:lnRef>
          <a:fillRef idx="0">
            <a:schemeClr val="accent3"/>
          </a:fillRef>
          <a:effectRef idx="0">
            <a:schemeClr val="accent3"/>
          </a:effectRef>
          <a:fontRef idx="minor">
            <a:schemeClr val="tx1"/>
          </a:fontRef>
        </p:style>
      </p:cxnSp>
      <p:cxnSp>
        <p:nvCxnSpPr>
          <p:cNvPr id="105" name="מחבר ישר 104"/>
          <p:cNvCxnSpPr/>
          <p:nvPr/>
        </p:nvCxnSpPr>
        <p:spPr>
          <a:xfrm>
            <a:off x="1397617" y="4073749"/>
            <a:ext cx="1" cy="511682"/>
          </a:xfrm>
          <a:prstGeom prst="line">
            <a:avLst/>
          </a:prstGeom>
          <a:effectLst>
            <a:outerShdw blurRad="50800" dist="38100" dir="2700000" algn="tl" rotWithShape="0">
              <a:prstClr val="black">
                <a:alpha val="40000"/>
              </a:prstClr>
            </a:outerShdw>
          </a:effectLst>
        </p:spPr>
        <p:style>
          <a:lnRef idx="1">
            <a:schemeClr val="accent3"/>
          </a:lnRef>
          <a:fillRef idx="0">
            <a:schemeClr val="accent3"/>
          </a:fillRef>
          <a:effectRef idx="0">
            <a:schemeClr val="accent3"/>
          </a:effectRef>
          <a:fontRef idx="minor">
            <a:schemeClr val="tx1"/>
          </a:fontRef>
        </p:style>
      </p:cxnSp>
      <p:sp>
        <p:nvSpPr>
          <p:cNvPr id="74" name="AutoShape 16"/>
          <p:cNvSpPr>
            <a:spLocks noChangeArrowheads="1"/>
          </p:cNvSpPr>
          <p:nvPr/>
        </p:nvSpPr>
        <p:spPr bwMode="gray">
          <a:xfrm>
            <a:off x="4181447" y="4558941"/>
            <a:ext cx="776705" cy="755232"/>
          </a:xfrm>
          <a:prstGeom prst="roundRect">
            <a:avLst>
              <a:gd name="adj" fmla="val 16667"/>
            </a:avLst>
          </a:prstGeom>
          <a:gradFill>
            <a:gsLst>
              <a:gs pos="32000">
                <a:schemeClr val="accent5">
                  <a:lumMod val="40000"/>
                  <a:lumOff val="60000"/>
                </a:schemeClr>
              </a:gs>
              <a:gs pos="0">
                <a:schemeClr val="bg1"/>
              </a:gs>
              <a:gs pos="94000">
                <a:schemeClr val="accent5">
                  <a:lumMod val="50000"/>
                </a:schemeClr>
              </a:gs>
            </a:gsLst>
            <a:lin ang="5400000" scaled="0"/>
          </a:gradFill>
          <a:ln w="12700" algn="ctr">
            <a:solidFill>
              <a:srgbClr val="808080"/>
            </a:solidFill>
            <a:round/>
            <a:headEnd/>
            <a:tailEnd/>
          </a:ln>
          <a:effectLst/>
          <a:scene3d>
            <a:camera prst="obliqueBottomRight"/>
            <a:lightRig rig="threePt" dir="t"/>
          </a:scene3d>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he-IL"/>
          </a:p>
        </p:txBody>
      </p:sp>
      <p:sp>
        <p:nvSpPr>
          <p:cNvPr id="77" name="AutoShape 16"/>
          <p:cNvSpPr>
            <a:spLocks noChangeArrowheads="1"/>
          </p:cNvSpPr>
          <p:nvPr/>
        </p:nvSpPr>
        <p:spPr bwMode="gray">
          <a:xfrm>
            <a:off x="4996114" y="4550174"/>
            <a:ext cx="776705" cy="755232"/>
          </a:xfrm>
          <a:prstGeom prst="roundRect">
            <a:avLst>
              <a:gd name="adj" fmla="val 16667"/>
            </a:avLst>
          </a:prstGeom>
          <a:gradFill>
            <a:gsLst>
              <a:gs pos="32000">
                <a:schemeClr val="accent5">
                  <a:lumMod val="40000"/>
                  <a:lumOff val="60000"/>
                </a:schemeClr>
              </a:gs>
              <a:gs pos="0">
                <a:schemeClr val="bg1"/>
              </a:gs>
              <a:gs pos="94000">
                <a:schemeClr val="accent5">
                  <a:lumMod val="50000"/>
                </a:schemeClr>
              </a:gs>
            </a:gsLst>
            <a:lin ang="5400000" scaled="0"/>
          </a:gradFill>
          <a:ln w="12700" algn="ctr">
            <a:solidFill>
              <a:srgbClr val="808080"/>
            </a:solidFill>
            <a:round/>
            <a:headEnd/>
            <a:tailEnd/>
          </a:ln>
          <a:effectLst/>
          <a:scene3d>
            <a:camera prst="obliqueBottomRight"/>
            <a:lightRig rig="threePt" dir="t"/>
          </a:scene3d>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he-IL"/>
          </a:p>
        </p:txBody>
      </p:sp>
      <p:sp>
        <p:nvSpPr>
          <p:cNvPr id="80" name="AutoShape 16"/>
          <p:cNvSpPr>
            <a:spLocks noChangeArrowheads="1"/>
          </p:cNvSpPr>
          <p:nvPr/>
        </p:nvSpPr>
        <p:spPr bwMode="gray">
          <a:xfrm>
            <a:off x="5815976" y="4550174"/>
            <a:ext cx="776705" cy="755232"/>
          </a:xfrm>
          <a:prstGeom prst="roundRect">
            <a:avLst>
              <a:gd name="adj" fmla="val 16667"/>
            </a:avLst>
          </a:prstGeom>
          <a:gradFill>
            <a:gsLst>
              <a:gs pos="32000">
                <a:schemeClr val="accent5">
                  <a:lumMod val="40000"/>
                  <a:lumOff val="60000"/>
                </a:schemeClr>
              </a:gs>
              <a:gs pos="0">
                <a:schemeClr val="bg1"/>
              </a:gs>
              <a:gs pos="94000">
                <a:schemeClr val="accent5">
                  <a:lumMod val="50000"/>
                </a:schemeClr>
              </a:gs>
            </a:gsLst>
            <a:lin ang="5400000" scaled="0"/>
          </a:gradFill>
          <a:ln w="12700" algn="ctr">
            <a:solidFill>
              <a:srgbClr val="808080"/>
            </a:solidFill>
            <a:round/>
            <a:headEnd/>
            <a:tailEnd/>
          </a:ln>
          <a:effectLst/>
          <a:scene3d>
            <a:camera prst="obliqueBottomRight"/>
            <a:lightRig rig="threePt" dir="t"/>
          </a:scene3d>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he-IL"/>
          </a:p>
        </p:txBody>
      </p:sp>
      <p:sp>
        <p:nvSpPr>
          <p:cNvPr id="83" name="AutoShape 16"/>
          <p:cNvSpPr>
            <a:spLocks noChangeArrowheads="1"/>
          </p:cNvSpPr>
          <p:nvPr/>
        </p:nvSpPr>
        <p:spPr bwMode="gray">
          <a:xfrm>
            <a:off x="6627990" y="4714643"/>
            <a:ext cx="776705" cy="755232"/>
          </a:xfrm>
          <a:prstGeom prst="roundRect">
            <a:avLst>
              <a:gd name="adj" fmla="val 16667"/>
            </a:avLst>
          </a:prstGeom>
          <a:gradFill>
            <a:gsLst>
              <a:gs pos="32000">
                <a:schemeClr val="accent5">
                  <a:lumMod val="40000"/>
                  <a:lumOff val="60000"/>
                </a:schemeClr>
              </a:gs>
              <a:gs pos="0">
                <a:schemeClr val="bg1"/>
              </a:gs>
              <a:gs pos="94000">
                <a:schemeClr val="accent5">
                  <a:lumMod val="50000"/>
                </a:schemeClr>
              </a:gs>
            </a:gsLst>
            <a:lin ang="5400000" scaled="0"/>
          </a:gradFill>
          <a:ln w="12700" algn="ctr">
            <a:solidFill>
              <a:srgbClr val="808080"/>
            </a:solidFill>
            <a:round/>
            <a:headEnd/>
            <a:tailEnd/>
          </a:ln>
          <a:effectLst/>
          <a:scene3d>
            <a:camera prst="obliqueBottomRight"/>
            <a:lightRig rig="threePt" dir="t"/>
          </a:scene3d>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he-IL"/>
          </a:p>
        </p:txBody>
      </p:sp>
      <p:sp>
        <p:nvSpPr>
          <p:cNvPr id="86" name="AutoShape 16"/>
          <p:cNvSpPr>
            <a:spLocks noChangeArrowheads="1"/>
          </p:cNvSpPr>
          <p:nvPr/>
        </p:nvSpPr>
        <p:spPr bwMode="gray">
          <a:xfrm>
            <a:off x="7442658" y="4714643"/>
            <a:ext cx="776705" cy="755232"/>
          </a:xfrm>
          <a:prstGeom prst="roundRect">
            <a:avLst>
              <a:gd name="adj" fmla="val 16667"/>
            </a:avLst>
          </a:prstGeom>
          <a:gradFill>
            <a:gsLst>
              <a:gs pos="32000">
                <a:schemeClr val="accent5">
                  <a:lumMod val="40000"/>
                  <a:lumOff val="60000"/>
                </a:schemeClr>
              </a:gs>
              <a:gs pos="0">
                <a:schemeClr val="bg1"/>
              </a:gs>
              <a:gs pos="94000">
                <a:schemeClr val="accent5">
                  <a:lumMod val="50000"/>
                </a:schemeClr>
              </a:gs>
            </a:gsLst>
            <a:lin ang="5400000" scaled="0"/>
          </a:gradFill>
          <a:ln w="12700" algn="ctr">
            <a:solidFill>
              <a:srgbClr val="808080"/>
            </a:solidFill>
            <a:round/>
            <a:headEnd/>
            <a:tailEnd/>
          </a:ln>
          <a:effectLst/>
          <a:scene3d>
            <a:camera prst="obliqueBottomRight"/>
            <a:lightRig rig="threePt" dir="t"/>
          </a:scene3d>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he-IL"/>
          </a:p>
        </p:txBody>
      </p:sp>
      <p:sp>
        <p:nvSpPr>
          <p:cNvPr id="117" name="AutoShape 16"/>
          <p:cNvSpPr>
            <a:spLocks noChangeArrowheads="1"/>
          </p:cNvSpPr>
          <p:nvPr/>
        </p:nvSpPr>
        <p:spPr bwMode="gray">
          <a:xfrm>
            <a:off x="47625" y="4845449"/>
            <a:ext cx="776705" cy="755232"/>
          </a:xfrm>
          <a:prstGeom prst="roundRect">
            <a:avLst>
              <a:gd name="adj" fmla="val 16667"/>
            </a:avLst>
          </a:prstGeom>
          <a:gradFill>
            <a:gsLst>
              <a:gs pos="32000">
                <a:schemeClr val="accent1">
                  <a:lumMod val="20000"/>
                  <a:lumOff val="80000"/>
                </a:schemeClr>
              </a:gs>
              <a:gs pos="0">
                <a:schemeClr val="bg1"/>
              </a:gs>
              <a:gs pos="94000">
                <a:schemeClr val="accent1">
                  <a:lumMod val="50000"/>
                </a:schemeClr>
              </a:gs>
            </a:gsLst>
            <a:lin ang="5400000" scaled="0"/>
          </a:gradFill>
          <a:ln w="12700" algn="ctr">
            <a:solidFill>
              <a:srgbClr val="808080"/>
            </a:solidFill>
            <a:round/>
            <a:headEnd/>
            <a:tailEnd/>
          </a:ln>
          <a:effectLst/>
          <a:scene3d>
            <a:camera prst="obliqueBottomRight"/>
            <a:lightRig rig="threePt" dir="t"/>
          </a:scene3d>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he-IL"/>
          </a:p>
        </p:txBody>
      </p:sp>
      <p:sp>
        <p:nvSpPr>
          <p:cNvPr id="120" name="AutoShape 16"/>
          <p:cNvSpPr>
            <a:spLocks noChangeArrowheads="1"/>
          </p:cNvSpPr>
          <p:nvPr/>
        </p:nvSpPr>
        <p:spPr bwMode="gray">
          <a:xfrm>
            <a:off x="881342" y="4550174"/>
            <a:ext cx="776705" cy="755232"/>
          </a:xfrm>
          <a:prstGeom prst="roundRect">
            <a:avLst>
              <a:gd name="adj" fmla="val 16667"/>
            </a:avLst>
          </a:prstGeom>
          <a:gradFill>
            <a:gsLst>
              <a:gs pos="32000">
                <a:schemeClr val="accent1">
                  <a:lumMod val="20000"/>
                  <a:lumOff val="80000"/>
                </a:schemeClr>
              </a:gs>
              <a:gs pos="0">
                <a:schemeClr val="bg1"/>
              </a:gs>
              <a:gs pos="94000">
                <a:schemeClr val="accent1">
                  <a:lumMod val="50000"/>
                </a:schemeClr>
              </a:gs>
            </a:gsLst>
            <a:lin ang="5400000" scaled="0"/>
          </a:gradFill>
          <a:ln w="12700" algn="ctr">
            <a:solidFill>
              <a:srgbClr val="808080"/>
            </a:solidFill>
            <a:round/>
            <a:headEnd/>
            <a:tailEnd/>
          </a:ln>
          <a:effectLst/>
          <a:scene3d>
            <a:camera prst="obliqueBottomRight"/>
            <a:lightRig rig="threePt" dir="t"/>
          </a:scene3d>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he-IL"/>
          </a:p>
        </p:txBody>
      </p:sp>
      <p:sp>
        <p:nvSpPr>
          <p:cNvPr id="123" name="AutoShape 16"/>
          <p:cNvSpPr>
            <a:spLocks noChangeArrowheads="1"/>
          </p:cNvSpPr>
          <p:nvPr/>
        </p:nvSpPr>
        <p:spPr bwMode="gray">
          <a:xfrm>
            <a:off x="1701204" y="4550174"/>
            <a:ext cx="776705" cy="755232"/>
          </a:xfrm>
          <a:prstGeom prst="roundRect">
            <a:avLst>
              <a:gd name="adj" fmla="val 16667"/>
            </a:avLst>
          </a:prstGeom>
          <a:gradFill>
            <a:gsLst>
              <a:gs pos="32000">
                <a:schemeClr val="accent1">
                  <a:lumMod val="20000"/>
                  <a:lumOff val="80000"/>
                </a:schemeClr>
              </a:gs>
              <a:gs pos="0">
                <a:schemeClr val="bg1"/>
              </a:gs>
              <a:gs pos="94000">
                <a:schemeClr val="accent1">
                  <a:lumMod val="50000"/>
                </a:schemeClr>
              </a:gs>
            </a:gsLst>
            <a:lin ang="5400000" scaled="0"/>
          </a:gradFill>
          <a:ln w="12700" algn="ctr">
            <a:solidFill>
              <a:srgbClr val="808080"/>
            </a:solidFill>
            <a:round/>
            <a:headEnd/>
            <a:tailEnd/>
          </a:ln>
          <a:effectLst/>
          <a:scene3d>
            <a:camera prst="obliqueBottomRight"/>
            <a:lightRig rig="threePt" dir="t"/>
          </a:scene3d>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he-IL"/>
          </a:p>
        </p:txBody>
      </p:sp>
      <p:sp>
        <p:nvSpPr>
          <p:cNvPr id="126" name="AutoShape 16"/>
          <p:cNvSpPr>
            <a:spLocks noChangeArrowheads="1"/>
          </p:cNvSpPr>
          <p:nvPr/>
        </p:nvSpPr>
        <p:spPr bwMode="gray">
          <a:xfrm>
            <a:off x="2513219" y="4550174"/>
            <a:ext cx="776705" cy="755232"/>
          </a:xfrm>
          <a:prstGeom prst="roundRect">
            <a:avLst>
              <a:gd name="adj" fmla="val 16667"/>
            </a:avLst>
          </a:prstGeom>
          <a:gradFill>
            <a:gsLst>
              <a:gs pos="32000">
                <a:schemeClr val="accent1">
                  <a:lumMod val="20000"/>
                  <a:lumOff val="80000"/>
                </a:schemeClr>
              </a:gs>
              <a:gs pos="0">
                <a:schemeClr val="bg1"/>
              </a:gs>
              <a:gs pos="94000">
                <a:schemeClr val="accent1">
                  <a:lumMod val="50000"/>
                </a:schemeClr>
              </a:gs>
            </a:gsLst>
            <a:lin ang="5400000" scaled="0"/>
          </a:gradFill>
          <a:ln w="12700" algn="ctr">
            <a:solidFill>
              <a:srgbClr val="808080"/>
            </a:solidFill>
            <a:round/>
            <a:headEnd/>
            <a:tailEnd/>
          </a:ln>
          <a:effectLst/>
          <a:scene3d>
            <a:camera prst="obliqueBottomRight"/>
            <a:lightRig rig="threePt" dir="t"/>
          </a:scene3d>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he-IL"/>
          </a:p>
        </p:txBody>
      </p:sp>
      <p:sp>
        <p:nvSpPr>
          <p:cNvPr id="129" name="AutoShape 16"/>
          <p:cNvSpPr>
            <a:spLocks noChangeArrowheads="1"/>
          </p:cNvSpPr>
          <p:nvPr/>
        </p:nvSpPr>
        <p:spPr bwMode="gray">
          <a:xfrm>
            <a:off x="3327886" y="4558941"/>
            <a:ext cx="776705" cy="755232"/>
          </a:xfrm>
          <a:prstGeom prst="roundRect">
            <a:avLst>
              <a:gd name="adj" fmla="val 16667"/>
            </a:avLst>
          </a:prstGeom>
          <a:gradFill>
            <a:gsLst>
              <a:gs pos="32000">
                <a:schemeClr val="accent1">
                  <a:lumMod val="20000"/>
                  <a:lumOff val="80000"/>
                </a:schemeClr>
              </a:gs>
              <a:gs pos="0">
                <a:schemeClr val="bg1"/>
              </a:gs>
              <a:gs pos="94000">
                <a:schemeClr val="accent1">
                  <a:lumMod val="50000"/>
                </a:schemeClr>
              </a:gs>
            </a:gsLst>
            <a:lin ang="5400000" scaled="0"/>
          </a:gradFill>
          <a:ln w="12700" algn="ctr">
            <a:solidFill>
              <a:srgbClr val="808080"/>
            </a:solidFill>
            <a:round/>
            <a:headEnd/>
            <a:tailEnd/>
          </a:ln>
          <a:effectLst/>
          <a:scene3d>
            <a:camera prst="obliqueBottomRight"/>
            <a:lightRig rig="threePt" dir="t"/>
          </a:scene3d>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he-IL"/>
          </a:p>
        </p:txBody>
      </p:sp>
      <p:cxnSp>
        <p:nvCxnSpPr>
          <p:cNvPr id="147" name="מחבר ישר 146"/>
          <p:cNvCxnSpPr/>
          <p:nvPr/>
        </p:nvCxnSpPr>
        <p:spPr>
          <a:xfrm>
            <a:off x="8754936" y="4060344"/>
            <a:ext cx="710" cy="838285"/>
          </a:xfrm>
          <a:prstGeom prst="line">
            <a:avLst/>
          </a:prstGeom>
          <a:effectLst>
            <a:outerShdw blurRad="50800" dist="38100" dir="2700000" algn="tl" rotWithShape="0">
              <a:prstClr val="black">
                <a:alpha val="40000"/>
              </a:prstClr>
            </a:outerShdw>
          </a:effectLst>
        </p:spPr>
        <p:style>
          <a:lnRef idx="1">
            <a:schemeClr val="accent3"/>
          </a:lnRef>
          <a:fillRef idx="0">
            <a:schemeClr val="accent3"/>
          </a:fillRef>
          <a:effectRef idx="0">
            <a:schemeClr val="accent3"/>
          </a:effectRef>
          <a:fontRef idx="minor">
            <a:schemeClr val="tx1"/>
          </a:fontRef>
        </p:style>
      </p:cxnSp>
      <p:cxnSp>
        <p:nvCxnSpPr>
          <p:cNvPr id="146" name="מחבר ישר 145"/>
          <p:cNvCxnSpPr/>
          <p:nvPr/>
        </p:nvCxnSpPr>
        <p:spPr>
          <a:xfrm>
            <a:off x="511792" y="4046936"/>
            <a:ext cx="2455" cy="798513"/>
          </a:xfrm>
          <a:prstGeom prst="line">
            <a:avLst/>
          </a:prstGeom>
          <a:effectLst>
            <a:outerShdw blurRad="50800" dist="38100" dir="2700000" algn="tl" rotWithShape="0">
              <a:prstClr val="black">
                <a:alpha val="40000"/>
              </a:prstClr>
            </a:outerShdw>
          </a:effectLst>
        </p:spPr>
        <p:style>
          <a:lnRef idx="1">
            <a:schemeClr val="accent3"/>
          </a:lnRef>
          <a:fillRef idx="0">
            <a:schemeClr val="accent3"/>
          </a:fillRef>
          <a:effectRef idx="0">
            <a:schemeClr val="accent3"/>
          </a:effectRef>
          <a:fontRef idx="minor">
            <a:schemeClr val="tx1"/>
          </a:fontRef>
        </p:style>
      </p:cxnSp>
      <p:cxnSp>
        <p:nvCxnSpPr>
          <p:cNvPr id="148" name="מחבר ישר 147"/>
          <p:cNvCxnSpPr/>
          <p:nvPr/>
        </p:nvCxnSpPr>
        <p:spPr>
          <a:xfrm>
            <a:off x="514247" y="4046936"/>
            <a:ext cx="8241399" cy="4"/>
          </a:xfrm>
          <a:prstGeom prst="line">
            <a:avLst/>
          </a:prstGeom>
          <a:effectLst>
            <a:outerShdw blurRad="50800" dist="38100" dir="2700000" algn="tl" rotWithShape="0">
              <a:prstClr val="black">
                <a:alpha val="40000"/>
              </a:prstClr>
            </a:outerShdw>
          </a:effectLst>
        </p:spPr>
        <p:style>
          <a:lnRef idx="1">
            <a:schemeClr val="accent3"/>
          </a:lnRef>
          <a:fillRef idx="0">
            <a:schemeClr val="accent3"/>
          </a:fillRef>
          <a:effectRef idx="0">
            <a:schemeClr val="accent3"/>
          </a:effectRef>
          <a:fontRef idx="minor">
            <a:schemeClr val="tx1"/>
          </a:fontRef>
        </p:style>
      </p:cxnSp>
      <p:sp>
        <p:nvSpPr>
          <p:cNvPr id="204" name="Rounded Rectangle 38"/>
          <p:cNvSpPr/>
          <p:nvPr/>
        </p:nvSpPr>
        <p:spPr>
          <a:xfrm>
            <a:off x="60903" y="4845449"/>
            <a:ext cx="750147" cy="762619"/>
          </a:xfrm>
          <a:prstGeom prst="roundRect">
            <a:avLst/>
          </a:prstGeom>
          <a:no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0" rtlCol="1" anchor="t" anchorCtr="0"/>
          <a:lstStyle/>
          <a:p>
            <a:pPr algn="ctr" rtl="1">
              <a:lnSpc>
                <a:spcPct val="70000"/>
              </a:lnSpc>
              <a:spcAft>
                <a:spcPts val="0"/>
              </a:spcAft>
            </a:pPr>
            <a:r>
              <a:rPr lang="he-IL" sz="1000" b="1" kern="1200" dirty="0" smtClean="0">
                <a:solidFill>
                  <a:schemeClr val="tx1">
                    <a:lumMod val="95000"/>
                    <a:lumOff val="5000"/>
                  </a:schemeClr>
                </a:solidFill>
                <a:effectLst/>
                <a:ea typeface="Times New Roman"/>
                <a:cs typeface="Arial"/>
              </a:rPr>
              <a:t>מבקר פנים</a:t>
            </a:r>
          </a:p>
          <a:p>
            <a:pPr algn="ctr" rtl="1">
              <a:lnSpc>
                <a:spcPct val="70000"/>
              </a:lnSpc>
              <a:spcAft>
                <a:spcPts val="0"/>
              </a:spcAft>
            </a:pPr>
            <a:endParaRPr lang="he-IL" sz="1000" b="1" dirty="0">
              <a:solidFill>
                <a:schemeClr val="tx1">
                  <a:lumMod val="95000"/>
                  <a:lumOff val="5000"/>
                </a:schemeClr>
              </a:solidFill>
              <a:latin typeface="Times New Roman"/>
              <a:ea typeface="Times New Roman"/>
              <a:cs typeface="Arial"/>
            </a:endParaRPr>
          </a:p>
          <a:p>
            <a:pPr algn="ctr" rtl="1">
              <a:lnSpc>
                <a:spcPct val="70000"/>
              </a:lnSpc>
              <a:spcAft>
                <a:spcPts val="0"/>
              </a:spcAft>
            </a:pPr>
            <a:endParaRPr lang="he-IL" sz="1000" b="1" dirty="0" smtClean="0">
              <a:solidFill>
                <a:schemeClr val="tx1">
                  <a:lumMod val="95000"/>
                  <a:lumOff val="5000"/>
                </a:schemeClr>
              </a:solidFill>
              <a:effectLst/>
              <a:latin typeface="Times New Roman"/>
              <a:ea typeface="Times New Roman"/>
              <a:cs typeface="Arial"/>
            </a:endParaRPr>
          </a:p>
          <a:p>
            <a:pPr algn="ctr" rtl="1">
              <a:lnSpc>
                <a:spcPct val="70000"/>
              </a:lnSpc>
              <a:spcAft>
                <a:spcPts val="0"/>
              </a:spcAft>
            </a:pPr>
            <a:endParaRPr lang="he-IL" sz="1000" b="1" dirty="0">
              <a:solidFill>
                <a:schemeClr val="tx1">
                  <a:lumMod val="95000"/>
                  <a:lumOff val="5000"/>
                </a:schemeClr>
              </a:solidFill>
              <a:latin typeface="Times New Roman"/>
              <a:ea typeface="Times New Roman"/>
              <a:cs typeface="Arial"/>
            </a:endParaRPr>
          </a:p>
          <a:p>
            <a:pPr algn="ctr" rtl="1">
              <a:lnSpc>
                <a:spcPct val="70000"/>
              </a:lnSpc>
              <a:spcAft>
                <a:spcPts val="0"/>
              </a:spcAft>
            </a:pPr>
            <a:endParaRPr lang="en-US" sz="1000" dirty="0">
              <a:solidFill>
                <a:schemeClr val="tx1">
                  <a:lumMod val="95000"/>
                  <a:lumOff val="5000"/>
                </a:schemeClr>
              </a:solidFill>
              <a:effectLst/>
              <a:latin typeface="Times New Roman"/>
              <a:ea typeface="Times New Roman"/>
            </a:endParaRPr>
          </a:p>
          <a:p>
            <a:pPr algn="ctr" rtl="1">
              <a:lnSpc>
                <a:spcPct val="70000"/>
              </a:lnSpc>
              <a:spcAft>
                <a:spcPts val="0"/>
              </a:spcAft>
            </a:pPr>
            <a:r>
              <a:rPr lang="he-IL" sz="1000" kern="1200" dirty="0">
                <a:solidFill>
                  <a:schemeClr val="tx1">
                    <a:lumMod val="95000"/>
                    <a:lumOff val="5000"/>
                  </a:schemeClr>
                </a:solidFill>
                <a:effectLst/>
                <a:ea typeface="Times New Roman"/>
                <a:cs typeface="Arial"/>
              </a:rPr>
              <a:t>חגי מרדכי</a:t>
            </a:r>
            <a:endParaRPr lang="en-US" sz="1000" dirty="0">
              <a:solidFill>
                <a:schemeClr val="tx1">
                  <a:lumMod val="95000"/>
                  <a:lumOff val="5000"/>
                </a:schemeClr>
              </a:solidFill>
              <a:effectLst/>
              <a:latin typeface="Times New Roman"/>
              <a:ea typeface="Times New Roman"/>
            </a:endParaRPr>
          </a:p>
        </p:txBody>
      </p:sp>
      <p:sp>
        <p:nvSpPr>
          <p:cNvPr id="205" name="Rounded Rectangle 39"/>
          <p:cNvSpPr/>
          <p:nvPr/>
        </p:nvSpPr>
        <p:spPr>
          <a:xfrm>
            <a:off x="790057" y="4585431"/>
            <a:ext cx="959273" cy="762619"/>
          </a:xfrm>
          <a:prstGeom prst="roundRect">
            <a:avLst/>
          </a:prstGeom>
          <a:no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0" rtlCol="1" anchor="t" anchorCtr="0"/>
          <a:lstStyle/>
          <a:p>
            <a:pPr algn="ctr" rtl="1">
              <a:lnSpc>
                <a:spcPct val="70000"/>
              </a:lnSpc>
              <a:spcAft>
                <a:spcPts val="0"/>
              </a:spcAft>
            </a:pPr>
            <a:r>
              <a:rPr lang="he-IL" sz="1000" b="1" kern="1200" dirty="0">
                <a:solidFill>
                  <a:schemeClr val="tx1">
                    <a:lumMod val="95000"/>
                    <a:lumOff val="5000"/>
                  </a:schemeClr>
                </a:solidFill>
                <a:effectLst/>
                <a:ea typeface="Times New Roman"/>
                <a:cs typeface="Arial"/>
              </a:rPr>
              <a:t>היועצת</a:t>
            </a:r>
            <a:endParaRPr lang="en-US" sz="1000" dirty="0">
              <a:solidFill>
                <a:schemeClr val="tx1">
                  <a:lumMod val="95000"/>
                  <a:lumOff val="5000"/>
                </a:schemeClr>
              </a:solidFill>
              <a:effectLst/>
              <a:latin typeface="Times New Roman"/>
              <a:ea typeface="Times New Roman"/>
            </a:endParaRPr>
          </a:p>
          <a:p>
            <a:pPr algn="ctr" rtl="1">
              <a:lnSpc>
                <a:spcPct val="70000"/>
              </a:lnSpc>
              <a:spcAft>
                <a:spcPts val="0"/>
              </a:spcAft>
            </a:pPr>
            <a:r>
              <a:rPr lang="he-IL" sz="1000" b="1" kern="1200" spc="-50" dirty="0" smtClean="0">
                <a:solidFill>
                  <a:schemeClr val="tx1">
                    <a:lumMod val="95000"/>
                    <a:lumOff val="5000"/>
                  </a:schemeClr>
                </a:solidFill>
                <a:effectLst/>
                <a:ea typeface="Times New Roman"/>
                <a:cs typeface="Arial"/>
              </a:rPr>
              <a:t>המשפטית</a:t>
            </a:r>
          </a:p>
          <a:p>
            <a:pPr algn="ctr" rtl="1">
              <a:lnSpc>
                <a:spcPct val="70000"/>
              </a:lnSpc>
              <a:spcAft>
                <a:spcPts val="0"/>
              </a:spcAft>
            </a:pPr>
            <a:endParaRPr lang="he-IL" sz="1000" b="1" spc="-50" dirty="0">
              <a:solidFill>
                <a:schemeClr val="tx1">
                  <a:lumMod val="95000"/>
                  <a:lumOff val="5000"/>
                </a:schemeClr>
              </a:solidFill>
              <a:latin typeface="Times New Roman"/>
              <a:ea typeface="Times New Roman"/>
              <a:cs typeface="Arial"/>
            </a:endParaRPr>
          </a:p>
          <a:p>
            <a:pPr algn="ctr" rtl="1">
              <a:lnSpc>
                <a:spcPct val="70000"/>
              </a:lnSpc>
              <a:spcAft>
                <a:spcPts val="0"/>
              </a:spcAft>
            </a:pPr>
            <a:endParaRPr lang="en-US" sz="1000" dirty="0">
              <a:solidFill>
                <a:schemeClr val="tx1">
                  <a:lumMod val="95000"/>
                  <a:lumOff val="5000"/>
                </a:schemeClr>
              </a:solidFill>
              <a:effectLst/>
              <a:latin typeface="Times New Roman"/>
              <a:ea typeface="Times New Roman"/>
            </a:endParaRPr>
          </a:p>
          <a:p>
            <a:pPr algn="ctr" rtl="1">
              <a:lnSpc>
                <a:spcPct val="70000"/>
              </a:lnSpc>
              <a:spcAft>
                <a:spcPts val="0"/>
              </a:spcAft>
            </a:pPr>
            <a:r>
              <a:rPr lang="he-IL" sz="1000" kern="1200" dirty="0" smtClean="0">
                <a:solidFill>
                  <a:schemeClr val="tx1">
                    <a:lumMod val="95000"/>
                    <a:lumOff val="5000"/>
                  </a:schemeClr>
                </a:solidFill>
                <a:effectLst/>
                <a:ea typeface="Times New Roman"/>
                <a:cs typeface="Arial"/>
              </a:rPr>
              <a:t>עו"ד</a:t>
            </a:r>
            <a:r>
              <a:rPr lang="he-IL" sz="1000" dirty="0">
                <a:solidFill>
                  <a:schemeClr val="tx1">
                    <a:lumMod val="95000"/>
                    <a:lumOff val="5000"/>
                  </a:schemeClr>
                </a:solidFill>
                <a:latin typeface="Times New Roman"/>
                <a:ea typeface="Times New Roman"/>
              </a:rPr>
              <a:t> </a:t>
            </a:r>
            <a:endParaRPr lang="he-IL" sz="1000" dirty="0" smtClean="0">
              <a:solidFill>
                <a:schemeClr val="tx1">
                  <a:lumMod val="95000"/>
                  <a:lumOff val="5000"/>
                </a:schemeClr>
              </a:solidFill>
              <a:latin typeface="Times New Roman"/>
              <a:ea typeface="Times New Roman"/>
            </a:endParaRPr>
          </a:p>
          <a:p>
            <a:pPr algn="ctr" rtl="1">
              <a:lnSpc>
                <a:spcPct val="70000"/>
              </a:lnSpc>
              <a:spcAft>
                <a:spcPts val="0"/>
              </a:spcAft>
            </a:pPr>
            <a:r>
              <a:rPr lang="he-IL" sz="1000" kern="1200" dirty="0" smtClean="0">
                <a:solidFill>
                  <a:schemeClr val="tx1">
                    <a:lumMod val="95000"/>
                    <a:lumOff val="5000"/>
                  </a:schemeClr>
                </a:solidFill>
                <a:effectLst/>
                <a:ea typeface="Times New Roman"/>
                <a:cs typeface="Arial"/>
              </a:rPr>
              <a:t>הדס </a:t>
            </a:r>
            <a:r>
              <a:rPr lang="he-IL" sz="1000" kern="1200" dirty="0">
                <a:solidFill>
                  <a:schemeClr val="tx1">
                    <a:lumMod val="95000"/>
                    <a:lumOff val="5000"/>
                  </a:schemeClr>
                </a:solidFill>
                <a:effectLst/>
                <a:ea typeface="Times New Roman"/>
                <a:cs typeface="Arial"/>
              </a:rPr>
              <a:t>פרבר</a:t>
            </a:r>
            <a:endParaRPr lang="en-US" sz="1000" dirty="0">
              <a:solidFill>
                <a:schemeClr val="tx1">
                  <a:lumMod val="95000"/>
                  <a:lumOff val="5000"/>
                </a:schemeClr>
              </a:solidFill>
              <a:effectLst/>
              <a:latin typeface="Times New Roman"/>
              <a:ea typeface="Times New Roman"/>
            </a:endParaRPr>
          </a:p>
        </p:txBody>
      </p:sp>
      <p:sp>
        <p:nvSpPr>
          <p:cNvPr id="206" name="Rounded Rectangle 40"/>
          <p:cNvSpPr/>
          <p:nvPr/>
        </p:nvSpPr>
        <p:spPr>
          <a:xfrm>
            <a:off x="1643633" y="4582781"/>
            <a:ext cx="854735" cy="762619"/>
          </a:xfrm>
          <a:prstGeom prst="roundRect">
            <a:avLst/>
          </a:prstGeom>
          <a:no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0" rtlCol="1" anchor="t" anchorCtr="0"/>
          <a:lstStyle/>
          <a:p>
            <a:pPr algn="ctr" rtl="1">
              <a:lnSpc>
                <a:spcPct val="70000"/>
              </a:lnSpc>
              <a:spcAft>
                <a:spcPts val="0"/>
              </a:spcAft>
            </a:pPr>
            <a:r>
              <a:rPr lang="he-IL" sz="1000" b="1" kern="1200" dirty="0" smtClean="0">
                <a:solidFill>
                  <a:schemeClr val="tx1">
                    <a:lumMod val="95000"/>
                    <a:lumOff val="5000"/>
                  </a:schemeClr>
                </a:solidFill>
                <a:effectLst/>
                <a:ea typeface="Times New Roman"/>
                <a:cs typeface="Arial"/>
              </a:rPr>
              <a:t>מנהל</a:t>
            </a:r>
            <a:r>
              <a:rPr lang="he-IL" sz="1000" dirty="0">
                <a:solidFill>
                  <a:schemeClr val="tx1">
                    <a:lumMod val="95000"/>
                    <a:lumOff val="5000"/>
                  </a:schemeClr>
                </a:solidFill>
                <a:latin typeface="Times New Roman"/>
                <a:ea typeface="Times New Roman"/>
              </a:rPr>
              <a:t> </a:t>
            </a:r>
            <a:r>
              <a:rPr lang="he-IL" sz="1000" b="1" kern="1200" dirty="0" smtClean="0">
                <a:solidFill>
                  <a:schemeClr val="tx1">
                    <a:lumMod val="95000"/>
                    <a:lumOff val="5000"/>
                  </a:schemeClr>
                </a:solidFill>
                <a:effectLst/>
                <a:ea typeface="Times New Roman"/>
                <a:cs typeface="Arial"/>
              </a:rPr>
              <a:t>אגף </a:t>
            </a:r>
            <a:r>
              <a:rPr lang="he-IL" sz="1000" b="1" kern="1200" dirty="0">
                <a:solidFill>
                  <a:schemeClr val="tx1">
                    <a:lumMod val="95000"/>
                    <a:lumOff val="5000"/>
                  </a:schemeClr>
                </a:solidFill>
                <a:effectLst/>
                <a:ea typeface="Times New Roman"/>
                <a:cs typeface="Arial"/>
              </a:rPr>
              <a:t>בכיר</a:t>
            </a:r>
            <a:endParaRPr lang="en-US" sz="1000" dirty="0">
              <a:solidFill>
                <a:schemeClr val="tx1">
                  <a:lumMod val="95000"/>
                  <a:lumOff val="5000"/>
                </a:schemeClr>
              </a:solidFill>
              <a:effectLst/>
              <a:latin typeface="Times New Roman"/>
              <a:ea typeface="Times New Roman"/>
            </a:endParaRPr>
          </a:p>
          <a:p>
            <a:pPr algn="ctr" rtl="1">
              <a:lnSpc>
                <a:spcPct val="70000"/>
              </a:lnSpc>
              <a:spcAft>
                <a:spcPts val="0"/>
              </a:spcAft>
            </a:pPr>
            <a:r>
              <a:rPr lang="he-IL" sz="1000" b="1" kern="1200" dirty="0" smtClean="0">
                <a:solidFill>
                  <a:schemeClr val="tx1">
                    <a:lumMod val="95000"/>
                    <a:lumOff val="5000"/>
                  </a:schemeClr>
                </a:solidFill>
                <a:effectLst/>
                <a:ea typeface="Times New Roman"/>
                <a:cs typeface="Arial"/>
              </a:rPr>
              <a:t>תקציבים</a:t>
            </a:r>
            <a:r>
              <a:rPr lang="he-IL" sz="1000" dirty="0">
                <a:solidFill>
                  <a:schemeClr val="tx1">
                    <a:lumMod val="95000"/>
                    <a:lumOff val="5000"/>
                  </a:schemeClr>
                </a:solidFill>
                <a:latin typeface="Times New Roman"/>
                <a:ea typeface="Times New Roman"/>
              </a:rPr>
              <a:t> </a:t>
            </a:r>
            <a:r>
              <a:rPr lang="he-IL" sz="1000" b="1" kern="1200" dirty="0" smtClean="0">
                <a:solidFill>
                  <a:schemeClr val="tx1">
                    <a:lumMod val="95000"/>
                    <a:lumOff val="5000"/>
                  </a:schemeClr>
                </a:solidFill>
                <a:effectLst/>
                <a:ea typeface="Times New Roman"/>
                <a:cs typeface="Arial"/>
              </a:rPr>
              <a:t>ותכנון</a:t>
            </a:r>
          </a:p>
          <a:p>
            <a:pPr algn="ctr" rtl="1">
              <a:lnSpc>
                <a:spcPct val="70000"/>
              </a:lnSpc>
              <a:spcAft>
                <a:spcPts val="0"/>
              </a:spcAft>
            </a:pPr>
            <a:endParaRPr lang="en-US" sz="1000" dirty="0">
              <a:solidFill>
                <a:schemeClr val="tx1">
                  <a:lumMod val="95000"/>
                  <a:lumOff val="5000"/>
                </a:schemeClr>
              </a:solidFill>
              <a:effectLst/>
              <a:latin typeface="Times New Roman"/>
              <a:ea typeface="Times New Roman"/>
            </a:endParaRPr>
          </a:p>
          <a:p>
            <a:pPr algn="ctr" rtl="1">
              <a:lnSpc>
                <a:spcPct val="70000"/>
              </a:lnSpc>
              <a:spcAft>
                <a:spcPts val="0"/>
              </a:spcAft>
            </a:pPr>
            <a:r>
              <a:rPr lang="he-IL" sz="1000" kern="1200" dirty="0">
                <a:solidFill>
                  <a:schemeClr val="tx1">
                    <a:lumMod val="95000"/>
                    <a:lumOff val="5000"/>
                  </a:schemeClr>
                </a:solidFill>
                <a:effectLst/>
                <a:ea typeface="Times New Roman"/>
                <a:cs typeface="Arial"/>
              </a:rPr>
              <a:t>גיא אטיאס</a:t>
            </a:r>
            <a:endParaRPr lang="en-US" sz="1000" dirty="0">
              <a:solidFill>
                <a:schemeClr val="tx1">
                  <a:lumMod val="95000"/>
                  <a:lumOff val="5000"/>
                </a:schemeClr>
              </a:solidFill>
              <a:effectLst/>
              <a:latin typeface="Times New Roman"/>
              <a:ea typeface="Times New Roman"/>
            </a:endParaRPr>
          </a:p>
        </p:txBody>
      </p:sp>
      <p:sp>
        <p:nvSpPr>
          <p:cNvPr id="207" name="Rounded Rectangle 41"/>
          <p:cNvSpPr/>
          <p:nvPr/>
        </p:nvSpPr>
        <p:spPr>
          <a:xfrm>
            <a:off x="2591101" y="4572024"/>
            <a:ext cx="607060" cy="762619"/>
          </a:xfrm>
          <a:prstGeom prst="roundRect">
            <a:avLst/>
          </a:prstGeom>
          <a:no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0" rtlCol="1" anchor="t" anchorCtr="0"/>
          <a:lstStyle/>
          <a:p>
            <a:pPr algn="ctr" rtl="1">
              <a:lnSpc>
                <a:spcPct val="70000"/>
              </a:lnSpc>
              <a:spcAft>
                <a:spcPts val="0"/>
              </a:spcAft>
            </a:pPr>
            <a:r>
              <a:rPr lang="he-IL" sz="1000" b="1" kern="1200" dirty="0">
                <a:solidFill>
                  <a:schemeClr val="tx1">
                    <a:lumMod val="95000"/>
                    <a:lumOff val="5000"/>
                  </a:schemeClr>
                </a:solidFill>
                <a:effectLst/>
                <a:ea typeface="Times New Roman"/>
                <a:cs typeface="Arial"/>
              </a:rPr>
              <a:t>חשב </a:t>
            </a:r>
            <a:endParaRPr lang="he-IL" sz="1000" b="1" kern="1200" dirty="0" smtClean="0">
              <a:solidFill>
                <a:schemeClr val="tx1">
                  <a:lumMod val="95000"/>
                  <a:lumOff val="5000"/>
                </a:schemeClr>
              </a:solidFill>
              <a:effectLst/>
              <a:ea typeface="Times New Roman"/>
              <a:cs typeface="Arial"/>
            </a:endParaRPr>
          </a:p>
          <a:p>
            <a:pPr algn="ctr" rtl="1">
              <a:lnSpc>
                <a:spcPct val="70000"/>
              </a:lnSpc>
              <a:spcAft>
                <a:spcPts val="0"/>
              </a:spcAft>
            </a:pPr>
            <a:endParaRPr lang="he-IL" sz="1000" b="1" dirty="0">
              <a:solidFill>
                <a:schemeClr val="tx1">
                  <a:lumMod val="95000"/>
                  <a:lumOff val="5000"/>
                </a:schemeClr>
              </a:solidFill>
              <a:latin typeface="Times New Roman"/>
              <a:ea typeface="Times New Roman"/>
              <a:cs typeface="Arial"/>
            </a:endParaRPr>
          </a:p>
          <a:p>
            <a:pPr algn="ctr" rtl="1">
              <a:lnSpc>
                <a:spcPct val="70000"/>
              </a:lnSpc>
              <a:spcAft>
                <a:spcPts val="0"/>
              </a:spcAft>
            </a:pPr>
            <a:endParaRPr lang="he-IL" sz="1000" b="1" dirty="0" smtClean="0">
              <a:solidFill>
                <a:schemeClr val="tx1">
                  <a:lumMod val="95000"/>
                  <a:lumOff val="5000"/>
                </a:schemeClr>
              </a:solidFill>
              <a:effectLst/>
              <a:latin typeface="Times New Roman"/>
              <a:ea typeface="Times New Roman"/>
              <a:cs typeface="Arial"/>
            </a:endParaRPr>
          </a:p>
          <a:p>
            <a:pPr algn="ctr" rtl="1">
              <a:lnSpc>
                <a:spcPct val="70000"/>
              </a:lnSpc>
              <a:spcAft>
                <a:spcPts val="0"/>
              </a:spcAft>
            </a:pPr>
            <a:endParaRPr lang="en-US" sz="1000" dirty="0">
              <a:solidFill>
                <a:schemeClr val="tx1">
                  <a:lumMod val="95000"/>
                  <a:lumOff val="5000"/>
                </a:schemeClr>
              </a:solidFill>
              <a:effectLst/>
              <a:latin typeface="Times New Roman"/>
              <a:ea typeface="Times New Roman"/>
            </a:endParaRPr>
          </a:p>
          <a:p>
            <a:pPr algn="ctr" rtl="1">
              <a:lnSpc>
                <a:spcPct val="70000"/>
              </a:lnSpc>
              <a:spcAft>
                <a:spcPts val="0"/>
              </a:spcAft>
            </a:pPr>
            <a:r>
              <a:rPr lang="he-IL" sz="1000" kern="1200" dirty="0" smtClean="0">
                <a:solidFill>
                  <a:schemeClr val="tx1">
                    <a:lumMod val="95000"/>
                    <a:lumOff val="5000"/>
                  </a:schemeClr>
                </a:solidFill>
                <a:effectLst/>
                <a:ea typeface="Times New Roman"/>
                <a:cs typeface="Arial"/>
              </a:rPr>
              <a:t>גדעון אליאס</a:t>
            </a:r>
            <a:endParaRPr lang="en-US" sz="1000" dirty="0">
              <a:solidFill>
                <a:schemeClr val="tx1">
                  <a:lumMod val="95000"/>
                  <a:lumOff val="5000"/>
                </a:schemeClr>
              </a:solidFill>
              <a:effectLst/>
              <a:latin typeface="Times New Roman"/>
              <a:ea typeface="Times New Roman"/>
            </a:endParaRPr>
          </a:p>
        </p:txBody>
      </p:sp>
      <p:sp>
        <p:nvSpPr>
          <p:cNvPr id="208" name="Rounded Rectangle 42"/>
          <p:cNvSpPr/>
          <p:nvPr/>
        </p:nvSpPr>
        <p:spPr>
          <a:xfrm>
            <a:off x="3354444" y="4582926"/>
            <a:ext cx="750147" cy="762619"/>
          </a:xfrm>
          <a:prstGeom prst="roundRect">
            <a:avLst/>
          </a:prstGeom>
          <a:no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0" rtlCol="1" anchor="t" anchorCtr="0"/>
          <a:lstStyle/>
          <a:p>
            <a:pPr algn="ctr" rtl="1">
              <a:lnSpc>
                <a:spcPct val="70000"/>
              </a:lnSpc>
              <a:spcAft>
                <a:spcPts val="0"/>
              </a:spcAft>
            </a:pPr>
            <a:r>
              <a:rPr lang="he-IL" sz="1000" b="1" kern="1200" dirty="0" smtClean="0">
                <a:solidFill>
                  <a:schemeClr val="tx1">
                    <a:lumMod val="95000"/>
                    <a:lumOff val="5000"/>
                  </a:schemeClr>
                </a:solidFill>
                <a:effectLst/>
                <a:ea typeface="Times New Roman"/>
                <a:cs typeface="Arial"/>
              </a:rPr>
              <a:t>סמנכ"ל בכיר </a:t>
            </a:r>
            <a:endParaRPr lang="en-US" sz="1000" dirty="0">
              <a:solidFill>
                <a:schemeClr val="tx1">
                  <a:lumMod val="95000"/>
                  <a:lumOff val="5000"/>
                </a:schemeClr>
              </a:solidFill>
              <a:effectLst/>
              <a:latin typeface="Times New Roman"/>
              <a:ea typeface="Times New Roman"/>
            </a:endParaRPr>
          </a:p>
          <a:p>
            <a:pPr algn="ctr" rtl="1">
              <a:lnSpc>
                <a:spcPct val="70000"/>
              </a:lnSpc>
              <a:spcAft>
                <a:spcPts val="0"/>
              </a:spcAft>
            </a:pPr>
            <a:r>
              <a:rPr lang="he-IL" sz="1000" b="1" kern="1200" dirty="0" err="1" smtClean="0">
                <a:solidFill>
                  <a:schemeClr val="tx1">
                    <a:lumMod val="95000"/>
                    <a:lumOff val="5000"/>
                  </a:schemeClr>
                </a:solidFill>
                <a:effectLst/>
                <a:ea typeface="Times New Roman"/>
                <a:cs typeface="Arial"/>
              </a:rPr>
              <a:t>למינהל</a:t>
            </a:r>
            <a:r>
              <a:rPr lang="he-IL" sz="1000" b="1" dirty="0">
                <a:solidFill>
                  <a:schemeClr val="tx1">
                    <a:lumMod val="95000"/>
                    <a:lumOff val="5000"/>
                  </a:schemeClr>
                </a:solidFill>
                <a:ea typeface="Times New Roman"/>
                <a:cs typeface="Arial"/>
              </a:rPr>
              <a:t> </a:t>
            </a:r>
            <a:r>
              <a:rPr lang="he-IL" sz="1000" b="1" dirty="0" smtClean="0">
                <a:solidFill>
                  <a:schemeClr val="tx1">
                    <a:lumMod val="95000"/>
                    <a:lumOff val="5000"/>
                  </a:schemeClr>
                </a:solidFill>
                <a:ea typeface="Times New Roman"/>
                <a:cs typeface="Arial"/>
              </a:rPr>
              <a:t>ו</a:t>
            </a:r>
            <a:r>
              <a:rPr lang="he-IL" sz="1000" b="1" kern="1200" dirty="0" smtClean="0">
                <a:solidFill>
                  <a:schemeClr val="tx1">
                    <a:lumMod val="95000"/>
                    <a:lumOff val="5000"/>
                  </a:schemeClr>
                </a:solidFill>
                <a:effectLst/>
                <a:ea typeface="Times New Roman"/>
                <a:cs typeface="Arial"/>
              </a:rPr>
              <a:t>מש"א</a:t>
            </a:r>
          </a:p>
          <a:p>
            <a:pPr algn="ctr" rtl="1">
              <a:lnSpc>
                <a:spcPct val="70000"/>
              </a:lnSpc>
              <a:spcAft>
                <a:spcPts val="0"/>
              </a:spcAft>
            </a:pPr>
            <a:endParaRPr lang="en-US" sz="1000" dirty="0">
              <a:solidFill>
                <a:schemeClr val="tx1">
                  <a:lumMod val="95000"/>
                  <a:lumOff val="5000"/>
                </a:schemeClr>
              </a:solidFill>
              <a:effectLst/>
              <a:latin typeface="Times New Roman"/>
              <a:ea typeface="Times New Roman"/>
            </a:endParaRPr>
          </a:p>
          <a:p>
            <a:pPr algn="ctr" rtl="1">
              <a:lnSpc>
                <a:spcPct val="70000"/>
              </a:lnSpc>
              <a:spcAft>
                <a:spcPts val="0"/>
              </a:spcAft>
            </a:pPr>
            <a:r>
              <a:rPr lang="he-IL" sz="1000" kern="1200" dirty="0">
                <a:solidFill>
                  <a:schemeClr val="tx1">
                    <a:lumMod val="95000"/>
                    <a:lumOff val="5000"/>
                  </a:schemeClr>
                </a:solidFill>
                <a:effectLst/>
                <a:ea typeface="Times New Roman"/>
                <a:cs typeface="Arial"/>
              </a:rPr>
              <a:t>רן בר</a:t>
            </a:r>
            <a:endParaRPr lang="en-US" sz="1000" dirty="0">
              <a:solidFill>
                <a:schemeClr val="tx1">
                  <a:lumMod val="95000"/>
                  <a:lumOff val="5000"/>
                </a:schemeClr>
              </a:solidFill>
              <a:effectLst/>
              <a:latin typeface="Times New Roman"/>
              <a:ea typeface="Times New Roman"/>
            </a:endParaRPr>
          </a:p>
        </p:txBody>
      </p:sp>
      <p:sp>
        <p:nvSpPr>
          <p:cNvPr id="209" name="Rounded Rectangle 43"/>
          <p:cNvSpPr/>
          <p:nvPr/>
        </p:nvSpPr>
        <p:spPr>
          <a:xfrm>
            <a:off x="4246446" y="4591547"/>
            <a:ext cx="671407" cy="762619"/>
          </a:xfrm>
          <a:prstGeom prst="roundRect">
            <a:avLst/>
          </a:prstGeom>
          <a:no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0" rtlCol="1" anchor="t" anchorCtr="0"/>
          <a:lstStyle/>
          <a:p>
            <a:pPr algn="ctr" rtl="1">
              <a:lnSpc>
                <a:spcPct val="70000"/>
              </a:lnSpc>
              <a:spcAft>
                <a:spcPts val="0"/>
              </a:spcAft>
            </a:pPr>
            <a:r>
              <a:rPr lang="he-IL" sz="1000" b="1" kern="1200" dirty="0" smtClean="0">
                <a:solidFill>
                  <a:schemeClr val="tx1">
                    <a:lumMod val="95000"/>
                    <a:lumOff val="5000"/>
                  </a:schemeClr>
                </a:solidFill>
                <a:effectLst/>
                <a:ea typeface="Times New Roman"/>
                <a:cs typeface="Arial"/>
              </a:rPr>
              <a:t>מדען ראשי</a:t>
            </a:r>
          </a:p>
          <a:p>
            <a:pPr algn="ctr" rtl="1">
              <a:lnSpc>
                <a:spcPct val="70000"/>
              </a:lnSpc>
              <a:spcAft>
                <a:spcPts val="0"/>
              </a:spcAft>
            </a:pPr>
            <a:endParaRPr lang="he-IL" sz="1000" b="1" dirty="0">
              <a:solidFill>
                <a:schemeClr val="tx1">
                  <a:lumMod val="95000"/>
                  <a:lumOff val="5000"/>
                </a:schemeClr>
              </a:solidFill>
              <a:latin typeface="Times New Roman"/>
              <a:ea typeface="Times New Roman"/>
              <a:cs typeface="Arial"/>
            </a:endParaRPr>
          </a:p>
          <a:p>
            <a:pPr algn="ctr" rtl="1">
              <a:lnSpc>
                <a:spcPct val="70000"/>
              </a:lnSpc>
              <a:spcAft>
                <a:spcPts val="0"/>
              </a:spcAft>
            </a:pPr>
            <a:endParaRPr lang="en-US" sz="1000" dirty="0">
              <a:solidFill>
                <a:schemeClr val="tx1">
                  <a:lumMod val="95000"/>
                  <a:lumOff val="5000"/>
                </a:schemeClr>
              </a:solidFill>
              <a:effectLst/>
              <a:latin typeface="Times New Roman"/>
              <a:ea typeface="Times New Roman"/>
            </a:endParaRPr>
          </a:p>
          <a:p>
            <a:pPr algn="ctr" rtl="1">
              <a:lnSpc>
                <a:spcPct val="70000"/>
              </a:lnSpc>
              <a:spcAft>
                <a:spcPts val="0"/>
              </a:spcAft>
            </a:pPr>
            <a:r>
              <a:rPr lang="he-IL" sz="1000" kern="1200" dirty="0" smtClean="0">
                <a:solidFill>
                  <a:schemeClr val="tx1">
                    <a:lumMod val="95000"/>
                    <a:lumOff val="5000"/>
                  </a:schemeClr>
                </a:solidFill>
                <a:effectLst/>
                <a:ea typeface="Times New Roman"/>
                <a:cs typeface="Arial"/>
              </a:rPr>
              <a:t>פרופ' אלכסנדר </a:t>
            </a:r>
            <a:r>
              <a:rPr lang="he-IL" sz="1000" kern="1200" dirty="0" err="1" smtClean="0">
                <a:solidFill>
                  <a:schemeClr val="tx1">
                    <a:lumMod val="95000"/>
                    <a:lumOff val="5000"/>
                  </a:schemeClr>
                </a:solidFill>
                <a:effectLst/>
                <a:ea typeface="Times New Roman"/>
                <a:cs typeface="Arial"/>
              </a:rPr>
              <a:t>בליי</a:t>
            </a:r>
            <a:endParaRPr lang="en-US" sz="1000" dirty="0">
              <a:solidFill>
                <a:schemeClr val="tx1">
                  <a:lumMod val="95000"/>
                  <a:lumOff val="5000"/>
                </a:schemeClr>
              </a:solidFill>
              <a:effectLst/>
              <a:latin typeface="Times New Roman"/>
              <a:ea typeface="Times New Roman"/>
            </a:endParaRPr>
          </a:p>
        </p:txBody>
      </p:sp>
      <p:sp>
        <p:nvSpPr>
          <p:cNvPr id="210" name="Rounded Rectangle 44"/>
          <p:cNvSpPr/>
          <p:nvPr/>
        </p:nvSpPr>
        <p:spPr>
          <a:xfrm>
            <a:off x="4996115" y="4574159"/>
            <a:ext cx="776704" cy="762619"/>
          </a:xfrm>
          <a:prstGeom prst="roundRect">
            <a:avLst/>
          </a:prstGeom>
          <a:no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0" rtlCol="1" anchor="t" anchorCtr="0"/>
          <a:lstStyle/>
          <a:p>
            <a:pPr algn="ctr" rtl="1">
              <a:lnSpc>
                <a:spcPct val="70000"/>
              </a:lnSpc>
              <a:spcAft>
                <a:spcPts val="0"/>
              </a:spcAft>
            </a:pPr>
            <a:r>
              <a:rPr lang="he-IL" sz="1000" b="1" kern="1200" dirty="0">
                <a:solidFill>
                  <a:schemeClr val="tx1">
                    <a:lumMod val="95000"/>
                    <a:lumOff val="5000"/>
                  </a:schemeClr>
                </a:solidFill>
                <a:effectLst/>
                <a:ea typeface="Times New Roman"/>
                <a:cs typeface="Arial"/>
              </a:rPr>
              <a:t>מנהל אגף בכיר </a:t>
            </a:r>
            <a:r>
              <a:rPr lang="he-IL" sz="1000" b="1" kern="1200" dirty="0" smtClean="0">
                <a:solidFill>
                  <a:schemeClr val="tx1">
                    <a:lumMod val="95000"/>
                    <a:lumOff val="5000"/>
                  </a:schemeClr>
                </a:solidFill>
                <a:effectLst/>
                <a:ea typeface="Times New Roman"/>
                <a:cs typeface="Arial"/>
              </a:rPr>
              <a:t>(</a:t>
            </a:r>
            <a:r>
              <a:rPr lang="he-IL" sz="1000" b="1" kern="1200" dirty="0">
                <a:solidFill>
                  <a:schemeClr val="tx1">
                    <a:lumMod val="95000"/>
                    <a:lumOff val="5000"/>
                  </a:schemeClr>
                </a:solidFill>
                <a:effectLst/>
                <a:ea typeface="Times New Roman"/>
                <a:cs typeface="Arial"/>
              </a:rPr>
              <a:t>חלל</a:t>
            </a:r>
            <a:r>
              <a:rPr lang="he-IL" sz="1000" b="1" kern="1200" dirty="0" smtClean="0">
                <a:solidFill>
                  <a:schemeClr val="tx1">
                    <a:lumMod val="95000"/>
                    <a:lumOff val="5000"/>
                  </a:schemeClr>
                </a:solidFill>
                <a:effectLst/>
                <a:ea typeface="Times New Roman"/>
                <a:cs typeface="Arial"/>
              </a:rPr>
              <a:t>)</a:t>
            </a:r>
          </a:p>
          <a:p>
            <a:pPr algn="ctr" rtl="1">
              <a:lnSpc>
                <a:spcPct val="70000"/>
              </a:lnSpc>
              <a:spcAft>
                <a:spcPts val="0"/>
              </a:spcAft>
            </a:pPr>
            <a:endParaRPr lang="he-IL" sz="1000" b="1" dirty="0">
              <a:solidFill>
                <a:schemeClr val="tx1">
                  <a:lumMod val="95000"/>
                  <a:lumOff val="5000"/>
                </a:schemeClr>
              </a:solidFill>
              <a:latin typeface="Times New Roman"/>
              <a:ea typeface="Times New Roman"/>
              <a:cs typeface="Arial"/>
            </a:endParaRPr>
          </a:p>
          <a:p>
            <a:pPr algn="ctr" rtl="1">
              <a:lnSpc>
                <a:spcPct val="70000"/>
              </a:lnSpc>
              <a:spcAft>
                <a:spcPts val="0"/>
              </a:spcAft>
            </a:pPr>
            <a:endParaRPr lang="en-US" sz="1000" dirty="0">
              <a:solidFill>
                <a:schemeClr val="tx1">
                  <a:lumMod val="95000"/>
                  <a:lumOff val="5000"/>
                </a:schemeClr>
              </a:solidFill>
              <a:effectLst/>
              <a:latin typeface="Times New Roman"/>
              <a:ea typeface="Times New Roman"/>
            </a:endParaRPr>
          </a:p>
          <a:p>
            <a:pPr algn="ctr" rtl="1">
              <a:lnSpc>
                <a:spcPct val="70000"/>
              </a:lnSpc>
              <a:spcAft>
                <a:spcPts val="0"/>
              </a:spcAft>
            </a:pPr>
            <a:r>
              <a:rPr lang="he-IL" sz="1000" kern="1200" dirty="0" smtClean="0">
                <a:solidFill>
                  <a:schemeClr val="tx1">
                    <a:lumMod val="95000"/>
                    <a:lumOff val="5000"/>
                  </a:schemeClr>
                </a:solidFill>
                <a:effectLst/>
                <a:ea typeface="Times New Roman"/>
                <a:cs typeface="Arial"/>
              </a:rPr>
              <a:t>אבי </a:t>
            </a:r>
            <a:r>
              <a:rPr lang="he-IL" sz="1000" kern="1200" dirty="0" err="1" smtClean="0">
                <a:solidFill>
                  <a:schemeClr val="tx1">
                    <a:lumMod val="95000"/>
                    <a:lumOff val="5000"/>
                  </a:schemeClr>
                </a:solidFill>
                <a:effectLst/>
                <a:ea typeface="Times New Roman"/>
                <a:cs typeface="Arial"/>
              </a:rPr>
              <a:t>בלסברגר</a:t>
            </a:r>
            <a:endParaRPr lang="en-US" sz="1000" dirty="0">
              <a:solidFill>
                <a:schemeClr val="tx1">
                  <a:lumMod val="95000"/>
                  <a:lumOff val="5000"/>
                </a:schemeClr>
              </a:solidFill>
              <a:effectLst/>
              <a:latin typeface="Times New Roman"/>
              <a:ea typeface="Times New Roman"/>
            </a:endParaRPr>
          </a:p>
        </p:txBody>
      </p:sp>
      <p:sp>
        <p:nvSpPr>
          <p:cNvPr id="211" name="Rounded Rectangle 45"/>
          <p:cNvSpPr/>
          <p:nvPr/>
        </p:nvSpPr>
        <p:spPr>
          <a:xfrm>
            <a:off x="5829254" y="4575911"/>
            <a:ext cx="750147" cy="762619"/>
          </a:xfrm>
          <a:prstGeom prst="roundRect">
            <a:avLst/>
          </a:prstGeom>
          <a:no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0" rtlCol="1" anchor="t" anchorCtr="0"/>
          <a:lstStyle/>
          <a:p>
            <a:pPr algn="ctr" rtl="1">
              <a:lnSpc>
                <a:spcPct val="70000"/>
              </a:lnSpc>
              <a:spcAft>
                <a:spcPts val="0"/>
              </a:spcAft>
            </a:pPr>
            <a:r>
              <a:rPr lang="he-IL" sz="1000" b="1" kern="1200" dirty="0">
                <a:solidFill>
                  <a:schemeClr val="tx1">
                    <a:lumMod val="95000"/>
                    <a:lumOff val="5000"/>
                  </a:schemeClr>
                </a:solidFill>
                <a:effectLst/>
                <a:ea typeface="Times New Roman"/>
                <a:cs typeface="Arial"/>
              </a:rPr>
              <a:t>סמנכ"ל </a:t>
            </a:r>
            <a:endParaRPr lang="en-US" sz="1000" dirty="0">
              <a:solidFill>
                <a:schemeClr val="tx1">
                  <a:lumMod val="95000"/>
                  <a:lumOff val="5000"/>
                </a:schemeClr>
              </a:solidFill>
              <a:effectLst/>
              <a:latin typeface="Times New Roman"/>
              <a:ea typeface="Times New Roman"/>
            </a:endParaRPr>
          </a:p>
          <a:p>
            <a:pPr algn="ctr" rtl="1">
              <a:lnSpc>
                <a:spcPct val="70000"/>
              </a:lnSpc>
              <a:spcAft>
                <a:spcPts val="0"/>
              </a:spcAft>
            </a:pPr>
            <a:r>
              <a:rPr lang="he-IL" sz="1000" b="1" kern="1200" dirty="0">
                <a:solidFill>
                  <a:schemeClr val="tx1">
                    <a:lumMod val="95000"/>
                    <a:lumOff val="5000"/>
                  </a:schemeClr>
                </a:solidFill>
                <a:effectLst/>
                <a:ea typeface="Times New Roman"/>
                <a:cs typeface="Arial"/>
              </a:rPr>
              <a:t>תכנון תאום </a:t>
            </a:r>
            <a:endParaRPr lang="en-US" sz="1000" dirty="0">
              <a:solidFill>
                <a:schemeClr val="tx1">
                  <a:lumMod val="95000"/>
                  <a:lumOff val="5000"/>
                </a:schemeClr>
              </a:solidFill>
              <a:effectLst/>
              <a:latin typeface="Times New Roman"/>
              <a:ea typeface="Times New Roman"/>
            </a:endParaRPr>
          </a:p>
          <a:p>
            <a:pPr algn="ctr" rtl="1">
              <a:lnSpc>
                <a:spcPct val="70000"/>
              </a:lnSpc>
              <a:spcAft>
                <a:spcPts val="0"/>
              </a:spcAft>
            </a:pPr>
            <a:r>
              <a:rPr lang="he-IL" sz="1000" b="1" kern="1200" dirty="0" smtClean="0">
                <a:solidFill>
                  <a:schemeClr val="tx1">
                    <a:lumMod val="95000"/>
                    <a:lumOff val="5000"/>
                  </a:schemeClr>
                </a:solidFill>
                <a:effectLst/>
                <a:ea typeface="Times New Roman"/>
                <a:cs typeface="Arial"/>
              </a:rPr>
              <a:t>ובקרה</a:t>
            </a:r>
          </a:p>
          <a:p>
            <a:pPr algn="ctr" rtl="1">
              <a:lnSpc>
                <a:spcPct val="70000"/>
              </a:lnSpc>
              <a:spcAft>
                <a:spcPts val="0"/>
              </a:spcAft>
            </a:pPr>
            <a:endParaRPr lang="en-US" sz="1000" dirty="0">
              <a:solidFill>
                <a:schemeClr val="tx1">
                  <a:lumMod val="95000"/>
                  <a:lumOff val="5000"/>
                </a:schemeClr>
              </a:solidFill>
              <a:effectLst/>
              <a:latin typeface="Times New Roman"/>
              <a:ea typeface="Times New Roman"/>
            </a:endParaRPr>
          </a:p>
          <a:p>
            <a:pPr algn="ctr" rtl="1">
              <a:lnSpc>
                <a:spcPct val="70000"/>
              </a:lnSpc>
              <a:spcAft>
                <a:spcPts val="0"/>
              </a:spcAft>
            </a:pPr>
            <a:r>
              <a:rPr lang="he-IL" sz="1000" kern="1200" dirty="0">
                <a:solidFill>
                  <a:schemeClr val="tx1">
                    <a:lumMod val="95000"/>
                    <a:lumOff val="5000"/>
                  </a:schemeClr>
                </a:solidFill>
                <a:effectLst/>
                <a:ea typeface="Times New Roman"/>
                <a:cs typeface="Arial"/>
              </a:rPr>
              <a:t>אבי </a:t>
            </a:r>
            <a:r>
              <a:rPr lang="he-IL" sz="1000" kern="1200" dirty="0" err="1">
                <a:solidFill>
                  <a:schemeClr val="tx1">
                    <a:lumMod val="95000"/>
                    <a:lumOff val="5000"/>
                  </a:schemeClr>
                </a:solidFill>
                <a:effectLst/>
                <a:ea typeface="Times New Roman"/>
                <a:cs typeface="Arial"/>
              </a:rPr>
              <a:t>ענתי</a:t>
            </a:r>
            <a:endParaRPr lang="en-US" sz="1000" dirty="0">
              <a:solidFill>
                <a:schemeClr val="tx1">
                  <a:lumMod val="95000"/>
                  <a:lumOff val="5000"/>
                </a:schemeClr>
              </a:solidFill>
              <a:effectLst/>
              <a:latin typeface="Times New Roman"/>
              <a:ea typeface="Times New Roman"/>
            </a:endParaRPr>
          </a:p>
        </p:txBody>
      </p:sp>
      <p:sp>
        <p:nvSpPr>
          <p:cNvPr id="212" name="Rounded Rectangle 46"/>
          <p:cNvSpPr/>
          <p:nvPr/>
        </p:nvSpPr>
        <p:spPr>
          <a:xfrm>
            <a:off x="6654548" y="4742854"/>
            <a:ext cx="750147" cy="762619"/>
          </a:xfrm>
          <a:prstGeom prst="roundRect">
            <a:avLst/>
          </a:prstGeom>
          <a:no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0" rtlCol="1" anchor="t" anchorCtr="0"/>
          <a:lstStyle/>
          <a:p>
            <a:pPr algn="ctr" rtl="1">
              <a:lnSpc>
                <a:spcPct val="70000"/>
              </a:lnSpc>
              <a:spcAft>
                <a:spcPts val="0"/>
              </a:spcAft>
            </a:pPr>
            <a:r>
              <a:rPr lang="he-IL" sz="1000" b="1" kern="1200" dirty="0">
                <a:solidFill>
                  <a:schemeClr val="tx1">
                    <a:lumMod val="95000"/>
                    <a:lumOff val="5000"/>
                  </a:schemeClr>
                </a:solidFill>
                <a:effectLst/>
                <a:ea typeface="Times New Roman"/>
                <a:cs typeface="Arial"/>
              </a:rPr>
              <a:t>מנהלת אגף</a:t>
            </a:r>
            <a:endParaRPr lang="en-US" sz="1000" dirty="0">
              <a:solidFill>
                <a:schemeClr val="tx1">
                  <a:lumMod val="95000"/>
                  <a:lumOff val="5000"/>
                </a:schemeClr>
              </a:solidFill>
              <a:effectLst/>
              <a:latin typeface="Times New Roman"/>
              <a:ea typeface="Times New Roman"/>
            </a:endParaRPr>
          </a:p>
          <a:p>
            <a:pPr algn="ctr" rtl="1">
              <a:lnSpc>
                <a:spcPct val="70000"/>
              </a:lnSpc>
              <a:spcAft>
                <a:spcPts val="0"/>
              </a:spcAft>
            </a:pPr>
            <a:r>
              <a:rPr lang="he-IL" sz="1000" b="1" kern="1200" dirty="0" smtClean="0">
                <a:solidFill>
                  <a:schemeClr val="tx1">
                    <a:lumMod val="95000"/>
                    <a:lumOff val="5000"/>
                  </a:schemeClr>
                </a:solidFill>
                <a:effectLst/>
                <a:ea typeface="Times New Roman"/>
                <a:cs typeface="Arial"/>
              </a:rPr>
              <a:t>קשרי</a:t>
            </a:r>
            <a:r>
              <a:rPr lang="he-IL" sz="1000" dirty="0">
                <a:solidFill>
                  <a:schemeClr val="tx1">
                    <a:lumMod val="95000"/>
                    <a:lumOff val="5000"/>
                  </a:schemeClr>
                </a:solidFill>
                <a:latin typeface="Times New Roman"/>
                <a:ea typeface="Times New Roman"/>
              </a:rPr>
              <a:t> </a:t>
            </a:r>
            <a:r>
              <a:rPr lang="he-IL" sz="1000" b="1" kern="1200" dirty="0" smtClean="0">
                <a:solidFill>
                  <a:schemeClr val="tx1">
                    <a:lumMod val="95000"/>
                    <a:lumOff val="5000"/>
                  </a:schemeClr>
                </a:solidFill>
                <a:effectLst/>
                <a:ea typeface="Times New Roman"/>
                <a:cs typeface="Arial"/>
              </a:rPr>
              <a:t>חוץ</a:t>
            </a:r>
          </a:p>
          <a:p>
            <a:pPr algn="ctr" rtl="1">
              <a:lnSpc>
                <a:spcPct val="70000"/>
              </a:lnSpc>
              <a:spcAft>
                <a:spcPts val="0"/>
              </a:spcAft>
            </a:pPr>
            <a:endParaRPr lang="he-IL" sz="1000" b="1" dirty="0">
              <a:solidFill>
                <a:schemeClr val="tx1">
                  <a:lumMod val="95000"/>
                  <a:lumOff val="5000"/>
                </a:schemeClr>
              </a:solidFill>
              <a:latin typeface="Times New Roman"/>
              <a:ea typeface="Times New Roman"/>
              <a:cs typeface="Arial"/>
            </a:endParaRPr>
          </a:p>
          <a:p>
            <a:pPr algn="ctr" rtl="1">
              <a:lnSpc>
                <a:spcPct val="70000"/>
              </a:lnSpc>
              <a:spcAft>
                <a:spcPts val="0"/>
              </a:spcAft>
            </a:pPr>
            <a:endParaRPr lang="en-US" sz="1000" dirty="0">
              <a:solidFill>
                <a:schemeClr val="tx1">
                  <a:lumMod val="95000"/>
                  <a:lumOff val="5000"/>
                </a:schemeClr>
              </a:solidFill>
              <a:effectLst/>
              <a:latin typeface="Times New Roman"/>
              <a:ea typeface="Times New Roman"/>
            </a:endParaRPr>
          </a:p>
          <a:p>
            <a:pPr algn="ctr" rtl="1">
              <a:lnSpc>
                <a:spcPct val="70000"/>
              </a:lnSpc>
              <a:spcAft>
                <a:spcPts val="0"/>
              </a:spcAft>
            </a:pPr>
            <a:r>
              <a:rPr lang="he-IL" sz="1000" kern="1200" dirty="0">
                <a:solidFill>
                  <a:schemeClr val="tx1">
                    <a:lumMod val="95000"/>
                    <a:lumOff val="5000"/>
                  </a:schemeClr>
                </a:solidFill>
                <a:effectLst/>
                <a:ea typeface="Times New Roman"/>
                <a:cs typeface="Arial"/>
              </a:rPr>
              <a:t>אילנה לוי</a:t>
            </a:r>
            <a:endParaRPr lang="en-US" sz="1000" dirty="0">
              <a:solidFill>
                <a:schemeClr val="tx1">
                  <a:lumMod val="95000"/>
                  <a:lumOff val="5000"/>
                </a:schemeClr>
              </a:solidFill>
              <a:effectLst/>
              <a:latin typeface="Times New Roman"/>
              <a:ea typeface="Times New Roman"/>
            </a:endParaRPr>
          </a:p>
        </p:txBody>
      </p:sp>
      <p:sp>
        <p:nvSpPr>
          <p:cNvPr id="89" name="AutoShape 16"/>
          <p:cNvSpPr>
            <a:spLocks noChangeArrowheads="1"/>
          </p:cNvSpPr>
          <p:nvPr/>
        </p:nvSpPr>
        <p:spPr bwMode="gray">
          <a:xfrm>
            <a:off x="8266151" y="4845449"/>
            <a:ext cx="776705" cy="755232"/>
          </a:xfrm>
          <a:prstGeom prst="roundRect">
            <a:avLst>
              <a:gd name="adj" fmla="val 16667"/>
            </a:avLst>
          </a:prstGeom>
          <a:gradFill>
            <a:gsLst>
              <a:gs pos="32000">
                <a:schemeClr val="accent5">
                  <a:lumMod val="40000"/>
                  <a:lumOff val="60000"/>
                </a:schemeClr>
              </a:gs>
              <a:gs pos="0">
                <a:schemeClr val="bg1"/>
              </a:gs>
              <a:gs pos="94000">
                <a:schemeClr val="accent5">
                  <a:lumMod val="50000"/>
                </a:schemeClr>
              </a:gs>
            </a:gsLst>
            <a:lin ang="5400000" scaled="0"/>
          </a:gradFill>
          <a:ln w="12700" algn="ctr">
            <a:solidFill>
              <a:srgbClr val="808080"/>
            </a:solidFill>
            <a:round/>
            <a:headEnd/>
            <a:tailEnd/>
          </a:ln>
          <a:effectLst/>
          <a:scene3d>
            <a:camera prst="obliqueBottomRight"/>
            <a:lightRig rig="threePt" dir="t"/>
          </a:scene3d>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he-IL"/>
          </a:p>
        </p:txBody>
      </p:sp>
      <p:sp>
        <p:nvSpPr>
          <p:cNvPr id="214" name="Rounded Rectangle 46"/>
          <p:cNvSpPr/>
          <p:nvPr/>
        </p:nvSpPr>
        <p:spPr>
          <a:xfrm>
            <a:off x="7495306" y="4758805"/>
            <a:ext cx="671407" cy="762619"/>
          </a:xfrm>
          <a:prstGeom prst="roundRect">
            <a:avLst/>
          </a:prstGeom>
          <a:no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0" rtlCol="1" anchor="t" anchorCtr="0"/>
          <a:lstStyle/>
          <a:p>
            <a:pPr algn="ctr" rtl="1">
              <a:lnSpc>
                <a:spcPct val="70000"/>
              </a:lnSpc>
              <a:spcAft>
                <a:spcPts val="1000"/>
              </a:spcAft>
            </a:pPr>
            <a:r>
              <a:rPr lang="he-IL" sz="1000" b="1" kern="1200" dirty="0">
                <a:solidFill>
                  <a:schemeClr val="tx1">
                    <a:lumMod val="95000"/>
                    <a:lumOff val="5000"/>
                  </a:schemeClr>
                </a:solidFill>
                <a:effectLst/>
                <a:ea typeface="Calibri"/>
                <a:cs typeface="Arial"/>
              </a:rPr>
              <a:t>ר' אגף מדע </a:t>
            </a:r>
            <a:r>
              <a:rPr lang="he-IL" sz="1000" b="1" kern="1200" dirty="0" smtClean="0">
                <a:solidFill>
                  <a:schemeClr val="tx1">
                    <a:lumMod val="95000"/>
                    <a:lumOff val="5000"/>
                  </a:schemeClr>
                </a:solidFill>
                <a:effectLst/>
                <a:ea typeface="Calibri"/>
                <a:cs typeface="Arial"/>
              </a:rPr>
              <a:t>וקהילה</a:t>
            </a:r>
          </a:p>
          <a:p>
            <a:pPr algn="ctr" rtl="1">
              <a:lnSpc>
                <a:spcPct val="70000"/>
              </a:lnSpc>
              <a:spcAft>
                <a:spcPts val="1000"/>
              </a:spcAft>
            </a:pPr>
            <a:r>
              <a:rPr lang="he-IL" sz="1000" dirty="0" smtClean="0">
                <a:solidFill>
                  <a:schemeClr val="tx1">
                    <a:lumMod val="95000"/>
                    <a:lumOff val="5000"/>
                  </a:schemeClr>
                </a:solidFill>
                <a:ea typeface="Calibri"/>
                <a:cs typeface="Arial"/>
              </a:rPr>
              <a:t> </a:t>
            </a:r>
            <a:r>
              <a:rPr lang="he-IL" sz="1000" kern="1200" dirty="0" smtClean="0">
                <a:solidFill>
                  <a:schemeClr val="tx1">
                    <a:lumMod val="95000"/>
                    <a:lumOff val="5000"/>
                  </a:schemeClr>
                </a:solidFill>
                <a:effectLst/>
                <a:ea typeface="Calibri"/>
                <a:cs typeface="Arial"/>
              </a:rPr>
              <a:t>נתנאל </a:t>
            </a:r>
            <a:r>
              <a:rPr lang="he-IL" sz="1000" kern="1200" dirty="0" err="1">
                <a:solidFill>
                  <a:schemeClr val="tx1">
                    <a:lumMod val="95000"/>
                    <a:lumOff val="5000"/>
                  </a:schemeClr>
                </a:solidFill>
                <a:effectLst/>
                <a:ea typeface="Calibri"/>
                <a:cs typeface="Arial"/>
              </a:rPr>
              <a:t>מזא"ה</a:t>
            </a:r>
            <a:endParaRPr lang="en-US" sz="1000" dirty="0">
              <a:solidFill>
                <a:schemeClr val="tx1">
                  <a:lumMod val="95000"/>
                  <a:lumOff val="5000"/>
                </a:schemeClr>
              </a:solidFill>
              <a:effectLst/>
              <a:ea typeface="Calibri"/>
              <a:cs typeface="Arial"/>
            </a:endParaRPr>
          </a:p>
        </p:txBody>
      </p:sp>
      <p:sp>
        <p:nvSpPr>
          <p:cNvPr id="213" name="Rounded Rectangle 47"/>
          <p:cNvSpPr/>
          <p:nvPr/>
        </p:nvSpPr>
        <p:spPr>
          <a:xfrm>
            <a:off x="8291094" y="4898629"/>
            <a:ext cx="776705" cy="762619"/>
          </a:xfrm>
          <a:prstGeom prst="roundRect">
            <a:avLst/>
          </a:prstGeom>
          <a:no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0" rtlCol="1" anchor="t" anchorCtr="0"/>
          <a:lstStyle/>
          <a:p>
            <a:pPr algn="ctr" rtl="1">
              <a:lnSpc>
                <a:spcPct val="70000"/>
              </a:lnSpc>
              <a:spcAft>
                <a:spcPts val="0"/>
              </a:spcAft>
            </a:pPr>
            <a:r>
              <a:rPr lang="he-IL" sz="1000" b="1" kern="1200" dirty="0">
                <a:solidFill>
                  <a:schemeClr val="tx1">
                    <a:lumMod val="95000"/>
                    <a:lumOff val="5000"/>
                  </a:schemeClr>
                </a:solidFill>
                <a:effectLst/>
                <a:ea typeface="Times New Roman"/>
                <a:cs typeface="Arial"/>
              </a:rPr>
              <a:t>דוברת וממונה </a:t>
            </a:r>
            <a:endParaRPr lang="en-US" sz="1000" dirty="0">
              <a:solidFill>
                <a:schemeClr val="tx1">
                  <a:lumMod val="95000"/>
                  <a:lumOff val="5000"/>
                </a:schemeClr>
              </a:solidFill>
              <a:effectLst/>
              <a:latin typeface="Times New Roman"/>
              <a:ea typeface="Times New Roman"/>
            </a:endParaRPr>
          </a:p>
          <a:p>
            <a:pPr algn="ctr" rtl="1">
              <a:lnSpc>
                <a:spcPct val="70000"/>
              </a:lnSpc>
              <a:spcAft>
                <a:spcPts val="0"/>
              </a:spcAft>
            </a:pPr>
            <a:r>
              <a:rPr lang="he-IL" sz="1000" b="1" kern="1200" dirty="0">
                <a:solidFill>
                  <a:schemeClr val="tx1">
                    <a:lumMod val="95000"/>
                    <a:lumOff val="5000"/>
                  </a:schemeClr>
                </a:solidFill>
                <a:effectLst/>
                <a:ea typeface="Times New Roman"/>
                <a:cs typeface="Arial"/>
              </a:rPr>
              <a:t>על </a:t>
            </a:r>
            <a:endParaRPr lang="en-US" sz="1000" dirty="0">
              <a:solidFill>
                <a:schemeClr val="tx1">
                  <a:lumMod val="95000"/>
                  <a:lumOff val="5000"/>
                </a:schemeClr>
              </a:solidFill>
              <a:effectLst/>
              <a:latin typeface="Times New Roman"/>
              <a:ea typeface="Times New Roman"/>
            </a:endParaRPr>
          </a:p>
          <a:p>
            <a:pPr algn="ctr" rtl="1">
              <a:lnSpc>
                <a:spcPct val="70000"/>
              </a:lnSpc>
              <a:spcAft>
                <a:spcPts val="0"/>
              </a:spcAft>
            </a:pPr>
            <a:r>
              <a:rPr lang="he-IL" sz="1000" b="1" kern="1200" dirty="0">
                <a:solidFill>
                  <a:schemeClr val="tx1">
                    <a:lumMod val="95000"/>
                    <a:lumOff val="5000"/>
                  </a:schemeClr>
                </a:solidFill>
                <a:effectLst/>
                <a:ea typeface="Times New Roman"/>
                <a:cs typeface="Arial"/>
              </a:rPr>
              <a:t>יחסי ציבור</a:t>
            </a:r>
            <a:endParaRPr lang="en-US" sz="1000" dirty="0">
              <a:solidFill>
                <a:schemeClr val="tx1">
                  <a:lumMod val="95000"/>
                  <a:lumOff val="5000"/>
                </a:schemeClr>
              </a:solidFill>
              <a:effectLst/>
              <a:latin typeface="Times New Roman"/>
              <a:ea typeface="Times New Roman"/>
            </a:endParaRPr>
          </a:p>
          <a:p>
            <a:pPr algn="ctr" rtl="1">
              <a:lnSpc>
                <a:spcPct val="70000"/>
              </a:lnSpc>
              <a:spcAft>
                <a:spcPts val="0"/>
              </a:spcAft>
            </a:pPr>
            <a:r>
              <a:rPr lang="he-IL" sz="1000" kern="1200" dirty="0">
                <a:solidFill>
                  <a:schemeClr val="tx1">
                    <a:lumMod val="95000"/>
                    <a:lumOff val="5000"/>
                  </a:schemeClr>
                </a:solidFill>
                <a:effectLst/>
                <a:ea typeface="Times New Roman"/>
                <a:cs typeface="Arial"/>
              </a:rPr>
              <a:t>ליבי עוז</a:t>
            </a:r>
            <a:endParaRPr lang="en-US" sz="1000" dirty="0">
              <a:solidFill>
                <a:schemeClr val="tx1">
                  <a:lumMod val="95000"/>
                  <a:lumOff val="5000"/>
                </a:schemeClr>
              </a:solidFill>
              <a:effectLst/>
              <a:latin typeface="Times New Roman"/>
              <a:ea typeface="Times New Roman"/>
            </a:endParaRPr>
          </a:p>
        </p:txBody>
      </p:sp>
      <p:sp>
        <p:nvSpPr>
          <p:cNvPr id="96" name="AutoShape 16"/>
          <p:cNvSpPr>
            <a:spLocks noChangeArrowheads="1"/>
          </p:cNvSpPr>
          <p:nvPr/>
        </p:nvSpPr>
        <p:spPr bwMode="gray">
          <a:xfrm>
            <a:off x="6533831" y="1915233"/>
            <a:ext cx="776705" cy="755232"/>
          </a:xfrm>
          <a:prstGeom prst="roundRect">
            <a:avLst>
              <a:gd name="adj" fmla="val 16667"/>
            </a:avLst>
          </a:prstGeom>
          <a:gradFill>
            <a:gsLst>
              <a:gs pos="32000">
                <a:schemeClr val="accent1">
                  <a:lumMod val="20000"/>
                  <a:lumOff val="80000"/>
                </a:schemeClr>
              </a:gs>
              <a:gs pos="0">
                <a:schemeClr val="bg1"/>
              </a:gs>
              <a:gs pos="94000">
                <a:schemeClr val="accent1">
                  <a:lumMod val="50000"/>
                </a:schemeClr>
              </a:gs>
            </a:gsLst>
            <a:lin ang="5400000" scaled="0"/>
          </a:gradFill>
          <a:ln w="12700" algn="ctr">
            <a:solidFill>
              <a:srgbClr val="808080"/>
            </a:solidFill>
            <a:prstDash val="dash"/>
            <a:round/>
            <a:headEnd/>
            <a:tailEnd/>
          </a:ln>
          <a:effectLst/>
          <a:scene3d>
            <a:camera prst="obliqueBottomRight"/>
            <a:lightRig rig="threePt" dir="t"/>
          </a:scene3d>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he-IL"/>
          </a:p>
        </p:txBody>
      </p:sp>
      <p:sp>
        <p:nvSpPr>
          <p:cNvPr id="97" name="Rounded Rectangle 38"/>
          <p:cNvSpPr/>
          <p:nvPr/>
        </p:nvSpPr>
        <p:spPr>
          <a:xfrm>
            <a:off x="6558157" y="2132856"/>
            <a:ext cx="750147" cy="274752"/>
          </a:xfrm>
          <a:prstGeom prst="roundRect">
            <a:avLst/>
          </a:prstGeom>
          <a:no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0" rtlCol="1" anchor="t" anchorCtr="0"/>
          <a:lstStyle/>
          <a:p>
            <a:pPr algn="ctr" rtl="1">
              <a:lnSpc>
                <a:spcPct val="70000"/>
              </a:lnSpc>
              <a:spcAft>
                <a:spcPts val="0"/>
              </a:spcAft>
            </a:pPr>
            <a:r>
              <a:rPr lang="he-IL" sz="1000" b="1" dirty="0" err="1" smtClean="0">
                <a:solidFill>
                  <a:schemeClr val="tx1">
                    <a:lumMod val="95000"/>
                    <a:lumOff val="5000"/>
                  </a:schemeClr>
                </a:solidFill>
                <a:ea typeface="Times New Roman"/>
                <a:cs typeface="Arial"/>
              </a:rPr>
              <a:t>מולמו"פ</a:t>
            </a:r>
            <a:endParaRPr lang="he-IL" sz="1000" b="1" kern="1200" dirty="0" smtClean="0">
              <a:solidFill>
                <a:schemeClr val="tx1">
                  <a:lumMod val="95000"/>
                  <a:lumOff val="5000"/>
                </a:schemeClr>
              </a:solidFill>
              <a:effectLst/>
              <a:ea typeface="Times New Roman"/>
              <a:cs typeface="Arial"/>
            </a:endParaRPr>
          </a:p>
          <a:p>
            <a:pPr algn="ctr" rtl="1">
              <a:lnSpc>
                <a:spcPct val="70000"/>
              </a:lnSpc>
              <a:spcAft>
                <a:spcPts val="0"/>
              </a:spcAft>
            </a:pPr>
            <a:endParaRPr lang="he-IL" sz="1000" b="1" dirty="0" smtClean="0">
              <a:solidFill>
                <a:schemeClr val="tx1">
                  <a:lumMod val="95000"/>
                  <a:lumOff val="5000"/>
                </a:schemeClr>
              </a:solidFill>
              <a:latin typeface="Times New Roman"/>
              <a:ea typeface="Times New Roman"/>
              <a:cs typeface="Arial"/>
            </a:endParaRPr>
          </a:p>
          <a:p>
            <a:pPr algn="ctr" rtl="1">
              <a:lnSpc>
                <a:spcPct val="70000"/>
              </a:lnSpc>
              <a:spcAft>
                <a:spcPts val="0"/>
              </a:spcAft>
            </a:pPr>
            <a:r>
              <a:rPr lang="he-IL" sz="1000" b="1" dirty="0" smtClean="0">
                <a:solidFill>
                  <a:schemeClr val="tx1">
                    <a:lumMod val="95000"/>
                    <a:lumOff val="5000"/>
                  </a:schemeClr>
                </a:solidFill>
                <a:latin typeface="Times New Roman"/>
                <a:ea typeface="Times New Roman"/>
                <a:cs typeface="Arial"/>
              </a:rPr>
              <a:t>פרופ' משה ארנס</a:t>
            </a:r>
            <a:endParaRPr lang="he-IL" sz="1000" b="1" dirty="0">
              <a:solidFill>
                <a:schemeClr val="tx1">
                  <a:lumMod val="95000"/>
                  <a:lumOff val="5000"/>
                </a:schemeClr>
              </a:solidFill>
              <a:latin typeface="Times New Roman"/>
              <a:ea typeface="Times New Roman"/>
              <a:cs typeface="Arial"/>
            </a:endParaRPr>
          </a:p>
          <a:p>
            <a:pPr algn="ctr" rtl="1">
              <a:lnSpc>
                <a:spcPct val="70000"/>
              </a:lnSpc>
              <a:spcAft>
                <a:spcPts val="0"/>
              </a:spcAft>
            </a:pPr>
            <a:endParaRPr lang="en-US" sz="1000" dirty="0">
              <a:solidFill>
                <a:schemeClr val="tx1">
                  <a:lumMod val="95000"/>
                  <a:lumOff val="5000"/>
                </a:schemeClr>
              </a:solidFill>
              <a:effectLst/>
              <a:latin typeface="Times New Roman"/>
              <a:ea typeface="Times New Roman"/>
            </a:endParaRPr>
          </a:p>
        </p:txBody>
      </p:sp>
      <p:sp>
        <p:nvSpPr>
          <p:cNvPr id="106" name="מלבן 105"/>
          <p:cNvSpPr/>
          <p:nvPr/>
        </p:nvSpPr>
        <p:spPr>
          <a:xfrm>
            <a:off x="3521072" y="1182088"/>
            <a:ext cx="2101857" cy="553998"/>
          </a:xfrm>
          <a:prstGeom prst="rect">
            <a:avLst/>
          </a:prstGeom>
        </p:spPr>
        <p:txBody>
          <a:bodyPr wrap="none">
            <a:spAutoFit/>
          </a:bodyPr>
          <a:lstStyle/>
          <a:p>
            <a:r>
              <a:rPr lang="he-IL" sz="3000" b="1" dirty="0" smtClean="0">
                <a:solidFill>
                  <a:schemeClr val="tx2"/>
                </a:solidFill>
                <a:effectLst>
                  <a:outerShdw blurRad="38100" dist="38100" dir="2700000" algn="tl">
                    <a:srgbClr val="000000">
                      <a:alpha val="43137"/>
                    </a:srgbClr>
                  </a:outerShdw>
                </a:effectLst>
              </a:rPr>
              <a:t>מבנה ארגוני</a:t>
            </a:r>
            <a:endParaRPr lang="he-IL" sz="3000"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4278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Oval 2"/>
          <p:cNvSpPr>
            <a:spLocks noChangeArrowheads="1"/>
          </p:cNvSpPr>
          <p:nvPr/>
        </p:nvSpPr>
        <p:spPr bwMode="gray">
          <a:xfrm>
            <a:off x="2912715" y="2743668"/>
            <a:ext cx="2743200" cy="2743200"/>
          </a:xfrm>
          <a:prstGeom prst="ellipse">
            <a:avLst/>
          </a:prstGeom>
          <a:solidFill>
            <a:srgbClr val="FFFFFF">
              <a:alpha val="80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he-IL"/>
          </a:p>
        </p:txBody>
      </p:sp>
      <p:sp>
        <p:nvSpPr>
          <p:cNvPr id="103" name="Oval 3"/>
          <p:cNvSpPr>
            <a:spLocks noChangeArrowheads="1"/>
          </p:cNvSpPr>
          <p:nvPr/>
        </p:nvSpPr>
        <p:spPr bwMode="gray">
          <a:xfrm>
            <a:off x="4055715" y="3258018"/>
            <a:ext cx="1619250" cy="1619250"/>
          </a:xfrm>
          <a:prstGeom prst="ellipse">
            <a:avLst/>
          </a:prstGeom>
          <a:solidFill>
            <a:srgbClr val="DCDCDC">
              <a:alpha val="50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he-IL"/>
          </a:p>
        </p:txBody>
      </p:sp>
      <p:sp>
        <p:nvSpPr>
          <p:cNvPr id="104" name="Line 4"/>
          <p:cNvSpPr>
            <a:spLocks noChangeShapeType="1"/>
          </p:cNvSpPr>
          <p:nvPr/>
        </p:nvSpPr>
        <p:spPr bwMode="gray">
          <a:xfrm>
            <a:off x="3312765" y="3996863"/>
            <a:ext cx="1504950" cy="11840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he-IL"/>
          </a:p>
        </p:txBody>
      </p:sp>
      <p:sp>
        <p:nvSpPr>
          <p:cNvPr id="105" name="Line 5"/>
          <p:cNvSpPr>
            <a:spLocks noChangeShapeType="1"/>
          </p:cNvSpPr>
          <p:nvPr/>
        </p:nvSpPr>
        <p:spPr bwMode="gray">
          <a:xfrm>
            <a:off x="4131915" y="2896068"/>
            <a:ext cx="914400" cy="914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he-IL"/>
          </a:p>
        </p:txBody>
      </p:sp>
      <p:sp>
        <p:nvSpPr>
          <p:cNvPr id="106" name="Line 6"/>
          <p:cNvSpPr>
            <a:spLocks noChangeShapeType="1"/>
          </p:cNvSpPr>
          <p:nvPr/>
        </p:nvSpPr>
        <p:spPr bwMode="gray">
          <a:xfrm flipH="1">
            <a:off x="4227165" y="4420068"/>
            <a:ext cx="819150" cy="14097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he-IL"/>
          </a:p>
        </p:txBody>
      </p:sp>
      <p:sp>
        <p:nvSpPr>
          <p:cNvPr id="107" name="Line 7"/>
          <p:cNvSpPr>
            <a:spLocks noChangeShapeType="1"/>
          </p:cNvSpPr>
          <p:nvPr/>
        </p:nvSpPr>
        <p:spPr bwMode="gray">
          <a:xfrm flipV="1">
            <a:off x="1786539" y="3885781"/>
            <a:ext cx="470756" cy="180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he-IL"/>
          </a:p>
        </p:txBody>
      </p:sp>
      <p:sp>
        <p:nvSpPr>
          <p:cNvPr id="108" name="Line 8"/>
          <p:cNvSpPr>
            <a:spLocks noChangeShapeType="1"/>
          </p:cNvSpPr>
          <p:nvPr/>
        </p:nvSpPr>
        <p:spPr bwMode="gray">
          <a:xfrm flipV="1">
            <a:off x="5427315" y="3048468"/>
            <a:ext cx="533400" cy="838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he-IL"/>
          </a:p>
        </p:txBody>
      </p:sp>
      <p:sp>
        <p:nvSpPr>
          <p:cNvPr id="109" name="Oval 9"/>
          <p:cNvSpPr>
            <a:spLocks noChangeArrowheads="1"/>
          </p:cNvSpPr>
          <p:nvPr/>
        </p:nvSpPr>
        <p:spPr bwMode="gray">
          <a:xfrm>
            <a:off x="4693890" y="3648543"/>
            <a:ext cx="895350" cy="895350"/>
          </a:xfrm>
          <a:prstGeom prst="ellipse">
            <a:avLst/>
          </a:prstGeom>
          <a:solidFill>
            <a:srgbClr val="C0C0C0">
              <a:alpha val="50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he-IL"/>
          </a:p>
        </p:txBody>
      </p:sp>
      <p:grpSp>
        <p:nvGrpSpPr>
          <p:cNvPr id="111" name="Group 11"/>
          <p:cNvGrpSpPr>
            <a:grpSpLocks/>
          </p:cNvGrpSpPr>
          <p:nvPr/>
        </p:nvGrpSpPr>
        <p:grpSpPr bwMode="auto">
          <a:xfrm>
            <a:off x="3312765" y="2019768"/>
            <a:ext cx="1146175" cy="1384300"/>
            <a:chOff x="2064" y="1008"/>
            <a:chExt cx="722" cy="872"/>
          </a:xfrm>
        </p:grpSpPr>
        <p:sp>
          <p:nvSpPr>
            <p:cNvPr id="112" name="Oval 12"/>
            <p:cNvSpPr>
              <a:spLocks noChangeArrowheads="1"/>
            </p:cNvSpPr>
            <p:nvPr/>
          </p:nvSpPr>
          <p:spPr bwMode="gray">
            <a:xfrm>
              <a:off x="2064" y="1008"/>
              <a:ext cx="722" cy="727"/>
            </a:xfrm>
            <a:prstGeom prst="ellipse">
              <a:avLst/>
            </a:prstGeom>
            <a:solidFill>
              <a:srgbClr val="EAEAEA">
                <a:alpha val="50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nvGrpSpPr>
            <p:cNvPr id="113" name="Group 13"/>
            <p:cNvGrpSpPr>
              <a:grpSpLocks/>
            </p:cNvGrpSpPr>
            <p:nvPr/>
          </p:nvGrpSpPr>
          <p:grpSpPr bwMode="auto">
            <a:xfrm>
              <a:off x="2086" y="1031"/>
              <a:ext cx="680" cy="849"/>
              <a:chOff x="3975" y="1593"/>
              <a:chExt cx="931" cy="1163"/>
            </a:xfrm>
          </p:grpSpPr>
          <p:pic>
            <p:nvPicPr>
              <p:cNvPr id="126" name="Picture 14"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extLst>
                <a:ext uri="{909E8E84-426E-40DD-AFC4-6F175D3DCCD1}">
                  <a14:hiddenFill xmlns:a14="http://schemas.microsoft.com/office/drawing/2010/main">
                    <a:solidFill>
                      <a:srgbClr val="FFFFFF"/>
                    </a:solidFill>
                  </a14:hiddenFill>
                </a:ext>
              </a:extLst>
            </p:spPr>
          </p:pic>
          <p:sp>
            <p:nvSpPr>
              <p:cNvPr id="127" name="Oval 15"/>
              <p:cNvSpPr>
                <a:spLocks noChangeArrowheads="1"/>
              </p:cNvSpPr>
              <p:nvPr/>
            </p:nvSpPr>
            <p:spPr bwMode="gray">
              <a:xfrm>
                <a:off x="3975" y="1593"/>
                <a:ext cx="931" cy="937"/>
              </a:xfrm>
              <a:prstGeom prst="ellipse">
                <a:avLst/>
              </a:prstGeom>
              <a:solidFill>
                <a:schemeClr val="hlink">
                  <a:alpha val="5000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pic>
            <p:nvPicPr>
              <p:cNvPr id="128" name="Picture 16" descr="light_shadow1"/>
              <p:cNvPicPr>
                <a:picLocks noChangeAspect="1" noChangeArrowheads="1"/>
              </p:cNvPicPr>
              <p:nvPr/>
            </p:nvPicPr>
            <p:blipFill>
              <a:blip r:embed="rId3" cstate="print">
                <a:extLst>
                  <a:ext uri="{28A0092B-C50C-407E-A947-70E740481C1C}">
                    <a14:useLocalDpi xmlns:a14="http://schemas.microsoft.com/office/drawing/2010/main" val="0"/>
                  </a:ext>
                </a:extLst>
              </a:blip>
              <a:srcRect t="14285"/>
              <a:stretch>
                <a:fillRect/>
              </a:stretch>
            </p:blipFill>
            <p:spPr bwMode="gray">
              <a:xfrm>
                <a:off x="3984" y="1632"/>
                <a:ext cx="682" cy="585"/>
              </a:xfrm>
              <a:prstGeom prst="rect">
                <a:avLst/>
              </a:prstGeom>
              <a:noFill/>
              <a:extLst>
                <a:ext uri="{909E8E84-426E-40DD-AFC4-6F175D3DCCD1}">
                  <a14:hiddenFill xmlns:a14="http://schemas.microsoft.com/office/drawing/2010/main">
                    <a:solidFill>
                      <a:srgbClr val="FFFFFF"/>
                    </a:solidFill>
                  </a14:hiddenFill>
                </a:ext>
              </a:extLst>
            </p:spPr>
          </p:pic>
          <p:grpSp>
            <p:nvGrpSpPr>
              <p:cNvPr id="129" name="Group 17"/>
              <p:cNvGrpSpPr>
                <a:grpSpLocks/>
              </p:cNvGrpSpPr>
              <p:nvPr/>
            </p:nvGrpSpPr>
            <p:grpSpPr bwMode="auto">
              <a:xfrm rot="-3733502" flipH="1" flipV="1">
                <a:off x="4256" y="2247"/>
                <a:ext cx="820" cy="198"/>
                <a:chOff x="2532" y="1051"/>
                <a:chExt cx="893" cy="246"/>
              </a:xfrm>
            </p:grpSpPr>
            <p:grpSp>
              <p:nvGrpSpPr>
                <p:cNvPr id="130" name="Group 18"/>
                <p:cNvGrpSpPr>
                  <a:grpSpLocks/>
                </p:cNvGrpSpPr>
                <p:nvPr/>
              </p:nvGrpSpPr>
              <p:grpSpPr bwMode="auto">
                <a:xfrm>
                  <a:off x="2532" y="1051"/>
                  <a:ext cx="743" cy="185"/>
                  <a:chOff x="1565" y="2568"/>
                  <a:chExt cx="1118" cy="279"/>
                </a:xfrm>
              </p:grpSpPr>
              <p:sp>
                <p:nvSpPr>
                  <p:cNvPr id="136" name="AutoShape 19"/>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37" name="AutoShape 20"/>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38" name="AutoShape 21"/>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39" name="AutoShape 22"/>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grpSp>
              <p:nvGrpSpPr>
                <p:cNvPr id="131" name="Group 23"/>
                <p:cNvGrpSpPr>
                  <a:grpSpLocks/>
                </p:cNvGrpSpPr>
                <p:nvPr/>
              </p:nvGrpSpPr>
              <p:grpSpPr bwMode="auto">
                <a:xfrm rot="1353540">
                  <a:off x="2682" y="1111"/>
                  <a:ext cx="743" cy="186"/>
                  <a:chOff x="1565" y="2568"/>
                  <a:chExt cx="1118" cy="279"/>
                </a:xfrm>
              </p:grpSpPr>
              <p:sp>
                <p:nvSpPr>
                  <p:cNvPr id="132" name="AutoShape 24"/>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33" name="AutoShape 25"/>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34" name="AutoShape 26"/>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35" name="AutoShape 27"/>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grpSp>
        </p:grpSp>
        <p:grpSp>
          <p:nvGrpSpPr>
            <p:cNvPr id="114" name="Group 28"/>
            <p:cNvGrpSpPr>
              <a:grpSpLocks/>
            </p:cNvGrpSpPr>
            <p:nvPr/>
          </p:nvGrpSpPr>
          <p:grpSpPr bwMode="auto">
            <a:xfrm rot="-3733502" flipH="1" flipV="1">
              <a:off x="2362" y="1505"/>
              <a:ext cx="527" cy="128"/>
              <a:chOff x="2532" y="1051"/>
              <a:chExt cx="893" cy="246"/>
            </a:xfrm>
          </p:grpSpPr>
          <p:grpSp>
            <p:nvGrpSpPr>
              <p:cNvPr id="116" name="Group 29"/>
              <p:cNvGrpSpPr>
                <a:grpSpLocks/>
              </p:cNvGrpSpPr>
              <p:nvPr/>
            </p:nvGrpSpPr>
            <p:grpSpPr bwMode="auto">
              <a:xfrm>
                <a:off x="2532" y="1051"/>
                <a:ext cx="743" cy="185"/>
                <a:chOff x="1565" y="2568"/>
                <a:chExt cx="1118" cy="279"/>
              </a:xfrm>
            </p:grpSpPr>
            <p:sp>
              <p:nvSpPr>
                <p:cNvPr id="122" name="AutoShape 30"/>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23" name="AutoShape 31"/>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24" name="AutoShape 32"/>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25" name="AutoShape 33"/>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grpSp>
            <p:nvGrpSpPr>
              <p:cNvPr id="117" name="Group 34"/>
              <p:cNvGrpSpPr>
                <a:grpSpLocks/>
              </p:cNvGrpSpPr>
              <p:nvPr/>
            </p:nvGrpSpPr>
            <p:grpSpPr bwMode="auto">
              <a:xfrm rot="1353540">
                <a:off x="2682" y="1111"/>
                <a:ext cx="743" cy="186"/>
                <a:chOff x="1565" y="2568"/>
                <a:chExt cx="1118" cy="279"/>
              </a:xfrm>
            </p:grpSpPr>
            <p:sp>
              <p:nvSpPr>
                <p:cNvPr id="118" name="AutoShape 35"/>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19" name="AutoShape 36"/>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20" name="AutoShape 37"/>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21" name="AutoShape 38"/>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grpSp>
      </p:grpSp>
      <p:grpSp>
        <p:nvGrpSpPr>
          <p:cNvPr id="140" name="Group 40"/>
          <p:cNvGrpSpPr>
            <a:grpSpLocks/>
          </p:cNvGrpSpPr>
          <p:nvPr/>
        </p:nvGrpSpPr>
        <p:grpSpPr bwMode="auto">
          <a:xfrm>
            <a:off x="2228503" y="3302468"/>
            <a:ext cx="1146175" cy="1384300"/>
            <a:chOff x="2064" y="1008"/>
            <a:chExt cx="722" cy="872"/>
          </a:xfrm>
        </p:grpSpPr>
        <p:sp>
          <p:nvSpPr>
            <p:cNvPr id="141" name="Oval 41"/>
            <p:cNvSpPr>
              <a:spLocks noChangeArrowheads="1"/>
            </p:cNvSpPr>
            <p:nvPr/>
          </p:nvSpPr>
          <p:spPr bwMode="gray">
            <a:xfrm>
              <a:off x="2064" y="1008"/>
              <a:ext cx="722" cy="727"/>
            </a:xfrm>
            <a:prstGeom prst="ellipse">
              <a:avLst/>
            </a:prstGeom>
            <a:solidFill>
              <a:srgbClr val="EAEAEA">
                <a:alpha val="50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nvGrpSpPr>
            <p:cNvPr id="142" name="Group 42"/>
            <p:cNvGrpSpPr>
              <a:grpSpLocks/>
            </p:cNvGrpSpPr>
            <p:nvPr/>
          </p:nvGrpSpPr>
          <p:grpSpPr bwMode="auto">
            <a:xfrm>
              <a:off x="2086" y="1031"/>
              <a:ext cx="680" cy="849"/>
              <a:chOff x="3975" y="1593"/>
              <a:chExt cx="931" cy="1163"/>
            </a:xfrm>
          </p:grpSpPr>
          <p:pic>
            <p:nvPicPr>
              <p:cNvPr id="155" name="Picture 43"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extLst>
                <a:ext uri="{909E8E84-426E-40DD-AFC4-6F175D3DCCD1}">
                  <a14:hiddenFill xmlns:a14="http://schemas.microsoft.com/office/drawing/2010/main">
                    <a:solidFill>
                      <a:srgbClr val="FFFFFF"/>
                    </a:solidFill>
                  </a14:hiddenFill>
                </a:ext>
              </a:extLst>
            </p:spPr>
          </p:pic>
          <p:sp>
            <p:nvSpPr>
              <p:cNvPr id="156" name="Oval 44"/>
              <p:cNvSpPr>
                <a:spLocks noChangeArrowheads="1"/>
              </p:cNvSpPr>
              <p:nvPr/>
            </p:nvSpPr>
            <p:spPr bwMode="gray">
              <a:xfrm>
                <a:off x="3975" y="1593"/>
                <a:ext cx="931" cy="937"/>
              </a:xfrm>
              <a:prstGeom prst="ellipse">
                <a:avLst/>
              </a:prstGeom>
              <a:solidFill>
                <a:schemeClr val="accent2">
                  <a:alpha val="5000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pic>
            <p:nvPicPr>
              <p:cNvPr id="157" name="Picture 45" descr="light_shadow1"/>
              <p:cNvPicPr>
                <a:picLocks noChangeAspect="1" noChangeArrowheads="1"/>
              </p:cNvPicPr>
              <p:nvPr/>
            </p:nvPicPr>
            <p:blipFill>
              <a:blip r:embed="rId3" cstate="print">
                <a:extLst>
                  <a:ext uri="{28A0092B-C50C-407E-A947-70E740481C1C}">
                    <a14:useLocalDpi xmlns:a14="http://schemas.microsoft.com/office/drawing/2010/main" val="0"/>
                  </a:ext>
                </a:extLst>
              </a:blip>
              <a:srcRect t="14285"/>
              <a:stretch>
                <a:fillRect/>
              </a:stretch>
            </p:blipFill>
            <p:spPr bwMode="gray">
              <a:xfrm>
                <a:off x="3984" y="1632"/>
                <a:ext cx="682" cy="585"/>
              </a:xfrm>
              <a:prstGeom prst="rect">
                <a:avLst/>
              </a:prstGeom>
              <a:noFill/>
              <a:extLst>
                <a:ext uri="{909E8E84-426E-40DD-AFC4-6F175D3DCCD1}">
                  <a14:hiddenFill xmlns:a14="http://schemas.microsoft.com/office/drawing/2010/main">
                    <a:solidFill>
                      <a:srgbClr val="FFFFFF"/>
                    </a:solidFill>
                  </a14:hiddenFill>
                </a:ext>
              </a:extLst>
            </p:spPr>
          </p:pic>
          <p:grpSp>
            <p:nvGrpSpPr>
              <p:cNvPr id="158" name="Group 46"/>
              <p:cNvGrpSpPr>
                <a:grpSpLocks/>
              </p:cNvGrpSpPr>
              <p:nvPr/>
            </p:nvGrpSpPr>
            <p:grpSpPr bwMode="auto">
              <a:xfrm rot="-3733502" flipH="1" flipV="1">
                <a:off x="4256" y="2247"/>
                <a:ext cx="820" cy="198"/>
                <a:chOff x="2532" y="1051"/>
                <a:chExt cx="893" cy="246"/>
              </a:xfrm>
            </p:grpSpPr>
            <p:grpSp>
              <p:nvGrpSpPr>
                <p:cNvPr id="159" name="Group 47"/>
                <p:cNvGrpSpPr>
                  <a:grpSpLocks/>
                </p:cNvGrpSpPr>
                <p:nvPr/>
              </p:nvGrpSpPr>
              <p:grpSpPr bwMode="auto">
                <a:xfrm>
                  <a:off x="2532" y="1051"/>
                  <a:ext cx="743" cy="185"/>
                  <a:chOff x="1565" y="2568"/>
                  <a:chExt cx="1118" cy="279"/>
                </a:xfrm>
              </p:grpSpPr>
              <p:sp>
                <p:nvSpPr>
                  <p:cNvPr id="165" name="AutoShape 48"/>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66" name="AutoShape 49"/>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67" name="AutoShape 50"/>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68" name="AutoShape 51"/>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grpSp>
              <p:nvGrpSpPr>
                <p:cNvPr id="160" name="Group 52"/>
                <p:cNvGrpSpPr>
                  <a:grpSpLocks/>
                </p:cNvGrpSpPr>
                <p:nvPr/>
              </p:nvGrpSpPr>
              <p:grpSpPr bwMode="auto">
                <a:xfrm rot="1353540">
                  <a:off x="2682" y="1111"/>
                  <a:ext cx="743" cy="186"/>
                  <a:chOff x="1565" y="2568"/>
                  <a:chExt cx="1118" cy="279"/>
                </a:xfrm>
              </p:grpSpPr>
              <p:sp>
                <p:nvSpPr>
                  <p:cNvPr id="161" name="AutoShape 53"/>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62" name="AutoShape 54"/>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63" name="AutoShape 55"/>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64" name="AutoShape 56"/>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grpSp>
        </p:grpSp>
        <p:grpSp>
          <p:nvGrpSpPr>
            <p:cNvPr id="143" name="Group 57"/>
            <p:cNvGrpSpPr>
              <a:grpSpLocks/>
            </p:cNvGrpSpPr>
            <p:nvPr/>
          </p:nvGrpSpPr>
          <p:grpSpPr bwMode="auto">
            <a:xfrm rot="-3733502" flipH="1" flipV="1">
              <a:off x="2362" y="1505"/>
              <a:ext cx="527" cy="128"/>
              <a:chOff x="2532" y="1051"/>
              <a:chExt cx="893" cy="246"/>
            </a:xfrm>
          </p:grpSpPr>
          <p:grpSp>
            <p:nvGrpSpPr>
              <p:cNvPr id="145" name="Group 58"/>
              <p:cNvGrpSpPr>
                <a:grpSpLocks/>
              </p:cNvGrpSpPr>
              <p:nvPr/>
            </p:nvGrpSpPr>
            <p:grpSpPr bwMode="auto">
              <a:xfrm>
                <a:off x="2532" y="1051"/>
                <a:ext cx="743" cy="185"/>
                <a:chOff x="1565" y="2568"/>
                <a:chExt cx="1118" cy="279"/>
              </a:xfrm>
            </p:grpSpPr>
            <p:sp>
              <p:nvSpPr>
                <p:cNvPr id="151" name="AutoShape 59"/>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52" name="AutoShape 60"/>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53" name="AutoShape 61"/>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54" name="AutoShape 62"/>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grpSp>
            <p:nvGrpSpPr>
              <p:cNvPr id="146" name="Group 63"/>
              <p:cNvGrpSpPr>
                <a:grpSpLocks/>
              </p:cNvGrpSpPr>
              <p:nvPr/>
            </p:nvGrpSpPr>
            <p:grpSpPr bwMode="auto">
              <a:xfrm rot="1353540">
                <a:off x="2682" y="1111"/>
                <a:ext cx="743" cy="186"/>
                <a:chOff x="1565" y="2568"/>
                <a:chExt cx="1118" cy="279"/>
              </a:xfrm>
            </p:grpSpPr>
            <p:sp>
              <p:nvSpPr>
                <p:cNvPr id="147" name="AutoShape 64"/>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48" name="AutoShape 65"/>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49" name="AutoShape 66"/>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50" name="AutoShape 67"/>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grpSp>
      </p:grpSp>
      <p:grpSp>
        <p:nvGrpSpPr>
          <p:cNvPr id="169" name="Group 69"/>
          <p:cNvGrpSpPr>
            <a:grpSpLocks/>
          </p:cNvGrpSpPr>
          <p:nvPr/>
        </p:nvGrpSpPr>
        <p:grpSpPr bwMode="auto">
          <a:xfrm>
            <a:off x="3341340" y="5650380"/>
            <a:ext cx="1146175" cy="1384300"/>
            <a:chOff x="2064" y="1008"/>
            <a:chExt cx="722" cy="872"/>
          </a:xfrm>
        </p:grpSpPr>
        <p:sp>
          <p:nvSpPr>
            <p:cNvPr id="170" name="Oval 70"/>
            <p:cNvSpPr>
              <a:spLocks noChangeArrowheads="1"/>
            </p:cNvSpPr>
            <p:nvPr/>
          </p:nvSpPr>
          <p:spPr bwMode="gray">
            <a:xfrm>
              <a:off x="2064" y="1008"/>
              <a:ext cx="722" cy="727"/>
            </a:xfrm>
            <a:prstGeom prst="ellipse">
              <a:avLst/>
            </a:prstGeom>
            <a:solidFill>
              <a:srgbClr val="EAEAEA">
                <a:alpha val="50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nvGrpSpPr>
            <p:cNvPr id="171" name="Group 71"/>
            <p:cNvGrpSpPr>
              <a:grpSpLocks/>
            </p:cNvGrpSpPr>
            <p:nvPr/>
          </p:nvGrpSpPr>
          <p:grpSpPr bwMode="auto">
            <a:xfrm>
              <a:off x="2086" y="1031"/>
              <a:ext cx="680" cy="849"/>
              <a:chOff x="3975" y="1593"/>
              <a:chExt cx="931" cy="1163"/>
            </a:xfrm>
          </p:grpSpPr>
          <p:pic>
            <p:nvPicPr>
              <p:cNvPr id="184" name="Picture 72"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extLst>
                <a:ext uri="{909E8E84-426E-40DD-AFC4-6F175D3DCCD1}">
                  <a14:hiddenFill xmlns:a14="http://schemas.microsoft.com/office/drawing/2010/main">
                    <a:solidFill>
                      <a:srgbClr val="FFFFFF"/>
                    </a:solidFill>
                  </a14:hiddenFill>
                </a:ext>
              </a:extLst>
            </p:spPr>
          </p:pic>
          <p:sp>
            <p:nvSpPr>
              <p:cNvPr id="185" name="Oval 73"/>
              <p:cNvSpPr>
                <a:spLocks noChangeArrowheads="1"/>
              </p:cNvSpPr>
              <p:nvPr/>
            </p:nvSpPr>
            <p:spPr bwMode="gray">
              <a:xfrm>
                <a:off x="3975" y="1593"/>
                <a:ext cx="931" cy="937"/>
              </a:xfrm>
              <a:prstGeom prst="ellipse">
                <a:avLst/>
              </a:prstGeom>
              <a:solidFill>
                <a:schemeClr val="accent1">
                  <a:alpha val="5000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pic>
            <p:nvPicPr>
              <p:cNvPr id="186" name="Picture 74" descr="light_shadow1"/>
              <p:cNvPicPr>
                <a:picLocks noChangeAspect="1" noChangeArrowheads="1"/>
              </p:cNvPicPr>
              <p:nvPr/>
            </p:nvPicPr>
            <p:blipFill>
              <a:blip r:embed="rId3" cstate="print">
                <a:extLst>
                  <a:ext uri="{28A0092B-C50C-407E-A947-70E740481C1C}">
                    <a14:useLocalDpi xmlns:a14="http://schemas.microsoft.com/office/drawing/2010/main" val="0"/>
                  </a:ext>
                </a:extLst>
              </a:blip>
              <a:srcRect t="14285"/>
              <a:stretch>
                <a:fillRect/>
              </a:stretch>
            </p:blipFill>
            <p:spPr bwMode="gray">
              <a:xfrm>
                <a:off x="3984" y="1632"/>
                <a:ext cx="682" cy="585"/>
              </a:xfrm>
              <a:prstGeom prst="rect">
                <a:avLst/>
              </a:prstGeom>
              <a:noFill/>
              <a:extLst>
                <a:ext uri="{909E8E84-426E-40DD-AFC4-6F175D3DCCD1}">
                  <a14:hiddenFill xmlns:a14="http://schemas.microsoft.com/office/drawing/2010/main">
                    <a:solidFill>
                      <a:srgbClr val="FFFFFF"/>
                    </a:solidFill>
                  </a14:hiddenFill>
                </a:ext>
              </a:extLst>
            </p:spPr>
          </p:pic>
          <p:grpSp>
            <p:nvGrpSpPr>
              <p:cNvPr id="187" name="Group 75"/>
              <p:cNvGrpSpPr>
                <a:grpSpLocks/>
              </p:cNvGrpSpPr>
              <p:nvPr/>
            </p:nvGrpSpPr>
            <p:grpSpPr bwMode="auto">
              <a:xfrm rot="-3733502" flipH="1" flipV="1">
                <a:off x="4256" y="2247"/>
                <a:ext cx="820" cy="198"/>
                <a:chOff x="2532" y="1051"/>
                <a:chExt cx="893" cy="246"/>
              </a:xfrm>
            </p:grpSpPr>
            <p:grpSp>
              <p:nvGrpSpPr>
                <p:cNvPr id="188" name="Group 76"/>
                <p:cNvGrpSpPr>
                  <a:grpSpLocks/>
                </p:cNvGrpSpPr>
                <p:nvPr/>
              </p:nvGrpSpPr>
              <p:grpSpPr bwMode="auto">
                <a:xfrm>
                  <a:off x="2532" y="1051"/>
                  <a:ext cx="743" cy="185"/>
                  <a:chOff x="1565" y="2568"/>
                  <a:chExt cx="1118" cy="279"/>
                </a:xfrm>
              </p:grpSpPr>
              <p:sp>
                <p:nvSpPr>
                  <p:cNvPr id="194" name="AutoShape 77"/>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95" name="AutoShape 78"/>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96" name="AutoShape 79"/>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97" name="AutoShape 80"/>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grpSp>
              <p:nvGrpSpPr>
                <p:cNvPr id="189" name="Group 81"/>
                <p:cNvGrpSpPr>
                  <a:grpSpLocks/>
                </p:cNvGrpSpPr>
                <p:nvPr/>
              </p:nvGrpSpPr>
              <p:grpSpPr bwMode="auto">
                <a:xfrm rot="1353540">
                  <a:off x="2682" y="1111"/>
                  <a:ext cx="743" cy="186"/>
                  <a:chOff x="1565" y="2568"/>
                  <a:chExt cx="1118" cy="279"/>
                </a:xfrm>
              </p:grpSpPr>
              <p:sp>
                <p:nvSpPr>
                  <p:cNvPr id="190" name="AutoShape 82"/>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91" name="AutoShape 83"/>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92" name="AutoShape 84"/>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93" name="AutoShape 85"/>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grpSp>
        </p:grpSp>
        <p:grpSp>
          <p:nvGrpSpPr>
            <p:cNvPr id="172" name="Group 86"/>
            <p:cNvGrpSpPr>
              <a:grpSpLocks/>
            </p:cNvGrpSpPr>
            <p:nvPr/>
          </p:nvGrpSpPr>
          <p:grpSpPr bwMode="auto">
            <a:xfrm rot="-3733502" flipH="1" flipV="1">
              <a:off x="2362" y="1505"/>
              <a:ext cx="527" cy="128"/>
              <a:chOff x="2532" y="1051"/>
              <a:chExt cx="893" cy="246"/>
            </a:xfrm>
          </p:grpSpPr>
          <p:grpSp>
            <p:nvGrpSpPr>
              <p:cNvPr id="174" name="Group 87"/>
              <p:cNvGrpSpPr>
                <a:grpSpLocks/>
              </p:cNvGrpSpPr>
              <p:nvPr/>
            </p:nvGrpSpPr>
            <p:grpSpPr bwMode="auto">
              <a:xfrm>
                <a:off x="2532" y="1051"/>
                <a:ext cx="743" cy="185"/>
                <a:chOff x="1565" y="2568"/>
                <a:chExt cx="1118" cy="279"/>
              </a:xfrm>
            </p:grpSpPr>
            <p:sp>
              <p:nvSpPr>
                <p:cNvPr id="180" name="AutoShape 88"/>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81" name="AutoShape 89"/>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82" name="AutoShape 90"/>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83" name="AutoShape 91"/>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grpSp>
            <p:nvGrpSpPr>
              <p:cNvPr id="175" name="Group 92"/>
              <p:cNvGrpSpPr>
                <a:grpSpLocks/>
              </p:cNvGrpSpPr>
              <p:nvPr/>
            </p:nvGrpSpPr>
            <p:grpSpPr bwMode="auto">
              <a:xfrm rot="1353540">
                <a:off x="2682" y="1111"/>
                <a:ext cx="743" cy="186"/>
                <a:chOff x="1565" y="2568"/>
                <a:chExt cx="1118" cy="279"/>
              </a:xfrm>
            </p:grpSpPr>
            <p:sp>
              <p:nvSpPr>
                <p:cNvPr id="176" name="AutoShape 93"/>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77" name="AutoShape 94"/>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78" name="AutoShape 95"/>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79" name="AutoShape 96"/>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grpSp>
      </p:grpSp>
      <p:grpSp>
        <p:nvGrpSpPr>
          <p:cNvPr id="198" name="Group 98"/>
          <p:cNvGrpSpPr>
            <a:grpSpLocks/>
          </p:cNvGrpSpPr>
          <p:nvPr/>
        </p:nvGrpSpPr>
        <p:grpSpPr bwMode="auto">
          <a:xfrm>
            <a:off x="677915" y="3324095"/>
            <a:ext cx="1146175" cy="1384300"/>
            <a:chOff x="2064" y="1008"/>
            <a:chExt cx="722" cy="872"/>
          </a:xfrm>
        </p:grpSpPr>
        <p:sp>
          <p:nvSpPr>
            <p:cNvPr id="199" name="Oval 99"/>
            <p:cNvSpPr>
              <a:spLocks noChangeArrowheads="1"/>
            </p:cNvSpPr>
            <p:nvPr/>
          </p:nvSpPr>
          <p:spPr bwMode="gray">
            <a:xfrm>
              <a:off x="2064" y="1008"/>
              <a:ext cx="722" cy="727"/>
            </a:xfrm>
            <a:prstGeom prst="ellipse">
              <a:avLst/>
            </a:prstGeom>
            <a:solidFill>
              <a:srgbClr val="EAEAEA">
                <a:alpha val="50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nvGrpSpPr>
            <p:cNvPr id="200" name="Group 100"/>
            <p:cNvGrpSpPr>
              <a:grpSpLocks/>
            </p:cNvGrpSpPr>
            <p:nvPr/>
          </p:nvGrpSpPr>
          <p:grpSpPr bwMode="auto">
            <a:xfrm>
              <a:off x="2086" y="1031"/>
              <a:ext cx="680" cy="849"/>
              <a:chOff x="3975" y="1593"/>
              <a:chExt cx="931" cy="1163"/>
            </a:xfrm>
          </p:grpSpPr>
          <p:pic>
            <p:nvPicPr>
              <p:cNvPr id="213" name="Picture 101"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extLst>
                <a:ext uri="{909E8E84-426E-40DD-AFC4-6F175D3DCCD1}">
                  <a14:hiddenFill xmlns:a14="http://schemas.microsoft.com/office/drawing/2010/main">
                    <a:solidFill>
                      <a:srgbClr val="FFFFFF"/>
                    </a:solidFill>
                  </a14:hiddenFill>
                </a:ext>
              </a:extLst>
            </p:spPr>
          </p:pic>
          <p:sp>
            <p:nvSpPr>
              <p:cNvPr id="214" name="Oval 102"/>
              <p:cNvSpPr>
                <a:spLocks noChangeArrowheads="1"/>
              </p:cNvSpPr>
              <p:nvPr/>
            </p:nvSpPr>
            <p:spPr bwMode="gray">
              <a:xfrm>
                <a:off x="3975" y="1593"/>
                <a:ext cx="931" cy="937"/>
              </a:xfrm>
              <a:prstGeom prst="ellipse">
                <a:avLst/>
              </a:prstGeom>
              <a:solidFill>
                <a:schemeClr val="bg2">
                  <a:alpha val="5000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pic>
            <p:nvPicPr>
              <p:cNvPr id="215" name="Picture 103" descr="light_shadow1"/>
              <p:cNvPicPr>
                <a:picLocks noChangeAspect="1" noChangeArrowheads="1"/>
              </p:cNvPicPr>
              <p:nvPr/>
            </p:nvPicPr>
            <p:blipFill>
              <a:blip r:embed="rId3" cstate="print">
                <a:extLst>
                  <a:ext uri="{28A0092B-C50C-407E-A947-70E740481C1C}">
                    <a14:useLocalDpi xmlns:a14="http://schemas.microsoft.com/office/drawing/2010/main" val="0"/>
                  </a:ext>
                </a:extLst>
              </a:blip>
              <a:srcRect t="14285"/>
              <a:stretch>
                <a:fillRect/>
              </a:stretch>
            </p:blipFill>
            <p:spPr bwMode="gray">
              <a:xfrm>
                <a:off x="3984" y="1632"/>
                <a:ext cx="682" cy="585"/>
              </a:xfrm>
              <a:prstGeom prst="rect">
                <a:avLst/>
              </a:prstGeom>
              <a:noFill/>
              <a:extLst>
                <a:ext uri="{909E8E84-426E-40DD-AFC4-6F175D3DCCD1}">
                  <a14:hiddenFill xmlns:a14="http://schemas.microsoft.com/office/drawing/2010/main">
                    <a:solidFill>
                      <a:srgbClr val="FFFFFF"/>
                    </a:solidFill>
                  </a14:hiddenFill>
                </a:ext>
              </a:extLst>
            </p:spPr>
          </p:pic>
          <p:grpSp>
            <p:nvGrpSpPr>
              <p:cNvPr id="216" name="Group 104"/>
              <p:cNvGrpSpPr>
                <a:grpSpLocks/>
              </p:cNvGrpSpPr>
              <p:nvPr/>
            </p:nvGrpSpPr>
            <p:grpSpPr bwMode="auto">
              <a:xfrm rot="-3733502" flipH="1" flipV="1">
                <a:off x="4256" y="2247"/>
                <a:ext cx="820" cy="198"/>
                <a:chOff x="2532" y="1051"/>
                <a:chExt cx="893" cy="246"/>
              </a:xfrm>
            </p:grpSpPr>
            <p:grpSp>
              <p:nvGrpSpPr>
                <p:cNvPr id="217" name="Group 105"/>
                <p:cNvGrpSpPr>
                  <a:grpSpLocks/>
                </p:cNvGrpSpPr>
                <p:nvPr/>
              </p:nvGrpSpPr>
              <p:grpSpPr bwMode="auto">
                <a:xfrm>
                  <a:off x="2532" y="1051"/>
                  <a:ext cx="743" cy="185"/>
                  <a:chOff x="1565" y="2568"/>
                  <a:chExt cx="1118" cy="279"/>
                </a:xfrm>
              </p:grpSpPr>
              <p:sp>
                <p:nvSpPr>
                  <p:cNvPr id="223" name="AutoShape 106"/>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24" name="AutoShape 107"/>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25" name="AutoShape 108"/>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26" name="AutoShape 109"/>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grpSp>
              <p:nvGrpSpPr>
                <p:cNvPr id="218" name="Group 110"/>
                <p:cNvGrpSpPr>
                  <a:grpSpLocks/>
                </p:cNvGrpSpPr>
                <p:nvPr/>
              </p:nvGrpSpPr>
              <p:grpSpPr bwMode="auto">
                <a:xfrm rot="1353540">
                  <a:off x="2682" y="1111"/>
                  <a:ext cx="743" cy="186"/>
                  <a:chOff x="1565" y="2568"/>
                  <a:chExt cx="1118" cy="279"/>
                </a:xfrm>
              </p:grpSpPr>
              <p:sp>
                <p:nvSpPr>
                  <p:cNvPr id="219" name="AutoShape 111"/>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20" name="AutoShape 112"/>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21" name="AutoShape 113"/>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22" name="AutoShape 114"/>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grpSp>
        </p:grpSp>
        <p:grpSp>
          <p:nvGrpSpPr>
            <p:cNvPr id="201" name="Group 115"/>
            <p:cNvGrpSpPr>
              <a:grpSpLocks/>
            </p:cNvGrpSpPr>
            <p:nvPr/>
          </p:nvGrpSpPr>
          <p:grpSpPr bwMode="auto">
            <a:xfrm rot="-3733502" flipH="1" flipV="1">
              <a:off x="2362" y="1505"/>
              <a:ext cx="527" cy="128"/>
              <a:chOff x="2532" y="1051"/>
              <a:chExt cx="893" cy="246"/>
            </a:xfrm>
          </p:grpSpPr>
          <p:grpSp>
            <p:nvGrpSpPr>
              <p:cNvPr id="203" name="Group 116"/>
              <p:cNvGrpSpPr>
                <a:grpSpLocks/>
              </p:cNvGrpSpPr>
              <p:nvPr/>
            </p:nvGrpSpPr>
            <p:grpSpPr bwMode="auto">
              <a:xfrm>
                <a:off x="2532" y="1051"/>
                <a:ext cx="743" cy="185"/>
                <a:chOff x="1565" y="2568"/>
                <a:chExt cx="1118" cy="279"/>
              </a:xfrm>
            </p:grpSpPr>
            <p:sp>
              <p:nvSpPr>
                <p:cNvPr id="209" name="AutoShape 117"/>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10" name="AutoShape 118"/>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11" name="AutoShape 119"/>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12" name="AutoShape 120"/>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grpSp>
            <p:nvGrpSpPr>
              <p:cNvPr id="204" name="Group 121"/>
              <p:cNvGrpSpPr>
                <a:grpSpLocks/>
              </p:cNvGrpSpPr>
              <p:nvPr/>
            </p:nvGrpSpPr>
            <p:grpSpPr bwMode="auto">
              <a:xfrm rot="1353540">
                <a:off x="2682" y="1111"/>
                <a:ext cx="743" cy="186"/>
                <a:chOff x="1565" y="2568"/>
                <a:chExt cx="1118" cy="279"/>
              </a:xfrm>
            </p:grpSpPr>
            <p:sp>
              <p:nvSpPr>
                <p:cNvPr id="205" name="AutoShape 122"/>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06" name="AutoShape 123"/>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07" name="AutoShape 124"/>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08" name="AutoShape 125"/>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grpSp>
      </p:grpSp>
      <p:grpSp>
        <p:nvGrpSpPr>
          <p:cNvPr id="227" name="Group 127"/>
          <p:cNvGrpSpPr>
            <a:grpSpLocks/>
          </p:cNvGrpSpPr>
          <p:nvPr/>
        </p:nvGrpSpPr>
        <p:grpSpPr bwMode="auto">
          <a:xfrm>
            <a:off x="5579715" y="2029293"/>
            <a:ext cx="1146175" cy="1384300"/>
            <a:chOff x="2064" y="1008"/>
            <a:chExt cx="722" cy="872"/>
          </a:xfrm>
        </p:grpSpPr>
        <p:sp>
          <p:nvSpPr>
            <p:cNvPr id="228" name="Oval 128"/>
            <p:cNvSpPr>
              <a:spLocks noChangeArrowheads="1"/>
            </p:cNvSpPr>
            <p:nvPr/>
          </p:nvSpPr>
          <p:spPr bwMode="gray">
            <a:xfrm>
              <a:off x="2064" y="1008"/>
              <a:ext cx="722" cy="727"/>
            </a:xfrm>
            <a:prstGeom prst="ellipse">
              <a:avLst/>
            </a:prstGeom>
            <a:solidFill>
              <a:srgbClr val="EAEAEA">
                <a:alpha val="50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nvGrpSpPr>
            <p:cNvPr id="229" name="Group 129"/>
            <p:cNvGrpSpPr>
              <a:grpSpLocks/>
            </p:cNvGrpSpPr>
            <p:nvPr/>
          </p:nvGrpSpPr>
          <p:grpSpPr bwMode="auto">
            <a:xfrm>
              <a:off x="2086" y="1031"/>
              <a:ext cx="680" cy="849"/>
              <a:chOff x="3975" y="1593"/>
              <a:chExt cx="931" cy="1163"/>
            </a:xfrm>
          </p:grpSpPr>
          <p:pic>
            <p:nvPicPr>
              <p:cNvPr id="242" name="Picture 130"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extLst>
                <a:ext uri="{909E8E84-426E-40DD-AFC4-6F175D3DCCD1}">
                  <a14:hiddenFill xmlns:a14="http://schemas.microsoft.com/office/drawing/2010/main">
                    <a:solidFill>
                      <a:srgbClr val="FFFFFF"/>
                    </a:solidFill>
                  </a14:hiddenFill>
                </a:ext>
              </a:extLst>
            </p:spPr>
          </p:pic>
          <p:sp>
            <p:nvSpPr>
              <p:cNvPr id="243" name="Oval 131"/>
              <p:cNvSpPr>
                <a:spLocks noChangeArrowheads="1"/>
              </p:cNvSpPr>
              <p:nvPr/>
            </p:nvSpPr>
            <p:spPr bwMode="gray">
              <a:xfrm>
                <a:off x="3975" y="1593"/>
                <a:ext cx="931" cy="937"/>
              </a:xfrm>
              <a:prstGeom prst="ellipse">
                <a:avLst/>
              </a:prstGeom>
              <a:solidFill>
                <a:schemeClr val="folHlink">
                  <a:alpha val="5000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pic>
            <p:nvPicPr>
              <p:cNvPr id="244" name="Picture 132" descr="light_shadow1"/>
              <p:cNvPicPr>
                <a:picLocks noChangeAspect="1" noChangeArrowheads="1"/>
              </p:cNvPicPr>
              <p:nvPr/>
            </p:nvPicPr>
            <p:blipFill>
              <a:blip r:embed="rId3" cstate="print">
                <a:extLst>
                  <a:ext uri="{28A0092B-C50C-407E-A947-70E740481C1C}">
                    <a14:useLocalDpi xmlns:a14="http://schemas.microsoft.com/office/drawing/2010/main" val="0"/>
                  </a:ext>
                </a:extLst>
              </a:blip>
              <a:srcRect t="14285"/>
              <a:stretch>
                <a:fillRect/>
              </a:stretch>
            </p:blipFill>
            <p:spPr bwMode="gray">
              <a:xfrm>
                <a:off x="3984" y="1632"/>
                <a:ext cx="682" cy="585"/>
              </a:xfrm>
              <a:prstGeom prst="rect">
                <a:avLst/>
              </a:prstGeom>
              <a:noFill/>
              <a:extLst>
                <a:ext uri="{909E8E84-426E-40DD-AFC4-6F175D3DCCD1}">
                  <a14:hiddenFill xmlns:a14="http://schemas.microsoft.com/office/drawing/2010/main">
                    <a:solidFill>
                      <a:srgbClr val="FFFFFF"/>
                    </a:solidFill>
                  </a14:hiddenFill>
                </a:ext>
              </a:extLst>
            </p:spPr>
          </p:pic>
          <p:grpSp>
            <p:nvGrpSpPr>
              <p:cNvPr id="245" name="Group 133"/>
              <p:cNvGrpSpPr>
                <a:grpSpLocks/>
              </p:cNvGrpSpPr>
              <p:nvPr/>
            </p:nvGrpSpPr>
            <p:grpSpPr bwMode="auto">
              <a:xfrm rot="-3733502" flipH="1" flipV="1">
                <a:off x="4256" y="2247"/>
                <a:ext cx="820" cy="198"/>
                <a:chOff x="2532" y="1051"/>
                <a:chExt cx="893" cy="246"/>
              </a:xfrm>
            </p:grpSpPr>
            <p:grpSp>
              <p:nvGrpSpPr>
                <p:cNvPr id="246" name="Group 134"/>
                <p:cNvGrpSpPr>
                  <a:grpSpLocks/>
                </p:cNvGrpSpPr>
                <p:nvPr/>
              </p:nvGrpSpPr>
              <p:grpSpPr bwMode="auto">
                <a:xfrm>
                  <a:off x="2532" y="1051"/>
                  <a:ext cx="743" cy="185"/>
                  <a:chOff x="1565" y="2568"/>
                  <a:chExt cx="1118" cy="279"/>
                </a:xfrm>
              </p:grpSpPr>
              <p:sp>
                <p:nvSpPr>
                  <p:cNvPr id="252" name="AutoShape 135"/>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53" name="AutoShape 136"/>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54" name="AutoShape 137"/>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55" name="AutoShape 138"/>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grpSp>
              <p:nvGrpSpPr>
                <p:cNvPr id="247" name="Group 139"/>
                <p:cNvGrpSpPr>
                  <a:grpSpLocks/>
                </p:cNvGrpSpPr>
                <p:nvPr/>
              </p:nvGrpSpPr>
              <p:grpSpPr bwMode="auto">
                <a:xfrm rot="1353540">
                  <a:off x="2682" y="1111"/>
                  <a:ext cx="743" cy="186"/>
                  <a:chOff x="1565" y="2568"/>
                  <a:chExt cx="1118" cy="279"/>
                </a:xfrm>
              </p:grpSpPr>
              <p:sp>
                <p:nvSpPr>
                  <p:cNvPr id="248" name="AutoShape 140"/>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49" name="AutoShape 141"/>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50" name="AutoShape 142"/>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51" name="AutoShape 143"/>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grpSp>
        </p:grpSp>
        <p:grpSp>
          <p:nvGrpSpPr>
            <p:cNvPr id="230" name="Group 144"/>
            <p:cNvGrpSpPr>
              <a:grpSpLocks/>
            </p:cNvGrpSpPr>
            <p:nvPr/>
          </p:nvGrpSpPr>
          <p:grpSpPr bwMode="auto">
            <a:xfrm rot="-3733502" flipH="1" flipV="1">
              <a:off x="2362" y="1505"/>
              <a:ext cx="527" cy="128"/>
              <a:chOff x="2532" y="1051"/>
              <a:chExt cx="893" cy="246"/>
            </a:xfrm>
          </p:grpSpPr>
          <p:grpSp>
            <p:nvGrpSpPr>
              <p:cNvPr id="232" name="Group 145"/>
              <p:cNvGrpSpPr>
                <a:grpSpLocks/>
              </p:cNvGrpSpPr>
              <p:nvPr/>
            </p:nvGrpSpPr>
            <p:grpSpPr bwMode="auto">
              <a:xfrm>
                <a:off x="2532" y="1051"/>
                <a:ext cx="743" cy="185"/>
                <a:chOff x="1565" y="2568"/>
                <a:chExt cx="1118" cy="279"/>
              </a:xfrm>
            </p:grpSpPr>
            <p:sp>
              <p:nvSpPr>
                <p:cNvPr id="238" name="AutoShape 146"/>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39" name="AutoShape 147"/>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40" name="AutoShape 148"/>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41" name="AutoShape 149"/>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grpSp>
            <p:nvGrpSpPr>
              <p:cNvPr id="233" name="Group 150"/>
              <p:cNvGrpSpPr>
                <a:grpSpLocks/>
              </p:cNvGrpSpPr>
              <p:nvPr/>
            </p:nvGrpSpPr>
            <p:grpSpPr bwMode="auto">
              <a:xfrm rot="1353540">
                <a:off x="2682" y="1111"/>
                <a:ext cx="743" cy="186"/>
                <a:chOff x="1565" y="2568"/>
                <a:chExt cx="1118" cy="279"/>
              </a:xfrm>
            </p:grpSpPr>
            <p:sp>
              <p:nvSpPr>
                <p:cNvPr id="234" name="AutoShape 151"/>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35" name="AutoShape 152"/>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36" name="AutoShape 153"/>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37" name="AutoShape 154"/>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grpSp>
      </p:grpSp>
      <p:grpSp>
        <p:nvGrpSpPr>
          <p:cNvPr id="256" name="Group 156"/>
          <p:cNvGrpSpPr>
            <a:grpSpLocks/>
          </p:cNvGrpSpPr>
          <p:nvPr/>
        </p:nvGrpSpPr>
        <p:grpSpPr bwMode="auto">
          <a:xfrm rot="4976862" flipH="1">
            <a:off x="4881215" y="3823168"/>
            <a:ext cx="673100" cy="647700"/>
            <a:chOff x="1944" y="1111"/>
            <a:chExt cx="204" cy="196"/>
          </a:xfrm>
        </p:grpSpPr>
        <p:pic>
          <p:nvPicPr>
            <p:cNvPr id="257" name="Picture 157" descr="circuler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flipH="1">
              <a:off x="1961" y="1124"/>
              <a:ext cx="174" cy="172"/>
            </a:xfrm>
            <a:prstGeom prst="rect">
              <a:avLst/>
            </a:prstGeom>
            <a:noFill/>
            <a:extLst>
              <a:ext uri="{909E8E84-426E-40DD-AFC4-6F175D3DCCD1}">
                <a14:hiddenFill xmlns:a14="http://schemas.microsoft.com/office/drawing/2010/main">
                  <a:solidFill>
                    <a:srgbClr val="FFFFFF"/>
                  </a:solidFill>
                </a14:hiddenFill>
              </a:ext>
            </a:extLst>
          </p:spPr>
        </p:pic>
        <p:sp>
          <p:nvSpPr>
            <p:cNvPr id="258" name="Oval 158"/>
            <p:cNvSpPr>
              <a:spLocks noChangeArrowheads="1"/>
            </p:cNvSpPr>
            <p:nvPr/>
          </p:nvSpPr>
          <p:spPr bwMode="gray">
            <a:xfrm flipH="1">
              <a:off x="1962" y="1124"/>
              <a:ext cx="173" cy="172"/>
            </a:xfrm>
            <a:prstGeom prst="ellipse">
              <a:avLst/>
            </a:prstGeom>
            <a:gradFill rotWithShape="1">
              <a:gsLst>
                <a:gs pos="0">
                  <a:schemeClr val="bg2">
                    <a:gamma/>
                    <a:shade val="46275"/>
                    <a:invGamma/>
                  </a:schemeClr>
                </a:gs>
                <a:gs pos="50000">
                  <a:schemeClr val="bg2">
                    <a:alpha val="50000"/>
                  </a:schemeClr>
                </a:gs>
                <a:gs pos="100000">
                  <a:schemeClr val="bg2">
                    <a:gamma/>
                    <a:shade val="46275"/>
                    <a:invGamma/>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nvGrpSpPr>
            <p:cNvPr id="259" name="Group 159"/>
            <p:cNvGrpSpPr>
              <a:grpSpLocks/>
            </p:cNvGrpSpPr>
            <p:nvPr/>
          </p:nvGrpSpPr>
          <p:grpSpPr bwMode="auto">
            <a:xfrm rot="1297425" flipV="1">
              <a:off x="1971" y="1258"/>
              <a:ext cx="151" cy="37"/>
              <a:chOff x="2532" y="1051"/>
              <a:chExt cx="893" cy="246"/>
            </a:xfrm>
          </p:grpSpPr>
          <p:grpSp>
            <p:nvGrpSpPr>
              <p:cNvPr id="262" name="Group 160"/>
              <p:cNvGrpSpPr>
                <a:grpSpLocks/>
              </p:cNvGrpSpPr>
              <p:nvPr/>
            </p:nvGrpSpPr>
            <p:grpSpPr bwMode="auto">
              <a:xfrm>
                <a:off x="2532" y="1051"/>
                <a:ext cx="743" cy="185"/>
                <a:chOff x="1565" y="2568"/>
                <a:chExt cx="1118" cy="279"/>
              </a:xfrm>
            </p:grpSpPr>
            <p:sp>
              <p:nvSpPr>
                <p:cNvPr id="268" name="AutoShape 161"/>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69" name="AutoShape 162"/>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70" name="AutoShape 163"/>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71" name="AutoShape 164"/>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grpSp>
            <p:nvGrpSpPr>
              <p:cNvPr id="263" name="Group 165"/>
              <p:cNvGrpSpPr>
                <a:grpSpLocks/>
              </p:cNvGrpSpPr>
              <p:nvPr/>
            </p:nvGrpSpPr>
            <p:grpSpPr bwMode="auto">
              <a:xfrm rot="1353540">
                <a:off x="2682" y="1111"/>
                <a:ext cx="743" cy="186"/>
                <a:chOff x="1565" y="2568"/>
                <a:chExt cx="1118" cy="279"/>
              </a:xfrm>
            </p:grpSpPr>
            <p:sp>
              <p:nvSpPr>
                <p:cNvPr id="264" name="AutoShape 166"/>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65" name="AutoShape 167"/>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66" name="AutoShape 168"/>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67" name="AutoShape 169"/>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grpSp>
        <p:sp>
          <p:nvSpPr>
            <p:cNvPr id="260" name="Arc 170"/>
            <p:cNvSpPr>
              <a:spLocks/>
            </p:cNvSpPr>
            <p:nvPr/>
          </p:nvSpPr>
          <p:spPr bwMode="gray">
            <a:xfrm rot="25447716">
              <a:off x="1948" y="1107"/>
              <a:ext cx="196" cy="204"/>
            </a:xfrm>
            <a:custGeom>
              <a:avLst/>
              <a:gdLst>
                <a:gd name="G0" fmla="+- 21600 0 0"/>
                <a:gd name="G1" fmla="+- 21600 0 0"/>
                <a:gd name="G2" fmla="+- 21600 0 0"/>
                <a:gd name="T0" fmla="*/ 3603 w 43200"/>
                <a:gd name="T1" fmla="*/ 33545 h 43155"/>
                <a:gd name="T2" fmla="*/ 22996 w 43200"/>
                <a:gd name="T3" fmla="*/ 43155 h 43155"/>
                <a:gd name="T4" fmla="*/ 21600 w 43200"/>
                <a:gd name="T5" fmla="*/ 21600 h 43155"/>
              </a:gdLst>
              <a:ahLst/>
              <a:cxnLst>
                <a:cxn ang="0">
                  <a:pos x="T0" y="T1"/>
                </a:cxn>
                <a:cxn ang="0">
                  <a:pos x="T2" y="T3"/>
                </a:cxn>
                <a:cxn ang="0">
                  <a:pos x="T4" y="T5"/>
                </a:cxn>
              </a:cxnLst>
              <a:rect l="0" t="0" r="r" b="b"/>
              <a:pathLst>
                <a:path w="43200" h="43155" fill="none"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path>
                <a:path w="43200" h="43155" stroke="0"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lnTo>
                    <a:pt x="21600" y="21600"/>
                  </a:lnTo>
                  <a:close/>
                </a:path>
              </a:pathLst>
            </a:custGeom>
            <a:noFill/>
            <a:ln w="12700">
              <a:solidFill>
                <a:srgbClr val="000000"/>
              </a:solidFill>
              <a:prstDash val="sysDot"/>
              <a:round/>
              <a:headEnd/>
              <a:tailEnd type="triangle" w="sm" len="sm"/>
            </a:ln>
            <a:effectLst/>
            <a:extLst>
              <a:ext uri="{909E8E84-426E-40DD-AFC4-6F175D3DCCD1}">
                <a14:hiddenFill xmlns:a14="http://schemas.microsoft.com/office/drawing/2010/main">
                  <a:solidFill>
                    <a:srgbClr val="00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pic>
          <p:nvPicPr>
            <p:cNvPr id="261" name="Picture 171" descr="light_shadow1"/>
            <p:cNvPicPr>
              <a:picLocks noChangeAspect="1" noChangeArrowheads="1"/>
            </p:cNvPicPr>
            <p:nvPr/>
          </p:nvPicPr>
          <p:blipFill>
            <a:blip r:embed="rId5" cstate="print">
              <a:extLst>
                <a:ext uri="{28A0092B-C50C-407E-A947-70E740481C1C}">
                  <a14:useLocalDpi xmlns:a14="http://schemas.microsoft.com/office/drawing/2010/main" val="0"/>
                </a:ext>
              </a:extLst>
            </a:blip>
            <a:srcRect t="23740"/>
            <a:stretch>
              <a:fillRect/>
            </a:stretch>
          </p:blipFill>
          <p:spPr bwMode="gray">
            <a:xfrm rot="2569845" flipH="1">
              <a:off x="2015" y="1139"/>
              <a:ext cx="129" cy="84"/>
            </a:xfrm>
            <a:prstGeom prst="rect">
              <a:avLst/>
            </a:prstGeom>
            <a:noFill/>
            <a:extLst>
              <a:ext uri="{909E8E84-426E-40DD-AFC4-6F175D3DCCD1}">
                <a14:hiddenFill xmlns:a14="http://schemas.microsoft.com/office/drawing/2010/main">
                  <a:solidFill>
                    <a:srgbClr val="FFFFFF"/>
                  </a:solidFill>
                </a14:hiddenFill>
              </a:ext>
            </a:extLst>
          </p:spPr>
        </p:pic>
      </p:grpSp>
      <p:sp>
        <p:nvSpPr>
          <p:cNvPr id="281" name="מלבן 280"/>
          <p:cNvSpPr/>
          <p:nvPr/>
        </p:nvSpPr>
        <p:spPr>
          <a:xfrm>
            <a:off x="2766057" y="1182088"/>
            <a:ext cx="3611886" cy="553998"/>
          </a:xfrm>
          <a:prstGeom prst="rect">
            <a:avLst/>
          </a:prstGeom>
        </p:spPr>
        <p:txBody>
          <a:bodyPr wrap="none">
            <a:spAutoFit/>
          </a:bodyPr>
          <a:lstStyle/>
          <a:p>
            <a:r>
              <a:rPr lang="he-IL" sz="3000" b="1" dirty="0" smtClean="0">
                <a:solidFill>
                  <a:schemeClr val="tx2"/>
                </a:solidFill>
                <a:effectLst>
                  <a:outerShdw blurRad="38100" dist="38100" dir="2700000" algn="tl">
                    <a:srgbClr val="000000">
                      <a:alpha val="43137"/>
                    </a:srgbClr>
                  </a:outerShdw>
                </a:effectLst>
              </a:rPr>
              <a:t>תחומי פעילות המשרד</a:t>
            </a:r>
            <a:endParaRPr lang="he-IL" sz="3000" b="1" dirty="0">
              <a:solidFill>
                <a:schemeClr val="tx2"/>
              </a:solidFill>
              <a:effectLst>
                <a:outerShdw blurRad="38100" dist="38100" dir="2700000" algn="tl">
                  <a:srgbClr val="000000">
                    <a:alpha val="43137"/>
                  </a:srgbClr>
                </a:outerShdw>
              </a:effectLst>
            </a:endParaRPr>
          </a:p>
        </p:txBody>
      </p:sp>
      <p:sp>
        <p:nvSpPr>
          <p:cNvPr id="282" name="TextBox 281"/>
          <p:cNvSpPr txBox="1"/>
          <p:nvPr/>
        </p:nvSpPr>
        <p:spPr>
          <a:xfrm>
            <a:off x="5702787" y="2186280"/>
            <a:ext cx="923331" cy="738664"/>
          </a:xfrm>
          <a:prstGeom prst="rect">
            <a:avLst/>
          </a:prstGeom>
          <a:noFill/>
        </p:spPr>
        <p:txBody>
          <a:bodyPr wrap="square" rtlCol="1">
            <a:spAutoFit/>
          </a:bodyPr>
          <a:lstStyle/>
          <a:p>
            <a:pPr algn="ctr"/>
            <a:r>
              <a:rPr lang="he-IL" sz="1400" b="1" dirty="0" smtClean="0">
                <a:solidFill>
                  <a:schemeClr val="bg1"/>
                </a:solidFill>
                <a:effectLst>
                  <a:outerShdw blurRad="38100" dist="38100" dir="2700000" algn="tl">
                    <a:srgbClr val="000000">
                      <a:alpha val="43137"/>
                    </a:srgbClr>
                  </a:outerShdw>
                </a:effectLst>
              </a:rPr>
              <a:t>קידום המחקר והפיתוח</a:t>
            </a:r>
            <a:endParaRPr lang="he-IL" sz="1400" b="1" dirty="0">
              <a:solidFill>
                <a:schemeClr val="bg1"/>
              </a:solidFill>
              <a:effectLst>
                <a:outerShdw blurRad="38100" dist="38100" dir="2700000" algn="tl">
                  <a:srgbClr val="000000">
                    <a:alpha val="43137"/>
                  </a:srgbClr>
                </a:outerShdw>
              </a:effectLst>
            </a:endParaRPr>
          </a:p>
        </p:txBody>
      </p:sp>
      <p:sp>
        <p:nvSpPr>
          <p:cNvPr id="283" name="TextBox 282"/>
          <p:cNvSpPr txBox="1"/>
          <p:nvPr/>
        </p:nvSpPr>
        <p:spPr>
          <a:xfrm>
            <a:off x="3432645" y="2204864"/>
            <a:ext cx="923331" cy="738664"/>
          </a:xfrm>
          <a:prstGeom prst="rect">
            <a:avLst/>
          </a:prstGeom>
          <a:noFill/>
        </p:spPr>
        <p:txBody>
          <a:bodyPr wrap="square" rtlCol="1">
            <a:spAutoFit/>
          </a:bodyPr>
          <a:lstStyle/>
          <a:p>
            <a:pPr algn="ctr"/>
            <a:r>
              <a:rPr lang="he-IL" sz="1400" b="1" dirty="0" smtClean="0">
                <a:solidFill>
                  <a:schemeClr val="bg1"/>
                </a:solidFill>
                <a:effectLst>
                  <a:outerShdw blurRad="38100" dist="38100" dir="2700000" algn="tl">
                    <a:srgbClr val="000000">
                      <a:alpha val="43137"/>
                    </a:srgbClr>
                  </a:outerShdw>
                </a:effectLst>
              </a:rPr>
              <a:t>קשרי </a:t>
            </a:r>
          </a:p>
          <a:p>
            <a:pPr algn="ctr"/>
            <a:r>
              <a:rPr lang="he-IL" sz="1400" b="1" dirty="0" smtClean="0">
                <a:solidFill>
                  <a:schemeClr val="bg1"/>
                </a:solidFill>
                <a:effectLst>
                  <a:outerShdw blurRad="38100" dist="38100" dir="2700000" algn="tl">
                    <a:srgbClr val="000000">
                      <a:alpha val="43137"/>
                    </a:srgbClr>
                  </a:outerShdw>
                </a:effectLst>
              </a:rPr>
              <a:t>חוץ מדעיים</a:t>
            </a:r>
            <a:endParaRPr lang="he-IL" sz="1400" b="1" dirty="0">
              <a:solidFill>
                <a:schemeClr val="bg1"/>
              </a:solidFill>
              <a:effectLst>
                <a:outerShdw blurRad="38100" dist="38100" dir="2700000" algn="tl">
                  <a:srgbClr val="000000">
                    <a:alpha val="43137"/>
                  </a:srgbClr>
                </a:outerShdw>
              </a:effectLst>
            </a:endParaRPr>
          </a:p>
        </p:txBody>
      </p:sp>
      <p:sp>
        <p:nvSpPr>
          <p:cNvPr id="284" name="TextBox 283"/>
          <p:cNvSpPr txBox="1"/>
          <p:nvPr/>
        </p:nvSpPr>
        <p:spPr>
          <a:xfrm>
            <a:off x="2317853" y="3589101"/>
            <a:ext cx="923331" cy="523220"/>
          </a:xfrm>
          <a:prstGeom prst="rect">
            <a:avLst/>
          </a:prstGeom>
          <a:noFill/>
        </p:spPr>
        <p:txBody>
          <a:bodyPr wrap="square" rtlCol="1">
            <a:spAutoFit/>
          </a:bodyPr>
          <a:lstStyle/>
          <a:p>
            <a:pPr algn="ctr"/>
            <a:r>
              <a:rPr lang="he-IL" sz="1400" b="1" dirty="0" smtClean="0">
                <a:solidFill>
                  <a:schemeClr val="bg1"/>
                </a:solidFill>
                <a:effectLst>
                  <a:outerShdw blurRad="38100" dist="38100" dir="2700000" algn="tl">
                    <a:srgbClr val="000000">
                      <a:alpha val="43137"/>
                    </a:srgbClr>
                  </a:outerShdw>
                </a:effectLst>
              </a:rPr>
              <a:t>מדע וקהילה</a:t>
            </a:r>
            <a:endParaRPr lang="he-IL" sz="1400" b="1" dirty="0">
              <a:solidFill>
                <a:schemeClr val="bg1"/>
              </a:solidFill>
              <a:effectLst>
                <a:outerShdw blurRad="38100" dist="38100" dir="2700000" algn="tl">
                  <a:srgbClr val="000000">
                    <a:alpha val="43137"/>
                  </a:srgbClr>
                </a:outerShdw>
              </a:effectLst>
            </a:endParaRPr>
          </a:p>
        </p:txBody>
      </p:sp>
      <p:sp>
        <p:nvSpPr>
          <p:cNvPr id="285" name="TextBox 284"/>
          <p:cNvSpPr txBox="1"/>
          <p:nvPr/>
        </p:nvSpPr>
        <p:spPr>
          <a:xfrm>
            <a:off x="3456154" y="5967499"/>
            <a:ext cx="923331" cy="523220"/>
          </a:xfrm>
          <a:prstGeom prst="rect">
            <a:avLst/>
          </a:prstGeom>
          <a:noFill/>
        </p:spPr>
        <p:txBody>
          <a:bodyPr wrap="square" rtlCol="1">
            <a:spAutoFit/>
          </a:bodyPr>
          <a:lstStyle/>
          <a:p>
            <a:pPr algn="ctr"/>
            <a:r>
              <a:rPr lang="he-IL" sz="1400" b="1" dirty="0" smtClean="0">
                <a:solidFill>
                  <a:schemeClr val="bg1"/>
                </a:solidFill>
                <a:effectLst>
                  <a:outerShdw blurRad="38100" dist="38100" dir="2700000" algn="tl">
                    <a:srgbClr val="000000">
                      <a:alpha val="43137"/>
                    </a:srgbClr>
                  </a:outerShdw>
                </a:effectLst>
              </a:rPr>
              <a:t>סוכנות חלל</a:t>
            </a:r>
            <a:endParaRPr lang="he-IL" sz="1400" b="1" dirty="0">
              <a:solidFill>
                <a:schemeClr val="bg1"/>
              </a:solidFill>
              <a:effectLst>
                <a:outerShdw blurRad="38100" dist="38100" dir="2700000" algn="tl">
                  <a:srgbClr val="000000">
                    <a:alpha val="43137"/>
                  </a:srgbClr>
                </a:outerShdw>
              </a:effectLst>
            </a:endParaRPr>
          </a:p>
        </p:txBody>
      </p:sp>
      <p:sp>
        <p:nvSpPr>
          <p:cNvPr id="286" name="TextBox 285"/>
          <p:cNvSpPr txBox="1"/>
          <p:nvPr/>
        </p:nvSpPr>
        <p:spPr>
          <a:xfrm>
            <a:off x="778196" y="3689086"/>
            <a:ext cx="923331" cy="307777"/>
          </a:xfrm>
          <a:prstGeom prst="rect">
            <a:avLst/>
          </a:prstGeom>
          <a:noFill/>
        </p:spPr>
        <p:txBody>
          <a:bodyPr wrap="square" rtlCol="1">
            <a:spAutoFit/>
          </a:bodyPr>
          <a:lstStyle/>
          <a:p>
            <a:pPr algn="ctr"/>
            <a:r>
              <a:rPr lang="he-IL" sz="1400" b="1" dirty="0" err="1" smtClean="0">
                <a:solidFill>
                  <a:schemeClr val="tx1">
                    <a:lumMod val="85000"/>
                    <a:lumOff val="15000"/>
                  </a:schemeClr>
                </a:solidFill>
              </a:rPr>
              <a:t>להב"ה</a:t>
            </a:r>
            <a:endParaRPr lang="he-IL" sz="1400" b="1" dirty="0">
              <a:solidFill>
                <a:schemeClr val="tx1">
                  <a:lumMod val="85000"/>
                  <a:lumOff val="15000"/>
                </a:schemeClr>
              </a:solidFill>
            </a:endParaRPr>
          </a:p>
        </p:txBody>
      </p:sp>
      <p:sp>
        <p:nvSpPr>
          <p:cNvPr id="2" name="אליפסה 1"/>
          <p:cNvSpPr/>
          <p:nvPr/>
        </p:nvSpPr>
        <p:spPr>
          <a:xfrm>
            <a:off x="6300192" y="4653136"/>
            <a:ext cx="1152128" cy="1152128"/>
          </a:xfrm>
          <a:prstGeom prst="ellipse">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he-IL" sz="1400" dirty="0" smtClean="0">
                <a:effectLst>
                  <a:outerShdw blurRad="38100" dist="38100" dir="2700000" algn="tl">
                    <a:srgbClr val="000000">
                      <a:alpha val="43137"/>
                    </a:srgbClr>
                  </a:outerShdw>
                </a:effectLst>
              </a:rPr>
              <a:t>המועצה הלאומית למו"פ</a:t>
            </a:r>
            <a:endParaRPr lang="he-IL" sz="1400" dirty="0">
              <a:effectLst>
                <a:outerShdw blurRad="38100" dist="38100" dir="2700000" algn="tl">
                  <a:srgbClr val="000000">
                    <a:alpha val="43137"/>
                  </a:srgbClr>
                </a:outerShdw>
              </a:effectLst>
            </a:endParaRPr>
          </a:p>
        </p:txBody>
      </p:sp>
      <p:sp>
        <p:nvSpPr>
          <p:cNvPr id="231" name="Line 5"/>
          <p:cNvSpPr>
            <a:spLocks noChangeShapeType="1"/>
          </p:cNvSpPr>
          <p:nvPr/>
        </p:nvSpPr>
        <p:spPr bwMode="gray">
          <a:xfrm flipH="1" flipV="1">
            <a:off x="5429644" y="4402750"/>
            <a:ext cx="905338" cy="610426"/>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he-IL"/>
          </a:p>
        </p:txBody>
      </p:sp>
    </p:spTree>
    <p:extLst>
      <p:ext uri="{BB962C8B-B14F-4D97-AF65-F5344CB8AC3E}">
        <p14:creationId xmlns:p14="http://schemas.microsoft.com/office/powerpoint/2010/main" val="311686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דיאגרמה 12"/>
          <p:cNvGraphicFramePr/>
          <p:nvPr>
            <p:extLst>
              <p:ext uri="{D42A27DB-BD31-4B8C-83A1-F6EECF244321}">
                <p14:modId xmlns:p14="http://schemas.microsoft.com/office/powerpoint/2010/main" val="3069970086"/>
              </p:ext>
            </p:extLst>
          </p:nvPr>
        </p:nvGraphicFramePr>
        <p:xfrm>
          <a:off x="179512" y="3284984"/>
          <a:ext cx="8784976" cy="2016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מלבן 13"/>
          <p:cNvSpPr/>
          <p:nvPr/>
        </p:nvSpPr>
        <p:spPr>
          <a:xfrm>
            <a:off x="469975" y="1787916"/>
            <a:ext cx="7602424" cy="1200329"/>
          </a:xfrm>
          <a:prstGeom prst="rect">
            <a:avLst/>
          </a:prstGeom>
        </p:spPr>
        <p:txBody>
          <a:bodyPr wrap="square">
            <a:spAutoFit/>
          </a:bodyPr>
          <a:lstStyle/>
          <a:p>
            <a:r>
              <a:rPr lang="he-IL" dirty="0">
                <a:solidFill>
                  <a:schemeClr val="bg1">
                    <a:lumMod val="50000"/>
                  </a:schemeClr>
                </a:solidFill>
                <a:latin typeface="Ktav Yad CLM" pitchFamily="50" charset="-79"/>
              </a:rPr>
              <a:t>המשרד הוא הגשר המחבר בין המחקר האקדמי הישראלי לבין פיתוחים טכנולוגיים תעשייתיים, ופועל באופן ממוקד לשיפור תשתיות הידע והמחקר במדינה במטרה למקסם את התועלת מהידע הצבור אצל החוקרים במוסדות המחקר בארץ למען מחקר בעל פוטנציאל יישום ריאלי</a:t>
            </a:r>
          </a:p>
        </p:txBody>
      </p:sp>
      <p:sp>
        <p:nvSpPr>
          <p:cNvPr id="15" name="מלבן 14"/>
          <p:cNvSpPr/>
          <p:nvPr/>
        </p:nvSpPr>
        <p:spPr>
          <a:xfrm>
            <a:off x="1008365" y="1182088"/>
            <a:ext cx="7127271" cy="553998"/>
          </a:xfrm>
          <a:prstGeom prst="rect">
            <a:avLst/>
          </a:prstGeom>
        </p:spPr>
        <p:txBody>
          <a:bodyPr wrap="none">
            <a:spAutoFit/>
          </a:bodyPr>
          <a:lstStyle/>
          <a:p>
            <a:r>
              <a:rPr lang="he-IL" sz="3000" b="1" dirty="0" smtClean="0">
                <a:solidFill>
                  <a:schemeClr val="tx2"/>
                </a:solidFill>
                <a:effectLst>
                  <a:outerShdw blurRad="38100" dist="38100" dir="2700000" algn="tl">
                    <a:srgbClr val="000000">
                      <a:alpha val="43137"/>
                    </a:srgbClr>
                  </a:outerShdw>
                </a:effectLst>
              </a:rPr>
              <a:t>משרד המדע במפת המחקר והפיתוח בישראל</a:t>
            </a:r>
            <a:endParaRPr lang="he-IL" sz="3000" b="1" dirty="0">
              <a:solidFill>
                <a:schemeClr val="tx2"/>
              </a:solidFill>
              <a:effectLst>
                <a:outerShdw blurRad="38100" dist="38100" dir="2700000" algn="tl">
                  <a:srgbClr val="000000">
                    <a:alpha val="43137"/>
                  </a:srgbClr>
                </a:outerShdw>
              </a:effectLst>
            </a:endParaRPr>
          </a:p>
        </p:txBody>
      </p:sp>
      <p:pic>
        <p:nvPicPr>
          <p:cNvPr id="16" name="Picture 4" descr="http://chicago.madscience.org/locations/chicago/images/atom.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69572" y="1991667"/>
            <a:ext cx="789261" cy="789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64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תרשים זרימה: תהליך 5"/>
          <p:cNvSpPr/>
          <p:nvPr/>
        </p:nvSpPr>
        <p:spPr>
          <a:xfrm>
            <a:off x="323083" y="3212976"/>
            <a:ext cx="8428405" cy="72008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SzPct val="150000"/>
              <a:buBlip>
                <a:blip r:embed="rId2"/>
              </a:buBlip>
            </a:pPr>
            <a:endParaRPr lang="he-IL" sz="2400" b="1" dirty="0">
              <a:solidFill>
                <a:schemeClr val="tx1">
                  <a:lumMod val="65000"/>
                  <a:lumOff val="35000"/>
                </a:schemeClr>
              </a:solidFill>
            </a:endParaRPr>
          </a:p>
        </p:txBody>
      </p:sp>
      <p:sp>
        <p:nvSpPr>
          <p:cNvPr id="8" name="תרשים זרימה: תהליך 7"/>
          <p:cNvSpPr/>
          <p:nvPr/>
        </p:nvSpPr>
        <p:spPr>
          <a:xfrm>
            <a:off x="322006" y="4365104"/>
            <a:ext cx="8436818" cy="72008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he-IL" b="1" dirty="0" smtClean="0">
              <a:solidFill>
                <a:schemeClr val="tx1"/>
              </a:solidFill>
              <a:latin typeface="Tahoma" pitchFamily="34" charset="0"/>
              <a:ea typeface="Tahoma" pitchFamily="34" charset="0"/>
              <a:cs typeface="Tahoma" pitchFamily="34" charset="0"/>
            </a:endParaRPr>
          </a:p>
        </p:txBody>
      </p:sp>
      <p:sp>
        <p:nvSpPr>
          <p:cNvPr id="7" name="מלבן 6"/>
          <p:cNvSpPr/>
          <p:nvPr/>
        </p:nvSpPr>
        <p:spPr>
          <a:xfrm>
            <a:off x="1558996" y="1182088"/>
            <a:ext cx="6026009" cy="523220"/>
          </a:xfrm>
          <a:prstGeom prst="rect">
            <a:avLst/>
          </a:prstGeom>
        </p:spPr>
        <p:txBody>
          <a:bodyPr wrap="none">
            <a:spAutoFit/>
          </a:bodyPr>
          <a:lstStyle/>
          <a:p>
            <a:r>
              <a:rPr lang="he-IL" sz="2800" b="1" dirty="0" smtClean="0">
                <a:solidFill>
                  <a:schemeClr val="tx2"/>
                </a:solidFill>
                <a:effectLst>
                  <a:outerShdw blurRad="38100" dist="38100" dir="2700000" algn="tl">
                    <a:srgbClr val="000000">
                      <a:alpha val="43137"/>
                    </a:srgbClr>
                  </a:outerShdw>
                </a:effectLst>
              </a:rPr>
              <a:t>המועצה הלאומית למחקר ולפיתוח אזרחי</a:t>
            </a:r>
          </a:p>
        </p:txBody>
      </p:sp>
      <p:pic>
        <p:nvPicPr>
          <p:cNvPr id="9" name="Picture 6" descr="http://www.elabexperts.com/core/PublicGeneralStyle/images/Task%20Manag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 y="3278673"/>
            <a:ext cx="4762501" cy="3571875"/>
          </a:xfrm>
          <a:prstGeom prst="rect">
            <a:avLst/>
          </a:prstGeom>
          <a:noFill/>
          <a:extLst>
            <a:ext uri="{909E8E84-426E-40DD-AFC4-6F175D3DCCD1}">
              <a14:hiddenFill xmlns:a14="http://schemas.microsoft.com/office/drawing/2010/main">
                <a:solidFill>
                  <a:srgbClr val="FFFFFF"/>
                </a:solidFill>
              </a14:hiddenFill>
            </a:ext>
          </a:extLst>
        </p:spPr>
      </p:pic>
      <p:sp>
        <p:nvSpPr>
          <p:cNvPr id="5" name="תרשים זרימה: תהליך 4"/>
          <p:cNvSpPr/>
          <p:nvPr/>
        </p:nvSpPr>
        <p:spPr>
          <a:xfrm>
            <a:off x="1115616" y="2492896"/>
            <a:ext cx="7776864" cy="3168352"/>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buSzPct val="150000"/>
            </a:pPr>
            <a:r>
              <a:rPr lang="he-IL" b="1" dirty="0">
                <a:solidFill>
                  <a:schemeClr val="tx1">
                    <a:lumMod val="65000"/>
                    <a:lumOff val="35000"/>
                  </a:schemeClr>
                </a:solidFill>
              </a:rPr>
              <a:t>המועצה  הלאומית למחקר ופיתוח </a:t>
            </a:r>
            <a:r>
              <a:rPr lang="he-IL" b="1" dirty="0" smtClean="0">
                <a:solidFill>
                  <a:schemeClr val="tx1">
                    <a:lumMod val="65000"/>
                    <a:lumOff val="35000"/>
                  </a:schemeClr>
                </a:solidFill>
              </a:rPr>
              <a:t>(</a:t>
            </a:r>
            <a:r>
              <a:rPr lang="he-IL" b="1" dirty="0" err="1" smtClean="0">
                <a:solidFill>
                  <a:schemeClr val="tx1">
                    <a:lumMod val="65000"/>
                    <a:lumOff val="35000"/>
                  </a:schemeClr>
                </a:solidFill>
              </a:rPr>
              <a:t>המולמו"פ</a:t>
            </a:r>
            <a:r>
              <a:rPr lang="he-IL" b="1" dirty="0">
                <a:solidFill>
                  <a:schemeClr val="tx1">
                    <a:lumMod val="65000"/>
                    <a:lumOff val="35000"/>
                  </a:schemeClr>
                </a:solidFill>
              </a:rPr>
              <a:t>) הוקמה מכוח חוק המועצה הלאומית למחקר ולפיתוח אזרחי, התשס"ג-2002 ותפקידיה המרכזיים הם</a:t>
            </a:r>
            <a:r>
              <a:rPr lang="he-IL" b="1" dirty="0" smtClean="0">
                <a:solidFill>
                  <a:schemeClr val="tx1">
                    <a:lumMod val="65000"/>
                    <a:lumOff val="35000"/>
                  </a:schemeClr>
                </a:solidFill>
              </a:rPr>
              <a:t>:</a:t>
            </a:r>
          </a:p>
          <a:p>
            <a:pPr>
              <a:buSzPct val="150000"/>
            </a:pPr>
            <a:endParaRPr lang="he-IL" b="1" dirty="0" smtClean="0">
              <a:solidFill>
                <a:schemeClr val="tx1">
                  <a:lumMod val="65000"/>
                  <a:lumOff val="35000"/>
                </a:schemeClr>
              </a:solidFill>
            </a:endParaRPr>
          </a:p>
          <a:p>
            <a:pPr marL="342900" indent="-342900">
              <a:spcAft>
                <a:spcPts val="600"/>
              </a:spcAft>
              <a:buSzPct val="150000"/>
              <a:buFont typeface="Arial" panose="020B0604020202020204" pitchFamily="34" charset="0"/>
              <a:buChar char="•"/>
            </a:pPr>
            <a:r>
              <a:rPr lang="he-IL" b="1" dirty="0">
                <a:solidFill>
                  <a:schemeClr val="tx1">
                    <a:lumMod val="65000"/>
                    <a:lumOff val="35000"/>
                  </a:schemeClr>
                </a:solidFill>
              </a:rPr>
              <a:t>לייעץ לממשלה בנושאי המחקר והפיתוח האזרחי</a:t>
            </a:r>
          </a:p>
          <a:p>
            <a:pPr marL="342900" indent="-342900">
              <a:spcAft>
                <a:spcPts val="600"/>
              </a:spcAft>
              <a:buSzPct val="150000"/>
              <a:buFont typeface="Arial" panose="020B0604020202020204" pitchFamily="34" charset="0"/>
              <a:buChar char="•"/>
            </a:pPr>
            <a:r>
              <a:rPr lang="he-IL" b="1" dirty="0">
                <a:solidFill>
                  <a:schemeClr val="tx1">
                    <a:lumMod val="65000"/>
                    <a:lumOff val="35000"/>
                  </a:schemeClr>
                </a:solidFill>
              </a:rPr>
              <a:t>להמליץ לממשלה על קווים למדיניות לאומית כוללת </a:t>
            </a:r>
          </a:p>
          <a:p>
            <a:pPr marL="342900" indent="-342900">
              <a:spcAft>
                <a:spcPts val="600"/>
              </a:spcAft>
              <a:buSzPct val="150000"/>
              <a:buFont typeface="Arial" panose="020B0604020202020204" pitchFamily="34" charset="0"/>
              <a:buChar char="•"/>
            </a:pPr>
            <a:r>
              <a:rPr lang="he-IL" b="1" dirty="0">
                <a:solidFill>
                  <a:schemeClr val="tx1">
                    <a:lumMod val="65000"/>
                    <a:lumOff val="35000"/>
                  </a:schemeClr>
                </a:solidFill>
              </a:rPr>
              <a:t>להמליץ לממשלה בכל הנוגע לתחומי עדיפות לאומיים</a:t>
            </a:r>
          </a:p>
          <a:p>
            <a:pPr marL="342900" indent="-342900">
              <a:spcAft>
                <a:spcPts val="600"/>
              </a:spcAft>
              <a:buSzPct val="150000"/>
              <a:buFont typeface="Arial" panose="020B0604020202020204" pitchFamily="34" charset="0"/>
              <a:buChar char="•"/>
            </a:pPr>
            <a:r>
              <a:rPr lang="he-IL" b="1" dirty="0">
                <a:solidFill>
                  <a:schemeClr val="tx1">
                    <a:lumMod val="65000"/>
                    <a:lumOff val="35000"/>
                  </a:schemeClr>
                </a:solidFill>
              </a:rPr>
              <a:t>להמליץ לממשלה על הקמת תשתיות למחקר ולפיתוח</a:t>
            </a:r>
          </a:p>
          <a:p>
            <a:pPr marL="342900" indent="-342900">
              <a:spcAft>
                <a:spcPts val="600"/>
              </a:spcAft>
              <a:buSzPct val="150000"/>
              <a:buFont typeface="Arial" panose="020B0604020202020204" pitchFamily="34" charset="0"/>
              <a:buChar char="•"/>
            </a:pPr>
            <a:r>
              <a:rPr lang="he-IL" b="1" dirty="0">
                <a:solidFill>
                  <a:schemeClr val="tx1">
                    <a:lumMod val="65000"/>
                    <a:lumOff val="35000"/>
                  </a:schemeClr>
                </a:solidFill>
              </a:rPr>
              <a:t>לייעץ לממשלה, וכן </a:t>
            </a:r>
            <a:r>
              <a:rPr lang="he-IL" b="1" dirty="0" smtClean="0">
                <a:solidFill>
                  <a:schemeClr val="tx1">
                    <a:lumMod val="65000"/>
                    <a:lumOff val="35000"/>
                  </a:schemeClr>
                </a:solidFill>
              </a:rPr>
              <a:t>לוועדת </a:t>
            </a:r>
            <a:r>
              <a:rPr lang="he-IL" b="1" dirty="0">
                <a:solidFill>
                  <a:schemeClr val="tx1">
                    <a:lumMod val="65000"/>
                    <a:lumOff val="35000"/>
                  </a:schemeClr>
                </a:solidFill>
              </a:rPr>
              <a:t>השרים לענייני מדע וטכנולוגיה ולפורום המדענים הראשיים של משרדי הממשלה</a:t>
            </a:r>
          </a:p>
          <a:p>
            <a:pPr>
              <a:buSzPct val="150000"/>
            </a:pPr>
            <a:endParaRPr lang="he-IL" b="1" dirty="0">
              <a:solidFill>
                <a:schemeClr val="tx1">
                  <a:lumMod val="65000"/>
                  <a:lumOff val="35000"/>
                </a:schemeClr>
              </a:solidFill>
            </a:endParaRPr>
          </a:p>
          <a:p>
            <a:pPr>
              <a:buSzPct val="150000"/>
            </a:pPr>
            <a:endParaRPr lang="he-IL" b="1" dirty="0">
              <a:solidFill>
                <a:schemeClr val="tx1">
                  <a:lumMod val="65000"/>
                  <a:lumOff val="35000"/>
                </a:schemeClr>
              </a:solidFill>
            </a:endParaRPr>
          </a:p>
          <a:p>
            <a:pPr marL="285750" indent="-285750">
              <a:buSzPct val="150000"/>
              <a:buBlip>
                <a:blip r:embed="rId2"/>
              </a:buBlip>
            </a:pPr>
            <a:endParaRPr lang="he-IL" b="1" dirty="0">
              <a:solidFill>
                <a:schemeClr val="tx1">
                  <a:lumMod val="65000"/>
                  <a:lumOff val="35000"/>
                </a:schemeClr>
              </a:solidFill>
            </a:endParaRPr>
          </a:p>
          <a:p>
            <a:endParaRPr lang="he-IL" b="1" dirty="0" smtClean="0">
              <a:solidFill>
                <a:schemeClr val="tx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417852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תרשים זרימה: תהליך 5"/>
          <p:cNvSpPr/>
          <p:nvPr/>
        </p:nvSpPr>
        <p:spPr>
          <a:xfrm>
            <a:off x="323083" y="3212976"/>
            <a:ext cx="8428405" cy="72008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SzPct val="150000"/>
              <a:buBlip>
                <a:blip r:embed="rId2"/>
              </a:buBlip>
            </a:pPr>
            <a:endParaRPr lang="he-IL" sz="2400" b="1" dirty="0">
              <a:solidFill>
                <a:schemeClr val="tx1">
                  <a:lumMod val="65000"/>
                  <a:lumOff val="35000"/>
                </a:schemeClr>
              </a:solidFill>
            </a:endParaRPr>
          </a:p>
        </p:txBody>
      </p:sp>
      <p:sp>
        <p:nvSpPr>
          <p:cNvPr id="8" name="תרשים זרימה: תהליך 7"/>
          <p:cNvSpPr/>
          <p:nvPr/>
        </p:nvSpPr>
        <p:spPr>
          <a:xfrm>
            <a:off x="322006" y="4365104"/>
            <a:ext cx="8436818" cy="72008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he-IL" b="1" dirty="0" smtClean="0">
              <a:solidFill>
                <a:schemeClr val="tx1"/>
              </a:solidFill>
              <a:latin typeface="Tahoma" pitchFamily="34" charset="0"/>
              <a:ea typeface="Tahoma" pitchFamily="34" charset="0"/>
              <a:cs typeface="Tahoma" pitchFamily="34" charset="0"/>
            </a:endParaRPr>
          </a:p>
        </p:txBody>
      </p:sp>
      <p:sp>
        <p:nvSpPr>
          <p:cNvPr id="7" name="מלבן 6"/>
          <p:cNvSpPr/>
          <p:nvPr/>
        </p:nvSpPr>
        <p:spPr>
          <a:xfrm>
            <a:off x="2847009" y="1182088"/>
            <a:ext cx="3449983" cy="523220"/>
          </a:xfrm>
          <a:prstGeom prst="rect">
            <a:avLst/>
          </a:prstGeom>
        </p:spPr>
        <p:txBody>
          <a:bodyPr wrap="none">
            <a:spAutoFit/>
          </a:bodyPr>
          <a:lstStyle/>
          <a:p>
            <a:r>
              <a:rPr lang="he-IL" sz="2800" b="1" dirty="0" smtClean="0">
                <a:solidFill>
                  <a:schemeClr val="tx2"/>
                </a:solidFill>
                <a:effectLst>
                  <a:outerShdw blurRad="38100" dist="38100" dir="2700000" algn="tl">
                    <a:srgbClr val="000000">
                      <a:alpha val="43137"/>
                    </a:srgbClr>
                  </a:outerShdw>
                </a:effectLst>
              </a:rPr>
              <a:t>קידום המחקר והפיתוח</a:t>
            </a:r>
          </a:p>
        </p:txBody>
      </p:sp>
      <p:sp>
        <p:nvSpPr>
          <p:cNvPr id="5" name="תרשים זרימה: תהליך 4"/>
          <p:cNvSpPr/>
          <p:nvPr/>
        </p:nvSpPr>
        <p:spPr>
          <a:xfrm>
            <a:off x="323528" y="2132856"/>
            <a:ext cx="8424936" cy="3168352"/>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nSpc>
                <a:spcPct val="150000"/>
              </a:lnSpc>
              <a:spcAft>
                <a:spcPts val="1800"/>
              </a:spcAft>
              <a:buSzPct val="150000"/>
              <a:buFont typeface="Arial" panose="020B0604020202020204" pitchFamily="34" charset="0"/>
              <a:buChar char="•"/>
            </a:pPr>
            <a:r>
              <a:rPr lang="he-IL" sz="2000" b="1" dirty="0" smtClean="0">
                <a:solidFill>
                  <a:schemeClr val="tx1">
                    <a:lumMod val="65000"/>
                    <a:lumOff val="35000"/>
                  </a:schemeClr>
                </a:solidFill>
              </a:rPr>
              <a:t>קרן </a:t>
            </a:r>
            <a:r>
              <a:rPr lang="he-IL" sz="2000" b="1" dirty="0" err="1" smtClean="0">
                <a:solidFill>
                  <a:schemeClr val="tx1">
                    <a:lumMod val="65000"/>
                    <a:lumOff val="35000"/>
                  </a:schemeClr>
                </a:solidFill>
              </a:rPr>
              <a:t>מי"ה</a:t>
            </a:r>
            <a:r>
              <a:rPr lang="he-IL" sz="2000" b="1" dirty="0" smtClean="0">
                <a:solidFill>
                  <a:schemeClr val="tx1">
                    <a:lumMod val="65000"/>
                    <a:lumOff val="35000"/>
                  </a:schemeClr>
                </a:solidFill>
              </a:rPr>
              <a:t> - הקרן הלאומית למחקר מדעי-יישומי והנדסי</a:t>
            </a:r>
          </a:p>
          <a:p>
            <a:pPr marL="285750" indent="-285750">
              <a:lnSpc>
                <a:spcPct val="150000"/>
              </a:lnSpc>
              <a:spcAft>
                <a:spcPts val="1800"/>
              </a:spcAft>
              <a:buSzPct val="150000"/>
              <a:buFont typeface="Arial" panose="020B0604020202020204" pitchFamily="34" charset="0"/>
              <a:buChar char="•"/>
            </a:pPr>
            <a:r>
              <a:rPr lang="he-IL" sz="2000" b="1" dirty="0" smtClean="0">
                <a:solidFill>
                  <a:schemeClr val="tx1">
                    <a:lumMod val="65000"/>
                    <a:lumOff val="35000"/>
                  </a:schemeClr>
                </a:solidFill>
              </a:rPr>
              <a:t>קידום מחקרים בתחומי עדיפות</a:t>
            </a:r>
          </a:p>
          <a:p>
            <a:pPr marL="285750" indent="-285750">
              <a:lnSpc>
                <a:spcPct val="150000"/>
              </a:lnSpc>
              <a:spcAft>
                <a:spcPts val="1800"/>
              </a:spcAft>
              <a:buSzPct val="150000"/>
              <a:buFont typeface="Arial" panose="020B0604020202020204" pitchFamily="34" charset="0"/>
              <a:buChar char="•"/>
            </a:pPr>
            <a:r>
              <a:rPr lang="he-IL" sz="2000" b="1" dirty="0" smtClean="0">
                <a:solidFill>
                  <a:schemeClr val="tx1">
                    <a:lumMod val="65000"/>
                    <a:lumOff val="35000"/>
                  </a:schemeClr>
                </a:solidFill>
              </a:rPr>
              <a:t>מתן מלגות מחקר ופרסים בתחומי עדיפות </a:t>
            </a:r>
          </a:p>
          <a:p>
            <a:pPr marL="285750" indent="-285750">
              <a:lnSpc>
                <a:spcPct val="150000"/>
              </a:lnSpc>
              <a:spcAft>
                <a:spcPts val="1800"/>
              </a:spcAft>
              <a:buSzPct val="150000"/>
              <a:buFont typeface="Arial" panose="020B0604020202020204" pitchFamily="34" charset="0"/>
              <a:buChar char="•"/>
            </a:pPr>
            <a:r>
              <a:rPr lang="he-IL" sz="2000" b="1" dirty="0" smtClean="0">
                <a:solidFill>
                  <a:schemeClr val="tx1">
                    <a:lumMod val="65000"/>
                    <a:lumOff val="35000"/>
                  </a:schemeClr>
                </a:solidFill>
              </a:rPr>
              <a:t>תמיכה במרכזי ידע ורכישת ציוד מדעי</a:t>
            </a:r>
          </a:p>
        </p:txBody>
      </p:sp>
      <p:pic>
        <p:nvPicPr>
          <p:cNvPr id="10" name="Picture 2" descr="http://www.tashtiot.co.il/wp-content/uploads/2010/05/73570.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5249458"/>
            <a:ext cx="4122533" cy="163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498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2.alphacoders.com/304/30412.jpg"/>
          <p:cNvPicPr>
            <a:picLocks noChangeAspect="1" noChangeArrowheads="1"/>
          </p:cNvPicPr>
          <p:nvPr/>
        </p:nvPicPr>
        <p:blipFill rotWithShape="1">
          <a:blip r:embed="rId2">
            <a:extLst>
              <a:ext uri="{28A0092B-C50C-407E-A947-70E740481C1C}">
                <a14:useLocalDpi xmlns:a14="http://schemas.microsoft.com/office/drawing/2010/main" val="0"/>
              </a:ext>
            </a:extLst>
          </a:blip>
          <a:srcRect t="6873" b="21211"/>
          <a:stretch/>
        </p:blipFill>
        <p:spPr bwMode="auto">
          <a:xfrm>
            <a:off x="0" y="1926062"/>
            <a:ext cx="9144000" cy="4931938"/>
          </a:xfrm>
          <a:prstGeom prst="rect">
            <a:avLst/>
          </a:prstGeom>
          <a:noFill/>
          <a:extLst>
            <a:ext uri="{909E8E84-426E-40DD-AFC4-6F175D3DCCD1}">
              <a14:hiddenFill xmlns:a14="http://schemas.microsoft.com/office/drawing/2010/main">
                <a:solidFill>
                  <a:srgbClr val="FFFFFF"/>
                </a:solidFill>
              </a14:hiddenFill>
            </a:ext>
          </a:extLst>
        </p:spPr>
      </p:pic>
      <p:sp>
        <p:nvSpPr>
          <p:cNvPr id="8" name="מלבן 7"/>
          <p:cNvSpPr/>
          <p:nvPr/>
        </p:nvSpPr>
        <p:spPr>
          <a:xfrm>
            <a:off x="508822" y="2061972"/>
            <a:ext cx="8126356" cy="1512168"/>
          </a:xfrm>
          <a:prstGeom prst="rect">
            <a:avLst/>
          </a:prstGeom>
          <a:solidFill>
            <a:schemeClr val="bg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bg1"/>
                </a:solidFill>
                <a:effectLst>
                  <a:outerShdw blurRad="38100" dist="38100" dir="2700000" algn="tl">
                    <a:srgbClr val="000000">
                      <a:alpha val="43137"/>
                    </a:srgbClr>
                  </a:outerShdw>
                </a:effectLst>
              </a:rPr>
              <a:t>ישראל היא אחת מתשע המדינות החברות במועדון החלל היוקרתי ואחת המדינות היחידות בעלות יכולת של פיתוח לוויינים ושיגורם לחלל</a:t>
            </a:r>
            <a:endParaRPr lang="he-IL" sz="2400" b="1" dirty="0">
              <a:solidFill>
                <a:schemeClr val="bg1"/>
              </a:solidFill>
              <a:effectLst>
                <a:outerShdw blurRad="38100" dist="38100" dir="2700000" algn="tl">
                  <a:srgbClr val="000000">
                    <a:alpha val="43137"/>
                  </a:srgbClr>
                </a:outerShdw>
              </a:effectLst>
            </a:endParaRPr>
          </a:p>
        </p:txBody>
      </p:sp>
      <p:sp>
        <p:nvSpPr>
          <p:cNvPr id="10" name="מלבן 9"/>
          <p:cNvSpPr/>
          <p:nvPr/>
        </p:nvSpPr>
        <p:spPr>
          <a:xfrm>
            <a:off x="503548" y="3661786"/>
            <a:ext cx="8136904" cy="1368152"/>
          </a:xfrm>
          <a:prstGeom prst="rect">
            <a:avLst/>
          </a:prstGeom>
          <a:solidFill>
            <a:schemeClr val="bg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bg1"/>
                </a:solidFill>
                <a:effectLst>
                  <a:outerShdw blurRad="38100" dist="38100" dir="2700000" algn="tl">
                    <a:srgbClr val="000000">
                      <a:alpha val="43137"/>
                    </a:srgbClr>
                  </a:outerShdw>
                </a:effectLst>
              </a:rPr>
              <a:t>לישראל יתרון יחסי בעיקר בתחומי החישה מרחוק, בפיתוח טכנולוגיות למיקרו – לוויינים </a:t>
            </a:r>
            <a:r>
              <a:rPr lang="he-IL" sz="2400" b="1" dirty="0" smtClean="0">
                <a:solidFill>
                  <a:schemeClr val="bg1"/>
                </a:solidFill>
                <a:effectLst>
                  <a:outerShdw blurRad="38100" dist="38100" dir="2700000" algn="tl">
                    <a:srgbClr val="000000">
                      <a:alpha val="43137"/>
                    </a:srgbClr>
                  </a:outerShdw>
                </a:effectLst>
              </a:rPr>
              <a:t>ואמצעים </a:t>
            </a:r>
            <a:r>
              <a:rPr lang="he-IL" sz="2400" b="1" dirty="0">
                <a:solidFill>
                  <a:schemeClr val="bg1"/>
                </a:solidFill>
                <a:effectLst>
                  <a:outerShdw blurRad="38100" dist="38100" dir="2700000" algn="tl">
                    <a:srgbClr val="000000">
                      <a:alpha val="43137"/>
                    </a:srgbClr>
                  </a:outerShdw>
                </a:effectLst>
              </a:rPr>
              <a:t>לשיגורם ובפיתוח לוויינים קטנים במשקל קל</a:t>
            </a:r>
          </a:p>
        </p:txBody>
      </p:sp>
      <p:pic>
        <p:nvPicPr>
          <p:cNvPr id="1026" name="Picture 2">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657" t="14323" r="42187" b="53320"/>
          <a:stretch/>
        </p:blipFill>
        <p:spPr bwMode="auto">
          <a:xfrm>
            <a:off x="3413341" y="5301208"/>
            <a:ext cx="2317319" cy="119595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 name="Picture 4" descr="http://www.youtube.com/yt/brand/media/image/YouTube-logo-full_color.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574" t="20128" r="13609" b="13207"/>
          <a:stretch/>
        </p:blipFill>
        <p:spPr bwMode="auto">
          <a:xfrm>
            <a:off x="4262700" y="6500699"/>
            <a:ext cx="618600" cy="357301"/>
          </a:xfrm>
          <a:prstGeom prst="rect">
            <a:avLst/>
          </a:prstGeom>
          <a:noFill/>
          <a:extLst>
            <a:ext uri="{909E8E84-426E-40DD-AFC4-6F175D3DCCD1}">
              <a14:hiddenFill xmlns:a14="http://schemas.microsoft.com/office/drawing/2010/main">
                <a:solidFill>
                  <a:srgbClr val="FFFFFF"/>
                </a:solidFill>
              </a14:hiddenFill>
            </a:ext>
          </a:extLst>
        </p:spPr>
      </p:pic>
      <p:sp>
        <p:nvSpPr>
          <p:cNvPr id="7" name="מלבן 6"/>
          <p:cNvSpPr/>
          <p:nvPr/>
        </p:nvSpPr>
        <p:spPr>
          <a:xfrm>
            <a:off x="2750828" y="1182088"/>
            <a:ext cx="3642344" cy="523220"/>
          </a:xfrm>
          <a:prstGeom prst="rect">
            <a:avLst/>
          </a:prstGeom>
        </p:spPr>
        <p:txBody>
          <a:bodyPr wrap="none">
            <a:spAutoFit/>
          </a:bodyPr>
          <a:lstStyle/>
          <a:p>
            <a:r>
              <a:rPr lang="he-IL" sz="2800" b="1" dirty="0" smtClean="0">
                <a:solidFill>
                  <a:schemeClr val="tx2"/>
                </a:solidFill>
                <a:effectLst>
                  <a:outerShdw blurRad="38100" dist="38100" dir="2700000" algn="tl">
                    <a:srgbClr val="000000">
                      <a:alpha val="43137"/>
                    </a:srgbClr>
                  </a:outerShdw>
                </a:effectLst>
              </a:rPr>
              <a:t>סוכנות החלל הישראלית</a:t>
            </a:r>
          </a:p>
        </p:txBody>
      </p:sp>
    </p:spTree>
    <p:extLst>
      <p:ext uri="{BB962C8B-B14F-4D97-AF65-F5344CB8AC3E}">
        <p14:creationId xmlns:p14="http://schemas.microsoft.com/office/powerpoint/2010/main" val="1943853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theme/theme1.xml><?xml version="1.0" encoding="utf-8"?>
<a:theme xmlns:a="http://schemas.openxmlformats.org/drawingml/2006/main" name="ערכת נושא של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ערכת נושא של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ערכת נושא של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ערכת נושא של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ערכת נושא של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ערכת נושא של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2194</TotalTime>
  <Words>1851</Words>
  <Application>Microsoft Office PowerPoint</Application>
  <PresentationFormat>‫הצגה על המסך (4:3)</PresentationFormat>
  <Paragraphs>662</Paragraphs>
  <Slides>35</Slides>
  <Notes>3</Notes>
  <HiddenSlides>0</HiddenSlides>
  <MMClips>0</MMClips>
  <ScaleCrop>false</ScaleCrop>
  <HeadingPairs>
    <vt:vector size="4" baseType="variant">
      <vt:variant>
        <vt:lpstr>ערכת נושא</vt:lpstr>
      </vt:variant>
      <vt:variant>
        <vt:i4>6</vt:i4>
      </vt:variant>
      <vt:variant>
        <vt:lpstr>כותרות שקופיות</vt:lpstr>
      </vt:variant>
      <vt:variant>
        <vt:i4>35</vt:i4>
      </vt:variant>
    </vt:vector>
  </HeadingPairs>
  <TitlesOfParts>
    <vt:vector size="41" baseType="lpstr">
      <vt:lpstr>ערכת נושא של Office</vt:lpstr>
      <vt:lpstr>3_ערכת נושא של Office</vt:lpstr>
      <vt:lpstr>1_ערכת נושא של Office</vt:lpstr>
      <vt:lpstr>2_ערכת נושא של Office</vt:lpstr>
      <vt:lpstr>4_ערכת נושא של Office</vt:lpstr>
      <vt:lpstr>5_ערכת נושא של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    </vt:lpstr>
      <vt:lpstr>    </vt:lpstr>
      <vt:lpstr>מצגת של PowerPoint</vt:lpstr>
      <vt:lpstr>מצגת של PowerPoint</vt:lpstr>
      <vt:lpstr>התוכנית לפתוח תשתיות-הפרויקטים שמומנו בשנת 2015(באלפי ₪) -1  </vt:lpstr>
      <vt:lpstr>קרן מי"ה - הפרויקטים שמומנו בשנת 2015(באלפי ₪) -2  </vt:lpstr>
      <vt:lpstr>התוכנית לפתוח תשתיות-הפרויקטים שמומנו בשנת 2015(באלפי ₪) - 3</vt:lpstr>
      <vt:lpstr>התוכנית לפתוח תשתיות-הפרויקטים שמומנו בשנת 2015 (באלפי ₪) - 4</vt:lpstr>
      <vt:lpstr>התוכניות לקשרי חוץ מדעיים - הפרויקטים שמומנו בשנת 2015(באלפי ₪)</vt:lpstr>
      <vt:lpstr>ריכוז תקציב 2015</vt:lpstr>
      <vt:lpstr>מצגת של PowerPoint</vt:lpstr>
      <vt:lpstr>מצגת של PowerPoint</vt:lpstr>
      <vt:lpstr>מצגת של PowerPoint</vt:lpstr>
      <vt:lpstr>מצגת של PowerPoint</vt:lpstr>
      <vt:lpstr>כרטיס חוקר</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Dana chernobelsky</dc:creator>
  <cp:lastModifiedBy>Alona Cohen</cp:lastModifiedBy>
  <cp:revision>308</cp:revision>
  <cp:lastPrinted>2014-11-30T15:39:05Z</cp:lastPrinted>
  <dcterms:created xsi:type="dcterms:W3CDTF">2013-04-03T08:07:46Z</dcterms:created>
  <dcterms:modified xsi:type="dcterms:W3CDTF">2016-09-06T13:25:28Z</dcterms:modified>
</cp:coreProperties>
</file>