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 id="2147483675" r:id="rId2"/>
  </p:sldMasterIdLst>
  <p:notesMasterIdLst>
    <p:notesMasterId r:id="rId30"/>
  </p:notesMasterIdLst>
  <p:sldIdLst>
    <p:sldId id="261" r:id="rId3"/>
    <p:sldId id="288" r:id="rId4"/>
    <p:sldId id="298" r:id="rId5"/>
    <p:sldId id="302" r:id="rId6"/>
    <p:sldId id="297" r:id="rId7"/>
    <p:sldId id="303" r:id="rId8"/>
    <p:sldId id="304" r:id="rId9"/>
    <p:sldId id="300" r:id="rId10"/>
    <p:sldId id="301" r:id="rId11"/>
    <p:sldId id="305" r:id="rId12"/>
    <p:sldId id="307" r:id="rId13"/>
    <p:sldId id="306" r:id="rId14"/>
    <p:sldId id="308" r:id="rId15"/>
    <p:sldId id="309" r:id="rId16"/>
    <p:sldId id="314" r:id="rId17"/>
    <p:sldId id="310" r:id="rId18"/>
    <p:sldId id="315" r:id="rId19"/>
    <p:sldId id="316" r:id="rId20"/>
    <p:sldId id="312" r:id="rId21"/>
    <p:sldId id="318" r:id="rId22"/>
    <p:sldId id="311" r:id="rId23"/>
    <p:sldId id="317" r:id="rId24"/>
    <p:sldId id="313" r:id="rId25"/>
    <p:sldId id="319" r:id="rId26"/>
    <p:sldId id="299" r:id="rId27"/>
    <p:sldId id="320" r:id="rId28"/>
    <p:sldId id="285" r:id="rId2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200"/>
    <a:srgbClr val="FBFBFB"/>
    <a:srgbClr val="F5F5F5"/>
    <a:srgbClr val="00CC99"/>
    <a:srgbClr val="339966"/>
    <a:srgbClr val="FF5050"/>
    <a:srgbClr val="5E5E5E"/>
    <a:srgbClr val="82C836"/>
    <a:srgbClr val="CCFF99"/>
    <a:srgbClr val="E8F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630" autoAdjust="0"/>
    <p:restoredTop sz="94629" autoAdjust="0"/>
  </p:normalViewPr>
  <p:slideViewPr>
    <p:cSldViewPr>
      <p:cViewPr>
        <p:scale>
          <a:sx n="150" d="100"/>
          <a:sy n="150" d="100"/>
        </p:scale>
        <p:origin x="-504" y="15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AEAC4F9-663B-488A-ACD1-A925B7D0ABA8}" type="datetimeFigureOut">
              <a:rPr lang="he-IL" smtClean="0"/>
              <a:pPr/>
              <a:t>י"ט/טבת/תשע"ו</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3A8D437-5F64-429D-B361-A0E9BD2268BE}" type="slidenum">
              <a:rPr lang="he-IL" smtClean="0"/>
              <a:pPr/>
              <a:t>‹#›</a:t>
            </a:fld>
            <a:endParaRPr lang="he-IL"/>
          </a:p>
        </p:txBody>
      </p:sp>
    </p:spTree>
    <p:extLst>
      <p:ext uri="{BB962C8B-B14F-4D97-AF65-F5344CB8AC3E}">
        <p14:creationId xmlns:p14="http://schemas.microsoft.com/office/powerpoint/2010/main" val="7148498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E77A09EA-C831-4F70-B7B2-885D7C3620D5}" type="slidenum">
              <a:rPr lang="he-IL" smtClean="0">
                <a:solidFill>
                  <a:prstClr val="black"/>
                </a:solidFill>
              </a:rPr>
              <a:pPr/>
              <a:t>1</a:t>
            </a:fld>
            <a:endParaRPr lang="en-US" smtClean="0">
              <a:solidFill>
                <a:prstClr val="black"/>
              </a:solidFill>
            </a:endParaRPr>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noFill/>
          <a:ln/>
        </p:spPr>
        <p:txBody>
          <a:bodyPr/>
          <a:lstStyle/>
          <a:p>
            <a:pPr algn="l" eaLnBrk="1" hangingPunct="1"/>
            <a:endParaRPr lang="en-US" smtClean="0"/>
          </a:p>
        </p:txBody>
      </p:sp>
    </p:spTree>
    <p:extLst>
      <p:ext uri="{BB962C8B-B14F-4D97-AF65-F5344CB8AC3E}">
        <p14:creationId xmlns:p14="http://schemas.microsoft.com/office/powerpoint/2010/main" val="68206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E77A09EA-C831-4F70-B7B2-885D7C3620D5}" type="slidenum">
              <a:rPr lang="he-IL" smtClean="0">
                <a:solidFill>
                  <a:prstClr val="black"/>
                </a:solidFill>
              </a:rPr>
              <a:pPr/>
              <a:t>2</a:t>
            </a:fld>
            <a:endParaRPr lang="en-US" smtClean="0">
              <a:solidFill>
                <a:prstClr val="black"/>
              </a:solidFill>
            </a:endParaRPr>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noFill/>
          <a:ln/>
        </p:spPr>
        <p:txBody>
          <a:bodyPr/>
          <a:lstStyle/>
          <a:p>
            <a:pPr algn="l" eaLnBrk="1" hangingPunct="1"/>
            <a:endParaRPr lang="en-US" dirty="0" smtClean="0"/>
          </a:p>
        </p:txBody>
      </p:sp>
    </p:spTree>
    <p:extLst>
      <p:ext uri="{BB962C8B-B14F-4D97-AF65-F5344CB8AC3E}">
        <p14:creationId xmlns:p14="http://schemas.microsoft.com/office/powerpoint/2010/main" val="188439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E77A09EA-C831-4F70-B7B2-885D7C3620D5}" type="slidenum">
              <a:rPr lang="he-IL" smtClean="0">
                <a:solidFill>
                  <a:prstClr val="black"/>
                </a:solidFill>
              </a:rPr>
              <a:pPr/>
              <a:t>3</a:t>
            </a:fld>
            <a:endParaRPr lang="en-US" smtClean="0">
              <a:solidFill>
                <a:prstClr val="black"/>
              </a:solidFill>
            </a:endParaRPr>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noFill/>
          <a:ln/>
        </p:spPr>
        <p:txBody>
          <a:bodyPr/>
          <a:lstStyle/>
          <a:p>
            <a:pPr algn="l" eaLnBrk="1" hangingPunct="1"/>
            <a:endParaRPr lang="en-US" smtClean="0"/>
          </a:p>
        </p:txBody>
      </p:sp>
    </p:spTree>
    <p:extLst>
      <p:ext uri="{BB962C8B-B14F-4D97-AF65-F5344CB8AC3E}">
        <p14:creationId xmlns:p14="http://schemas.microsoft.com/office/powerpoint/2010/main" val="1884393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E77A09EA-C831-4F70-B7B2-885D7C3620D5}" type="slidenum">
              <a:rPr lang="he-IL" smtClean="0">
                <a:solidFill>
                  <a:prstClr val="black"/>
                </a:solidFill>
              </a:rPr>
              <a:pPr/>
              <a:t>5</a:t>
            </a:fld>
            <a:endParaRPr lang="en-US" smtClean="0">
              <a:solidFill>
                <a:prstClr val="black"/>
              </a:solidFill>
            </a:endParaRPr>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noFill/>
          <a:ln/>
        </p:spPr>
        <p:txBody>
          <a:bodyPr/>
          <a:lstStyle/>
          <a:p>
            <a:pPr algn="l" eaLnBrk="1" hangingPunct="1"/>
            <a:endParaRPr lang="en-US" dirty="0" smtClean="0"/>
          </a:p>
        </p:txBody>
      </p:sp>
    </p:spTree>
    <p:extLst>
      <p:ext uri="{BB962C8B-B14F-4D97-AF65-F5344CB8AC3E}">
        <p14:creationId xmlns:p14="http://schemas.microsoft.com/office/powerpoint/2010/main" val="188439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E77A09EA-C831-4F70-B7B2-885D7C3620D5}" type="slidenum">
              <a:rPr lang="he-IL" smtClean="0">
                <a:solidFill>
                  <a:prstClr val="black"/>
                </a:solidFill>
              </a:rPr>
              <a:pPr/>
              <a:t>6</a:t>
            </a:fld>
            <a:endParaRPr lang="en-US" smtClean="0">
              <a:solidFill>
                <a:prstClr val="black"/>
              </a:solidFill>
            </a:endParaRPr>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noFill/>
          <a:ln/>
        </p:spPr>
        <p:txBody>
          <a:bodyPr/>
          <a:lstStyle/>
          <a:p>
            <a:pPr algn="l" eaLnBrk="1" hangingPunct="1"/>
            <a:endParaRPr lang="en-US" dirty="0" smtClean="0"/>
          </a:p>
        </p:txBody>
      </p:sp>
    </p:spTree>
    <p:extLst>
      <p:ext uri="{BB962C8B-B14F-4D97-AF65-F5344CB8AC3E}">
        <p14:creationId xmlns:p14="http://schemas.microsoft.com/office/powerpoint/2010/main" val="1884393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E77A09EA-C831-4F70-B7B2-885D7C3620D5}" type="slidenum">
              <a:rPr lang="he-IL" smtClean="0">
                <a:solidFill>
                  <a:prstClr val="black"/>
                </a:solidFill>
              </a:rPr>
              <a:pPr/>
              <a:t>8</a:t>
            </a:fld>
            <a:endParaRPr lang="en-US" smtClean="0">
              <a:solidFill>
                <a:prstClr val="black"/>
              </a:solidFill>
            </a:endParaRPr>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noFill/>
          <a:ln/>
        </p:spPr>
        <p:txBody>
          <a:bodyPr/>
          <a:lstStyle/>
          <a:p>
            <a:pPr algn="l" eaLnBrk="1" hangingPunct="1"/>
            <a:endParaRPr lang="en-US" dirty="0" smtClean="0"/>
          </a:p>
        </p:txBody>
      </p:sp>
    </p:spTree>
    <p:extLst>
      <p:ext uri="{BB962C8B-B14F-4D97-AF65-F5344CB8AC3E}">
        <p14:creationId xmlns:p14="http://schemas.microsoft.com/office/powerpoint/2010/main" val="1884393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E77A09EA-C831-4F70-B7B2-885D7C3620D5}" type="slidenum">
              <a:rPr lang="he-IL" smtClean="0">
                <a:solidFill>
                  <a:prstClr val="black"/>
                </a:solidFill>
              </a:rPr>
              <a:pPr/>
              <a:t>9</a:t>
            </a:fld>
            <a:endParaRPr lang="en-US" smtClean="0">
              <a:solidFill>
                <a:prstClr val="black"/>
              </a:solidFill>
            </a:endParaRPr>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noFill/>
          <a:ln/>
        </p:spPr>
        <p:txBody>
          <a:bodyPr/>
          <a:lstStyle/>
          <a:p>
            <a:pPr algn="l" eaLnBrk="1" hangingPunct="1"/>
            <a:endParaRPr lang="en-US" dirty="0" smtClean="0"/>
          </a:p>
        </p:txBody>
      </p:sp>
    </p:spTree>
    <p:extLst>
      <p:ext uri="{BB962C8B-B14F-4D97-AF65-F5344CB8AC3E}">
        <p14:creationId xmlns:p14="http://schemas.microsoft.com/office/powerpoint/2010/main" val="1884393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E77A09EA-C831-4F70-B7B2-885D7C3620D5}" type="slidenum">
              <a:rPr lang="he-IL" smtClean="0">
                <a:solidFill>
                  <a:prstClr val="black"/>
                </a:solidFill>
              </a:rPr>
              <a:pPr/>
              <a:t>25</a:t>
            </a:fld>
            <a:endParaRPr lang="en-US" smtClean="0">
              <a:solidFill>
                <a:prstClr val="black"/>
              </a:solidFill>
            </a:endParaRPr>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noFill/>
          <a:ln/>
        </p:spPr>
        <p:txBody>
          <a:bodyPr/>
          <a:lstStyle/>
          <a:p>
            <a:pPr algn="l" eaLnBrk="1" hangingPunct="1"/>
            <a:endParaRPr lang="en-US" smtClean="0"/>
          </a:p>
        </p:txBody>
      </p:sp>
    </p:spTree>
    <p:extLst>
      <p:ext uri="{BB962C8B-B14F-4D97-AF65-F5344CB8AC3E}">
        <p14:creationId xmlns:p14="http://schemas.microsoft.com/office/powerpoint/2010/main" val="1884393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E77A09EA-C831-4F70-B7B2-885D7C3620D5}" type="slidenum">
              <a:rPr lang="he-IL" smtClean="0">
                <a:solidFill>
                  <a:prstClr val="black"/>
                </a:solidFill>
              </a:rPr>
              <a:pPr/>
              <a:t>27</a:t>
            </a:fld>
            <a:endParaRPr lang="en-US" smtClean="0">
              <a:solidFill>
                <a:prstClr val="black"/>
              </a:solidFill>
            </a:endParaRPr>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noFill/>
          <a:ln/>
        </p:spPr>
        <p:txBody>
          <a:bodyPr/>
          <a:lstStyle/>
          <a:p>
            <a:pPr algn="l" eaLnBrk="1" hangingPunct="1"/>
            <a:endParaRPr lang="en-US" smtClean="0"/>
          </a:p>
        </p:txBody>
      </p:sp>
    </p:spTree>
    <p:extLst>
      <p:ext uri="{BB962C8B-B14F-4D97-AF65-F5344CB8AC3E}">
        <p14:creationId xmlns:p14="http://schemas.microsoft.com/office/powerpoint/2010/main" val="1884393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a:xfrm>
            <a:off x="3124200" y="6553201"/>
            <a:ext cx="2895600" cy="476251"/>
          </a:xfrm>
          <a:prstGeom prst="rect">
            <a:avLst/>
          </a:prstGeom>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a:xfrm>
            <a:off x="457200" y="6245225"/>
            <a:ext cx="2133600" cy="476251"/>
          </a:xfrm>
          <a:prstGeom prst="rect">
            <a:avLst/>
          </a:prstGeom>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xfrm>
            <a:off x="6553200" y="6245225"/>
            <a:ext cx="2133600" cy="476251"/>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553201"/>
            <a:ext cx="2895600" cy="476251"/>
          </a:xfrm>
          <a:prstGeom prst="rect">
            <a:avLst/>
          </a:prstGeom>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6" name="Rectangle 6"/>
          <p:cNvSpPr>
            <a:spLocks noGrp="1" noChangeArrowheads="1"/>
          </p:cNvSpPr>
          <p:nvPr>
            <p:ph type="sldNum" sz="quarter" idx="12"/>
          </p:nvPr>
        </p:nvSpPr>
        <p:spPr>
          <a:xfrm>
            <a:off x="457200" y="6245225"/>
            <a:ext cx="2133600" cy="476251"/>
          </a:xfrm>
          <a:prstGeom prst="rect">
            <a:avLst/>
          </a:prstGeom>
          <a:ln/>
        </p:spPr>
        <p:txBody>
          <a:bodyPr/>
          <a:lstStyle>
            <a:lvl1pPr>
              <a:defRPr/>
            </a:lvl1pPr>
          </a:lstStyle>
          <a:p>
            <a:pPr>
              <a:defRPr/>
            </a:pPr>
            <a:fld id="{8BFD96F6-4F05-4A76-88A6-DADA72C06EAC}"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a:xfrm>
            <a:off x="3124200" y="6553201"/>
            <a:ext cx="2895600" cy="476251"/>
          </a:xfrm>
          <a:prstGeom prst="rect">
            <a:avLst/>
          </a:prstGeom>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a:xfrm>
            <a:off x="457200" y="6245225"/>
            <a:ext cx="2133600" cy="476251"/>
          </a:xfrm>
          <a:prstGeom prst="rect">
            <a:avLst/>
          </a:prstGeom>
        </p:spPr>
        <p:txBody>
          <a:bodyPr/>
          <a:lstStyle>
            <a:lvl1pPr>
              <a:defRPr/>
            </a:lvl1pPr>
          </a:lstStyle>
          <a:p>
            <a:pPr>
              <a:defRPr/>
            </a:pPr>
            <a:fld id="{4EF2204E-5CCA-41B9-8EC2-3A0DF791A3C5}" type="slidenum">
              <a:rPr lang="he-IL">
                <a:solidFill>
                  <a:srgbClr val="000000"/>
                </a:solidFill>
              </a:rPr>
              <a:pPr>
                <a:defRPr/>
              </a:pPr>
              <a:t>‹#›</a:t>
            </a:fld>
            <a:endParaRPr lang="en-US">
              <a:solidFill>
                <a:srgbClr val="000000"/>
              </a:solidFill>
            </a:endParaRPr>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xfrm>
            <a:off x="6553200" y="6245225"/>
            <a:ext cx="2133600" cy="476251"/>
          </a:xfrm>
          <a:prstGeom prst="rect">
            <a:avLst/>
          </a:prstGeom>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3124200" y="6553201"/>
            <a:ext cx="2895600" cy="476251"/>
          </a:xfrm>
          <a:prstGeom prst="rect">
            <a:avLst/>
          </a:prstGeom>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5" name="Rectangle 6"/>
          <p:cNvSpPr>
            <a:spLocks noGrp="1" noChangeArrowheads="1"/>
          </p:cNvSpPr>
          <p:nvPr>
            <p:ph type="sldNum" sz="quarter" idx="12"/>
          </p:nvPr>
        </p:nvSpPr>
        <p:spPr>
          <a:xfrm>
            <a:off x="457200" y="6245225"/>
            <a:ext cx="2133600" cy="476251"/>
          </a:xfrm>
          <a:prstGeom prst="rect">
            <a:avLst/>
          </a:prstGeom>
          <a:ln/>
        </p:spPr>
        <p:txBody>
          <a:bodyPr/>
          <a:lstStyle>
            <a:lvl1pPr>
              <a:defRPr/>
            </a:lvl1pPr>
          </a:lstStyle>
          <a:p>
            <a:pPr>
              <a:defRPr/>
            </a:pPr>
            <a:fld id="{A1796F7D-557B-4D3C-BEA8-DF644CD71024}" type="slidenum">
              <a:rPr lang="he-IL">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a:xfrm>
            <a:off x="3124200" y="6553201"/>
            <a:ext cx="2895600" cy="476251"/>
          </a:xfrm>
          <a:prstGeom prst="rect">
            <a:avLst/>
          </a:prstGeom>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a:xfrm>
            <a:off x="457200" y="6245225"/>
            <a:ext cx="2133600" cy="476251"/>
          </a:xfrm>
          <a:prstGeom prst="rect">
            <a:avLst/>
          </a:prstGeom>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a:xfrm>
            <a:off x="3124200" y="6553201"/>
            <a:ext cx="2895600" cy="476251"/>
          </a:xfrm>
          <a:prstGeom prst="rect">
            <a:avLst/>
          </a:prstGeom>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a:xfrm>
            <a:off x="457200" y="6245225"/>
            <a:ext cx="2133600" cy="476251"/>
          </a:xfrm>
          <a:prstGeom prst="rect">
            <a:avLst/>
          </a:prstGeom>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a:xfrm>
            <a:off x="3124200" y="6553201"/>
            <a:ext cx="2895600" cy="476251"/>
          </a:xfrm>
          <a:prstGeom prst="rect">
            <a:avLst/>
          </a:prstGeom>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a:xfrm>
            <a:off x="457200" y="6245225"/>
            <a:ext cx="2133600" cy="476251"/>
          </a:xfrm>
          <a:prstGeom prst="rect">
            <a:avLst/>
          </a:prstGeom>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2895602"/>
            <a:ext cx="7772400" cy="1470025"/>
          </a:xfrm>
        </p:spPr>
        <p:txBody>
          <a:bodyPr/>
          <a:lstStyle>
            <a:lvl1pPr>
              <a:defRPr>
                <a:solidFill>
                  <a:srgbClr val="333333"/>
                </a:solidFill>
              </a:defRPr>
            </a:lvl1pPr>
          </a:lstStyle>
          <a:p>
            <a:r>
              <a:rPr lang="en-US" dirty="0" smtClean="0"/>
              <a:t>Click to edit Master title style</a:t>
            </a:r>
            <a:endParaRPr lang="en-US" dirty="0"/>
          </a:p>
        </p:txBody>
      </p:sp>
      <p:sp>
        <p:nvSpPr>
          <p:cNvPr id="5123" name="Rectangle 3"/>
          <p:cNvSpPr>
            <a:spLocks noGrp="1" noChangeArrowheads="1"/>
          </p:cNvSpPr>
          <p:nvPr>
            <p:ph type="subTitle" idx="1"/>
          </p:nvPr>
        </p:nvSpPr>
        <p:spPr>
          <a:xfrm>
            <a:off x="2819400" y="4191000"/>
            <a:ext cx="5562600" cy="1752600"/>
          </a:xfrm>
        </p:spPr>
        <p:txBody>
          <a:bodyPr/>
          <a:lstStyle>
            <a:lvl1pPr marL="0" indent="0">
              <a:buFontTx/>
              <a:buNone/>
              <a:defRPr sz="2800"/>
            </a:lvl1pPr>
          </a:lstStyle>
          <a:p>
            <a:r>
              <a:rPr lang="en-US" smtClean="0"/>
              <a:t>Click to edit Master subtitle style</a:t>
            </a:r>
            <a:endParaRPr lang="en-US"/>
          </a:p>
        </p:txBody>
      </p:sp>
      <p:sp>
        <p:nvSpPr>
          <p:cNvPr id="4" name="Rectangle 5"/>
          <p:cNvSpPr>
            <a:spLocks noGrp="1" noChangeArrowheads="1"/>
          </p:cNvSpPr>
          <p:nvPr>
            <p:ph type="ftr" sz="quarter" idx="10"/>
          </p:nvPr>
        </p:nvSpPr>
        <p:spPr>
          <a:xfrm>
            <a:off x="3124200" y="6591301"/>
            <a:ext cx="2895600" cy="476251"/>
          </a:xfrm>
        </p:spPr>
        <p:txBody>
          <a:bodyPr/>
          <a:lstStyle>
            <a:lvl1pPr>
              <a:defRPr>
                <a:latin typeface="Segoe"/>
              </a:defRPr>
            </a:lvl1pPr>
          </a:lstStyle>
          <a:p>
            <a:pPr>
              <a:defRPr/>
            </a:pPr>
            <a:r>
              <a:rPr lang="he-IL" smtClean="0">
                <a:solidFill>
                  <a:srgbClr val="000000"/>
                </a:solidFill>
              </a:rPr>
              <a:t>יישומי פורטל חוקר                                                                                                                                                                                                                             עודכן ב- 27/05/2015</a:t>
            </a:r>
            <a:endParaRPr lang="en-US">
              <a:solidFill>
                <a:srgbClr val="000000"/>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13C84E-A4C1-42AB-9142-41C0C18CF0E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19DA2B-D26E-41A2-AE53-95D6DE986BA4}"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2895602"/>
            <a:ext cx="7772400" cy="1470025"/>
          </a:xfrm>
          <a:prstGeom prst="rect">
            <a:avLst/>
          </a:prstGeom>
        </p:spPr>
        <p:txBody>
          <a:bodyPr/>
          <a:lstStyle>
            <a:lvl1pPr>
              <a:defRPr>
                <a:solidFill>
                  <a:srgbClr val="333333"/>
                </a:solidFill>
              </a:defRPr>
            </a:lvl1pPr>
          </a:lstStyle>
          <a:p>
            <a:r>
              <a:rPr lang="en-US" dirty="0" smtClean="0"/>
              <a:t>Click to edit Master title style</a:t>
            </a:r>
            <a:endParaRPr lang="en-US" dirty="0"/>
          </a:p>
        </p:txBody>
      </p:sp>
      <p:sp>
        <p:nvSpPr>
          <p:cNvPr id="5123" name="Rectangle 3"/>
          <p:cNvSpPr>
            <a:spLocks noGrp="1" noChangeArrowheads="1"/>
          </p:cNvSpPr>
          <p:nvPr>
            <p:ph type="subTitle" idx="1"/>
          </p:nvPr>
        </p:nvSpPr>
        <p:spPr>
          <a:xfrm>
            <a:off x="2819400" y="4191000"/>
            <a:ext cx="5562600" cy="1752600"/>
          </a:xfrm>
          <a:prstGeom prst="rect">
            <a:avLst/>
          </a:prstGeom>
        </p:spPr>
        <p:txBody>
          <a:bodyPr/>
          <a:lstStyle>
            <a:lvl1pPr marL="0" indent="0">
              <a:buFontTx/>
              <a:buNone/>
              <a:defRPr sz="2800"/>
            </a:lvl1pPr>
          </a:lstStyle>
          <a:p>
            <a:r>
              <a:rPr lang="en-US" smtClean="0"/>
              <a:t>Click to edit Master subtitle style</a:t>
            </a:r>
            <a:endParaRPr lang="en-US"/>
          </a:p>
        </p:txBody>
      </p:sp>
      <p:sp>
        <p:nvSpPr>
          <p:cNvPr id="4" name="Rectangle 5"/>
          <p:cNvSpPr>
            <a:spLocks noGrp="1" noChangeArrowheads="1"/>
          </p:cNvSpPr>
          <p:nvPr>
            <p:ph type="ftr" sz="quarter" idx="10"/>
          </p:nvPr>
        </p:nvSpPr>
        <p:spPr>
          <a:xfrm>
            <a:off x="3124200" y="6591301"/>
            <a:ext cx="2895600" cy="476251"/>
          </a:xfrm>
          <a:prstGeom prst="rect">
            <a:avLst/>
          </a:prstGeom>
        </p:spPr>
        <p:txBody>
          <a:bodyPr/>
          <a:lstStyle>
            <a:lvl1pPr>
              <a:defRPr>
                <a:latin typeface="Segoe"/>
              </a:defRPr>
            </a:lvl1pPr>
          </a:lstStyle>
          <a:p>
            <a:pPr>
              <a:defRPr/>
            </a:pPr>
            <a:r>
              <a:rPr lang="he-IL" smtClean="0">
                <a:solidFill>
                  <a:srgbClr val="000000"/>
                </a:solidFill>
              </a:rPr>
              <a:t>יישומי פורטל חוקר                                                                                                                                                                                                                             עודכן ב- 27/05/2015</a:t>
            </a:r>
            <a:endParaRPr lang="en-US">
              <a:solidFill>
                <a:srgbClr val="000000"/>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C329AD-DC08-4D45-BB82-8EEEB4C2FB7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D2E42B-1029-4182-AB8B-65C9D1CB7B2A}"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42DDEC-A118-4B8E-B9C0-A54B82905EDF}"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e-IL"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25E885-26DE-4F34-8898-02A8029C1D24}"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CB98E-092A-4642-9F73-AA6055F9F6E0}"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DE46DC-45BE-44DA-94B3-C96CF12B1687}"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FD96F6-4F05-4A76-88A6-DADA72C06EAC}"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4EF2204E-5CCA-41B9-8EC2-3A0DF791A3C5}"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796F7D-557B-4D3C-BEA8-DF644CD71024}"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noChangeArrowheads="1"/>
          </p:cNvSpPr>
          <p:nvPr>
            <p:ph type="dt" sz="half" idx="10"/>
          </p:nvPr>
        </p:nvSpPr>
        <p:spPr>
          <a:xfrm>
            <a:off x="6553200" y="6245225"/>
            <a:ext cx="2133600" cy="476251"/>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553201"/>
            <a:ext cx="2895600" cy="476251"/>
          </a:xfrm>
          <a:prstGeom prst="rect">
            <a:avLst/>
          </a:prstGeom>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7" name="Slide Number Placeholder 6"/>
          <p:cNvSpPr>
            <a:spLocks noGrp="1" noChangeArrowheads="1"/>
          </p:cNvSpPr>
          <p:nvPr>
            <p:ph type="sldNum" sz="quarter" idx="12"/>
          </p:nvPr>
        </p:nvSpPr>
        <p:spPr>
          <a:xfrm>
            <a:off x="457200" y="6245225"/>
            <a:ext cx="2133600" cy="476251"/>
          </a:xfrm>
          <a:prstGeom prst="rect">
            <a:avLst/>
          </a:prstGeom>
          <a:ln/>
        </p:spPr>
        <p:txBody>
          <a:bodyPr/>
          <a:lstStyle>
            <a:lvl1pPr>
              <a:defRPr/>
            </a:lvl1pPr>
          </a:lstStyle>
          <a:p>
            <a:pPr>
              <a:defRPr/>
            </a:pPr>
            <a:fld id="{CE13C84E-A4C1-42AB-9142-41C0C18CF0E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4EF2204E-5CCA-41B9-8EC2-3A0DF791A3C5}"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e-IL" dirty="0"/>
          </a:p>
        </p:txBody>
      </p:sp>
      <p:sp>
        <p:nvSpPr>
          <p:cNvPr id="3" name="Footer Placeholder 4"/>
          <p:cNvSpPr>
            <a:spLocks noGrp="1"/>
          </p:cNvSpPr>
          <p:nvPr>
            <p:ph type="ftr" sz="quarter" idx="10"/>
          </p:nvPr>
        </p:nvSpPr>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defRPr/>
            </a:pPr>
            <a:fld id="{8E8D3FB7-DABB-4714-B163-374639F89E8D}"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553200" y="6245225"/>
            <a:ext cx="2133600" cy="476251"/>
          </a:xfrm>
          <a:prstGeom prst="rect">
            <a:avLst/>
          </a:prstGeom>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3124200" y="6553201"/>
            <a:ext cx="2895600" cy="476251"/>
          </a:xfrm>
          <a:prstGeom prst="rect">
            <a:avLst/>
          </a:prstGeom>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4" name="Rectangle 6"/>
          <p:cNvSpPr>
            <a:spLocks noGrp="1" noChangeArrowheads="1"/>
          </p:cNvSpPr>
          <p:nvPr>
            <p:ph type="sldNum" sz="quarter" idx="12"/>
          </p:nvPr>
        </p:nvSpPr>
        <p:spPr>
          <a:xfrm>
            <a:off x="457200" y="6245225"/>
            <a:ext cx="2133600" cy="476251"/>
          </a:xfrm>
          <a:prstGeom prst="rect">
            <a:avLst/>
          </a:prstGeom>
          <a:ln/>
        </p:spPr>
        <p:txBody>
          <a:bodyPr/>
          <a:lstStyle>
            <a:lvl1pPr>
              <a:defRPr/>
            </a:lvl1pPr>
          </a:lstStyle>
          <a:p>
            <a:pPr>
              <a:defRPr/>
            </a:pPr>
            <a:fld id="{50D2E42B-1029-4182-AB8B-65C9D1CB7B2A}" type="slidenum">
              <a:rPr lang="he-IL">
                <a:solidFill>
                  <a:srgbClr val="000000"/>
                </a:solidFill>
              </a:rPr>
              <a:pPr>
                <a:defRPr/>
              </a:pPr>
              <a:t>‹#›</a:t>
            </a:fld>
            <a:endParaRPr lang="en-US">
              <a:solidFill>
                <a:srgbClr val="000000"/>
              </a:solidFill>
            </a:endParaRPr>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a:prstGeom prst="rect">
            <a:avLst/>
          </a:prstGeo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3"/>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4"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553200" y="6245225"/>
            <a:ext cx="2133600" cy="476251"/>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553201"/>
            <a:ext cx="2895600" cy="476251"/>
          </a:xfrm>
          <a:prstGeom prst="rect">
            <a:avLst/>
          </a:prstGeom>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7" name="Slide Number Placeholder 6"/>
          <p:cNvSpPr>
            <a:spLocks noGrp="1" noChangeArrowheads="1"/>
          </p:cNvSpPr>
          <p:nvPr>
            <p:ph type="sldNum" sz="quarter" idx="12"/>
          </p:nvPr>
        </p:nvSpPr>
        <p:spPr>
          <a:xfrm>
            <a:off x="457200" y="6245225"/>
            <a:ext cx="2133600" cy="476251"/>
          </a:xfrm>
          <a:prstGeom prst="rect">
            <a:avLst/>
          </a:prstGeom>
          <a:ln/>
        </p:spPr>
        <p:txBody>
          <a:bodyPr/>
          <a:lstStyle>
            <a:lvl1pPr>
              <a:defRPr/>
            </a:lvl1pPr>
          </a:lstStyle>
          <a:p>
            <a:pPr>
              <a:defRPr/>
            </a:pPr>
            <a:fld id="{F342DDEC-A118-4B8E-B9C0-A54B82905EDF}"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e-IL" noProof="0"/>
          </a:p>
        </p:txBody>
      </p:sp>
      <p:sp>
        <p:nvSpPr>
          <p:cNvPr id="4" name="Text Placeholder 3"/>
          <p:cNvSpPr>
            <a:spLocks noGrp="1"/>
          </p:cNvSpPr>
          <p:nvPr>
            <p:ph type="body" sz="half" idx="2"/>
          </p:nvPr>
        </p:nvSpPr>
        <p:spPr>
          <a:xfrm>
            <a:off x="1792288" y="5367339"/>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553200" y="6245225"/>
            <a:ext cx="2133600" cy="476251"/>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553201"/>
            <a:ext cx="2895600" cy="476251"/>
          </a:xfrm>
          <a:prstGeom prst="rect">
            <a:avLst/>
          </a:prstGeom>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7" name="Slide Number Placeholder 6"/>
          <p:cNvSpPr>
            <a:spLocks noGrp="1" noChangeArrowheads="1"/>
          </p:cNvSpPr>
          <p:nvPr>
            <p:ph type="sldNum" sz="quarter" idx="12"/>
          </p:nvPr>
        </p:nvSpPr>
        <p:spPr>
          <a:xfrm>
            <a:off x="457200" y="6245225"/>
            <a:ext cx="2133600" cy="476251"/>
          </a:xfrm>
          <a:prstGeom prst="rect">
            <a:avLst/>
          </a:prstGeom>
          <a:ln/>
        </p:spPr>
        <p:txBody>
          <a:bodyPr/>
          <a:lstStyle>
            <a:lvl1pPr>
              <a:defRPr/>
            </a:lvl1pPr>
          </a:lstStyle>
          <a:p>
            <a:pPr>
              <a:defRPr/>
            </a:pPr>
            <a:fld id="{0125E885-26DE-4F34-8898-02A8029C1D24}"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xfrm>
            <a:off x="6553200" y="6245225"/>
            <a:ext cx="2133600" cy="476251"/>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553201"/>
            <a:ext cx="2895600" cy="476251"/>
          </a:xfrm>
          <a:prstGeom prst="rect">
            <a:avLst/>
          </a:prstGeom>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6" name="Rectangle 6"/>
          <p:cNvSpPr>
            <a:spLocks noGrp="1" noChangeArrowheads="1"/>
          </p:cNvSpPr>
          <p:nvPr>
            <p:ph type="sldNum" sz="quarter" idx="12"/>
          </p:nvPr>
        </p:nvSpPr>
        <p:spPr>
          <a:xfrm>
            <a:off x="457200" y="6245225"/>
            <a:ext cx="2133600" cy="476251"/>
          </a:xfrm>
          <a:prstGeom prst="rect">
            <a:avLst/>
          </a:prstGeom>
          <a:ln/>
        </p:spPr>
        <p:txBody>
          <a:bodyPr/>
          <a:lstStyle>
            <a:lvl1pPr>
              <a:defRPr/>
            </a:lvl1pPr>
          </a:lstStyle>
          <a:p>
            <a:pPr>
              <a:defRPr/>
            </a:pPr>
            <a:fld id="{C1ACB98E-092A-4642-9F73-AA6055F9F6E0}"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xfrm>
            <a:off x="6553200" y="6245225"/>
            <a:ext cx="2133600" cy="476251"/>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553201"/>
            <a:ext cx="2895600" cy="476251"/>
          </a:xfrm>
          <a:prstGeom prst="rect">
            <a:avLst/>
          </a:prstGeom>
          <a:ln/>
        </p:spPr>
        <p:txBody>
          <a:bodyPr/>
          <a:lstStyle>
            <a:lvl1pPr>
              <a:defRPr/>
            </a:lvl1pPr>
          </a:lstStyle>
          <a:p>
            <a:pPr>
              <a:defRPr/>
            </a:pPr>
            <a:r>
              <a:rPr lang="he-IL" smtClean="0">
                <a:solidFill>
                  <a:srgbClr val="000000"/>
                </a:solidFill>
              </a:rPr>
              <a:t>יישומי פורטל חוקר                                                                                                                                                                                                                             עודכן ב- 27/05/2015</a:t>
            </a:r>
            <a:endParaRPr lang="en-US">
              <a:solidFill>
                <a:srgbClr val="000000"/>
              </a:solidFill>
            </a:endParaRPr>
          </a:p>
        </p:txBody>
      </p:sp>
      <p:sp>
        <p:nvSpPr>
          <p:cNvPr id="6" name="Rectangle 6"/>
          <p:cNvSpPr>
            <a:spLocks noGrp="1" noChangeArrowheads="1"/>
          </p:cNvSpPr>
          <p:nvPr>
            <p:ph type="sldNum" sz="quarter" idx="12"/>
          </p:nvPr>
        </p:nvSpPr>
        <p:spPr>
          <a:xfrm>
            <a:off x="457200" y="6245225"/>
            <a:ext cx="2133600" cy="476251"/>
          </a:xfrm>
          <a:prstGeom prst="rect">
            <a:avLst/>
          </a:prstGeom>
          <a:ln/>
        </p:spPr>
        <p:txBody>
          <a:bodyPr/>
          <a:lstStyle>
            <a:lvl1pPr>
              <a:defRPr/>
            </a:lvl1pPr>
          </a:lstStyle>
          <a:p>
            <a:pPr>
              <a:defRPr/>
            </a:pPr>
            <a:fld id="{37DE46DC-45BE-44DA-94B3-C96CF12B1687}" type="slidenum">
              <a:rPr lang="he-IL">
                <a:solidFill>
                  <a:srgbClr val="000000"/>
                </a:solidFill>
              </a:rPr>
              <a:pPr>
                <a:defRPr/>
              </a:pPr>
              <a:t>‹#›</a:t>
            </a:fld>
            <a:endParaRPr lang="en-US">
              <a:solidFill>
                <a:srgbClr val="00000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image" Target="../media/image1.jpeg"/><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theme" Target="../theme/theme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857" r:id="rId13"/>
    <p:sldLayoutId id="2147483858" r:id="rId14"/>
    <p:sldLayoutId id="2147483865" r:id="rId15"/>
  </p:sldLayoutIdLst>
  <p:transition/>
  <p:timing>
    <p:tnLst>
      <p:par>
        <p:cTn id="1" dur="indefinite" restart="never" nodeType="tmRoot"/>
      </p:par>
    </p:tnLst>
  </p:timing>
  <p:hf sldNum="0" hdr="0" dt="0"/>
  <p:txStyles>
    <p:titleStyle>
      <a:lvl1pPr algn="l" rtl="1" eaLnBrk="0" fontAlgn="base" hangingPunct="0">
        <a:spcBef>
          <a:spcPct val="0"/>
        </a:spcBef>
        <a:spcAft>
          <a:spcPct val="0"/>
        </a:spcAft>
        <a:defRPr sz="4400">
          <a:solidFill>
            <a:srgbClr val="260D4B"/>
          </a:solidFill>
          <a:latin typeface="+mj-lt"/>
          <a:ea typeface="+mj-ea"/>
          <a:cs typeface="+mj-cs"/>
        </a:defRPr>
      </a:lvl1pPr>
      <a:lvl2pPr algn="l" rtl="1" eaLnBrk="0" fontAlgn="base" hangingPunct="0">
        <a:spcBef>
          <a:spcPct val="0"/>
        </a:spcBef>
        <a:spcAft>
          <a:spcPct val="0"/>
        </a:spcAft>
        <a:defRPr sz="4400">
          <a:solidFill>
            <a:srgbClr val="260D4B"/>
          </a:solidFill>
          <a:latin typeface="Segoe" pitchFamily="34" charset="0"/>
          <a:cs typeface="Arial" charset="0"/>
        </a:defRPr>
      </a:lvl2pPr>
      <a:lvl3pPr algn="l" rtl="1" eaLnBrk="0" fontAlgn="base" hangingPunct="0">
        <a:spcBef>
          <a:spcPct val="0"/>
        </a:spcBef>
        <a:spcAft>
          <a:spcPct val="0"/>
        </a:spcAft>
        <a:defRPr sz="4400">
          <a:solidFill>
            <a:srgbClr val="260D4B"/>
          </a:solidFill>
          <a:latin typeface="Segoe" pitchFamily="34" charset="0"/>
          <a:cs typeface="Arial" charset="0"/>
        </a:defRPr>
      </a:lvl3pPr>
      <a:lvl4pPr algn="l" rtl="1" eaLnBrk="0" fontAlgn="base" hangingPunct="0">
        <a:spcBef>
          <a:spcPct val="0"/>
        </a:spcBef>
        <a:spcAft>
          <a:spcPct val="0"/>
        </a:spcAft>
        <a:defRPr sz="4400">
          <a:solidFill>
            <a:srgbClr val="260D4B"/>
          </a:solidFill>
          <a:latin typeface="Segoe" pitchFamily="34" charset="0"/>
          <a:cs typeface="Arial" charset="0"/>
        </a:defRPr>
      </a:lvl4pPr>
      <a:lvl5pPr algn="l" rtl="1" eaLnBrk="0" fontAlgn="base" hangingPunct="0">
        <a:spcBef>
          <a:spcPct val="0"/>
        </a:spcBef>
        <a:spcAft>
          <a:spcPct val="0"/>
        </a:spcAft>
        <a:defRPr sz="4400">
          <a:solidFill>
            <a:srgbClr val="260D4B"/>
          </a:solidFill>
          <a:latin typeface="Segoe" pitchFamily="34" charset="0"/>
          <a:cs typeface="Arial" charset="0"/>
        </a:defRPr>
      </a:lvl5pPr>
      <a:lvl6pPr marL="457200" algn="l" rtl="1" eaLnBrk="1" fontAlgn="base" hangingPunct="1">
        <a:spcBef>
          <a:spcPct val="0"/>
        </a:spcBef>
        <a:spcAft>
          <a:spcPct val="0"/>
        </a:spcAft>
        <a:defRPr sz="4400">
          <a:solidFill>
            <a:srgbClr val="260D4B"/>
          </a:solidFill>
          <a:latin typeface="Segoe" pitchFamily="34" charset="0"/>
          <a:cs typeface="Arial" charset="0"/>
        </a:defRPr>
      </a:lvl6pPr>
      <a:lvl7pPr marL="914400" algn="l" rtl="1" eaLnBrk="1" fontAlgn="base" hangingPunct="1">
        <a:spcBef>
          <a:spcPct val="0"/>
        </a:spcBef>
        <a:spcAft>
          <a:spcPct val="0"/>
        </a:spcAft>
        <a:defRPr sz="4400">
          <a:solidFill>
            <a:srgbClr val="260D4B"/>
          </a:solidFill>
          <a:latin typeface="Segoe" pitchFamily="34" charset="0"/>
          <a:cs typeface="Arial" charset="0"/>
        </a:defRPr>
      </a:lvl7pPr>
      <a:lvl8pPr marL="1371600" algn="l" rtl="1" eaLnBrk="1" fontAlgn="base" hangingPunct="1">
        <a:spcBef>
          <a:spcPct val="0"/>
        </a:spcBef>
        <a:spcAft>
          <a:spcPct val="0"/>
        </a:spcAft>
        <a:defRPr sz="4400">
          <a:solidFill>
            <a:srgbClr val="260D4B"/>
          </a:solidFill>
          <a:latin typeface="Segoe" pitchFamily="34" charset="0"/>
          <a:cs typeface="Arial" charset="0"/>
        </a:defRPr>
      </a:lvl8pPr>
      <a:lvl9pPr marL="1828800" algn="l" rtl="1" eaLnBrk="1" fontAlgn="base" hangingPunct="1">
        <a:spcBef>
          <a:spcPct val="0"/>
        </a:spcBef>
        <a:spcAft>
          <a:spcPct val="0"/>
        </a:spcAft>
        <a:defRPr sz="4400">
          <a:solidFill>
            <a:srgbClr val="260D4B"/>
          </a:solidFill>
          <a:latin typeface="Segoe" pitchFamily="34" charset="0"/>
          <a:cs typeface="Arial" charset="0"/>
        </a:defRPr>
      </a:lvl9pPr>
    </p:titleStyle>
    <p:bodyStyle>
      <a:lvl1pPr marL="342900" indent="-342900" algn="r" rtl="1" eaLnBrk="0" fontAlgn="base" hangingPunct="0">
        <a:spcBef>
          <a:spcPct val="20000"/>
        </a:spcBef>
        <a:spcAft>
          <a:spcPct val="0"/>
        </a:spcAft>
        <a:buChar char="•"/>
        <a:defRPr sz="3600">
          <a:solidFill>
            <a:srgbClr val="333333"/>
          </a:solidFill>
          <a:latin typeface="+mn-lt"/>
          <a:ea typeface="+mn-ea"/>
          <a:cs typeface="+mn-cs"/>
        </a:defRPr>
      </a:lvl1pPr>
      <a:lvl2pPr marL="742950" indent="-285750" algn="r" rtl="1" eaLnBrk="0" fontAlgn="base" hangingPunct="0">
        <a:spcBef>
          <a:spcPct val="20000"/>
        </a:spcBef>
        <a:spcAft>
          <a:spcPct val="0"/>
        </a:spcAft>
        <a:buChar char="–"/>
        <a:defRPr sz="3200">
          <a:solidFill>
            <a:srgbClr val="333333"/>
          </a:solidFill>
          <a:latin typeface="+mn-lt"/>
          <a:cs typeface="+mn-cs"/>
        </a:defRPr>
      </a:lvl2pPr>
      <a:lvl3pPr marL="1143000" indent="-228600" algn="r" rtl="1" eaLnBrk="0" fontAlgn="base" hangingPunct="0">
        <a:spcBef>
          <a:spcPct val="20000"/>
        </a:spcBef>
        <a:spcAft>
          <a:spcPct val="0"/>
        </a:spcAft>
        <a:buChar char="•"/>
        <a:defRPr sz="2800">
          <a:solidFill>
            <a:srgbClr val="333333"/>
          </a:solidFill>
          <a:latin typeface="+mn-lt"/>
          <a:cs typeface="+mn-cs"/>
        </a:defRPr>
      </a:lvl3pPr>
      <a:lvl4pPr marL="1600200" indent="-228600" algn="r" rtl="1" eaLnBrk="0" fontAlgn="base" hangingPunct="0">
        <a:spcBef>
          <a:spcPct val="20000"/>
        </a:spcBef>
        <a:spcAft>
          <a:spcPct val="0"/>
        </a:spcAft>
        <a:buChar char="–"/>
        <a:defRPr sz="2400">
          <a:solidFill>
            <a:srgbClr val="333333"/>
          </a:solidFill>
          <a:latin typeface="+mn-lt"/>
          <a:cs typeface="+mn-cs"/>
        </a:defRPr>
      </a:lvl4pPr>
      <a:lvl5pPr marL="2057400" indent="-228600" algn="r" rtl="1" eaLnBrk="0" fontAlgn="base" hangingPunct="0">
        <a:spcBef>
          <a:spcPct val="20000"/>
        </a:spcBef>
        <a:spcAft>
          <a:spcPct val="0"/>
        </a:spcAft>
        <a:buChar char="»"/>
        <a:defRPr sz="2400">
          <a:solidFill>
            <a:srgbClr val="333333"/>
          </a:solidFill>
          <a:latin typeface="+mn-lt"/>
          <a:cs typeface="+mn-cs"/>
        </a:defRPr>
      </a:lvl5pPr>
      <a:lvl6pPr marL="2514600" indent="-228600" algn="r" rtl="1" eaLnBrk="1" fontAlgn="base" hangingPunct="1">
        <a:spcBef>
          <a:spcPct val="20000"/>
        </a:spcBef>
        <a:spcAft>
          <a:spcPct val="0"/>
        </a:spcAft>
        <a:buChar char="»"/>
        <a:defRPr sz="2400">
          <a:solidFill>
            <a:srgbClr val="333333"/>
          </a:solidFill>
          <a:latin typeface="+mn-lt"/>
          <a:cs typeface="+mn-cs"/>
        </a:defRPr>
      </a:lvl6pPr>
      <a:lvl7pPr marL="2971800" indent="-228600" algn="r" rtl="1" eaLnBrk="1" fontAlgn="base" hangingPunct="1">
        <a:spcBef>
          <a:spcPct val="20000"/>
        </a:spcBef>
        <a:spcAft>
          <a:spcPct val="0"/>
        </a:spcAft>
        <a:buChar char="»"/>
        <a:defRPr sz="2400">
          <a:solidFill>
            <a:srgbClr val="333333"/>
          </a:solidFill>
          <a:latin typeface="+mn-lt"/>
          <a:cs typeface="+mn-cs"/>
        </a:defRPr>
      </a:lvl7pPr>
      <a:lvl8pPr marL="3429000" indent="-228600" algn="r" rtl="1" eaLnBrk="1" fontAlgn="base" hangingPunct="1">
        <a:spcBef>
          <a:spcPct val="20000"/>
        </a:spcBef>
        <a:spcAft>
          <a:spcPct val="0"/>
        </a:spcAft>
        <a:buChar char="»"/>
        <a:defRPr sz="2400">
          <a:solidFill>
            <a:srgbClr val="333333"/>
          </a:solidFill>
          <a:latin typeface="+mn-lt"/>
          <a:cs typeface="+mn-cs"/>
        </a:defRPr>
      </a:lvl8pPr>
      <a:lvl9pPr marL="3886200" indent="-228600" algn="r" rtl="1" eaLnBrk="1" fontAlgn="base" hangingPunct="1">
        <a:spcBef>
          <a:spcPct val="20000"/>
        </a:spcBef>
        <a:spcAft>
          <a:spcPct val="0"/>
        </a:spcAft>
        <a:buChar char="»"/>
        <a:defRPr sz="2400">
          <a:solidFill>
            <a:srgbClr val="333333"/>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AB ppt bg 2"/>
          <p:cNvPicPr>
            <a:picLocks noChangeAspect="1" noChangeArrowheads="1"/>
          </p:cNvPicPr>
          <p:nvPr/>
        </p:nvPicPr>
        <p:blipFill>
          <a:blip r:embed="rId36" cstate="print"/>
          <a:srcRect/>
          <a:stretch>
            <a:fillRect/>
          </a:stretch>
        </p:blipFill>
        <p:spPr bwMode="auto">
          <a:xfrm>
            <a:off x="0" y="2"/>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3124200" y="6553201"/>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r>
              <a:rPr lang="he-IL" smtClean="0">
                <a:solidFill>
                  <a:srgbClr val="000000"/>
                </a:solidFill>
                <a:latin typeface="Verdana" pitchFamily="34" charset="0"/>
              </a:rPr>
              <a:t>יישומי פורטל חוקר                                                                                                                                                                                                                             עודכן ב- 27/05/2015</a:t>
            </a:r>
            <a:endParaRPr lang="en-US">
              <a:solidFill>
                <a:srgbClr val="000000"/>
              </a:solidFill>
              <a:latin typeface="Verdana" pitchFamily="34" charset="0"/>
            </a:endParaRPr>
          </a:p>
        </p:txBody>
      </p:sp>
      <p:sp>
        <p:nvSpPr>
          <p:cNvPr id="1030" name="Rectangle 6"/>
          <p:cNvSpPr>
            <a:spLocks noGrp="1" noChangeArrowheads="1"/>
          </p:cNvSpPr>
          <p:nvPr>
            <p:ph type="sldNum" sz="quarter" idx="4"/>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fld id="{4A439BBB-A540-4F8A-85C5-8F604BEF7B3D}" type="slidenum">
              <a:rPr lang="he-IL">
                <a:solidFill>
                  <a:srgbClr val="000000"/>
                </a:solidFill>
                <a:latin typeface="Verdana" pitchFamily="34" charset="0"/>
              </a:rPr>
              <a:pPr fontAlgn="base">
                <a:spcBef>
                  <a:spcPct val="0"/>
                </a:spcBef>
                <a:spcAft>
                  <a:spcPct val="0"/>
                </a:spcAft>
                <a:defRPr/>
              </a:pPr>
              <a:t>‹#›</a:t>
            </a:fld>
            <a:endParaRPr lang="en-US">
              <a:solidFill>
                <a:srgbClr val="000000"/>
              </a:solidFill>
              <a:latin typeface="Verdana" pitchFamily="34" charset="0"/>
            </a:endParaRP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794" r:id="rId23"/>
    <p:sldLayoutId id="2147483795" r:id="rId24"/>
    <p:sldLayoutId id="2147483847" r:id="rId25"/>
    <p:sldLayoutId id="2147483848" r:id="rId26"/>
    <p:sldLayoutId id="2147483849" r:id="rId27"/>
    <p:sldLayoutId id="2147483850" r:id="rId28"/>
    <p:sldLayoutId id="2147483851" r:id="rId29"/>
    <p:sldLayoutId id="2147483852" r:id="rId30"/>
    <p:sldLayoutId id="2147483853" r:id="rId31"/>
    <p:sldLayoutId id="2147483854" r:id="rId32"/>
    <p:sldLayoutId id="2147483855" r:id="rId33"/>
    <p:sldLayoutId id="2147483856" r:id="rId34"/>
  </p:sldLayoutIdLst>
  <p:transition/>
  <p:timing>
    <p:tnLst>
      <p:par>
        <p:cTn id="1" dur="indefinite" restart="never" nodeType="tmRoot"/>
      </p:par>
    </p:tnLst>
  </p:timing>
  <p:hf sldNum="0" hdr="0" dt="0"/>
  <p:txStyles>
    <p:titleStyle>
      <a:lvl1pPr algn="l" rtl="1" eaLnBrk="0" fontAlgn="base" hangingPunct="0">
        <a:spcBef>
          <a:spcPct val="0"/>
        </a:spcBef>
        <a:spcAft>
          <a:spcPct val="0"/>
        </a:spcAft>
        <a:defRPr sz="4400">
          <a:solidFill>
            <a:srgbClr val="260D4B"/>
          </a:solidFill>
          <a:latin typeface="+mj-lt"/>
          <a:ea typeface="+mj-ea"/>
          <a:cs typeface="+mj-cs"/>
        </a:defRPr>
      </a:lvl1pPr>
      <a:lvl2pPr algn="l" rtl="1" eaLnBrk="0" fontAlgn="base" hangingPunct="0">
        <a:spcBef>
          <a:spcPct val="0"/>
        </a:spcBef>
        <a:spcAft>
          <a:spcPct val="0"/>
        </a:spcAft>
        <a:defRPr sz="4400">
          <a:solidFill>
            <a:srgbClr val="260D4B"/>
          </a:solidFill>
          <a:latin typeface="Segoe" pitchFamily="34" charset="0"/>
          <a:cs typeface="Arial" charset="0"/>
        </a:defRPr>
      </a:lvl2pPr>
      <a:lvl3pPr algn="l" rtl="1" eaLnBrk="0" fontAlgn="base" hangingPunct="0">
        <a:spcBef>
          <a:spcPct val="0"/>
        </a:spcBef>
        <a:spcAft>
          <a:spcPct val="0"/>
        </a:spcAft>
        <a:defRPr sz="4400">
          <a:solidFill>
            <a:srgbClr val="260D4B"/>
          </a:solidFill>
          <a:latin typeface="Segoe" pitchFamily="34" charset="0"/>
          <a:cs typeface="Arial" charset="0"/>
        </a:defRPr>
      </a:lvl3pPr>
      <a:lvl4pPr algn="l" rtl="1" eaLnBrk="0" fontAlgn="base" hangingPunct="0">
        <a:spcBef>
          <a:spcPct val="0"/>
        </a:spcBef>
        <a:spcAft>
          <a:spcPct val="0"/>
        </a:spcAft>
        <a:defRPr sz="4400">
          <a:solidFill>
            <a:srgbClr val="260D4B"/>
          </a:solidFill>
          <a:latin typeface="Segoe" pitchFamily="34" charset="0"/>
          <a:cs typeface="Arial" charset="0"/>
        </a:defRPr>
      </a:lvl4pPr>
      <a:lvl5pPr algn="l" rtl="1" eaLnBrk="0" fontAlgn="base" hangingPunct="0">
        <a:spcBef>
          <a:spcPct val="0"/>
        </a:spcBef>
        <a:spcAft>
          <a:spcPct val="0"/>
        </a:spcAft>
        <a:defRPr sz="4400">
          <a:solidFill>
            <a:srgbClr val="260D4B"/>
          </a:solidFill>
          <a:latin typeface="Segoe" pitchFamily="34" charset="0"/>
          <a:cs typeface="Arial" charset="0"/>
        </a:defRPr>
      </a:lvl5pPr>
      <a:lvl6pPr marL="457200" algn="l" rtl="1" eaLnBrk="1" fontAlgn="base" hangingPunct="1">
        <a:spcBef>
          <a:spcPct val="0"/>
        </a:spcBef>
        <a:spcAft>
          <a:spcPct val="0"/>
        </a:spcAft>
        <a:defRPr sz="4400">
          <a:solidFill>
            <a:srgbClr val="260D4B"/>
          </a:solidFill>
          <a:latin typeface="Segoe" pitchFamily="34" charset="0"/>
          <a:cs typeface="Arial" charset="0"/>
        </a:defRPr>
      </a:lvl6pPr>
      <a:lvl7pPr marL="914400" algn="l" rtl="1" eaLnBrk="1" fontAlgn="base" hangingPunct="1">
        <a:spcBef>
          <a:spcPct val="0"/>
        </a:spcBef>
        <a:spcAft>
          <a:spcPct val="0"/>
        </a:spcAft>
        <a:defRPr sz="4400">
          <a:solidFill>
            <a:srgbClr val="260D4B"/>
          </a:solidFill>
          <a:latin typeface="Segoe" pitchFamily="34" charset="0"/>
          <a:cs typeface="Arial" charset="0"/>
        </a:defRPr>
      </a:lvl7pPr>
      <a:lvl8pPr marL="1371600" algn="l" rtl="1" eaLnBrk="1" fontAlgn="base" hangingPunct="1">
        <a:spcBef>
          <a:spcPct val="0"/>
        </a:spcBef>
        <a:spcAft>
          <a:spcPct val="0"/>
        </a:spcAft>
        <a:defRPr sz="4400">
          <a:solidFill>
            <a:srgbClr val="260D4B"/>
          </a:solidFill>
          <a:latin typeface="Segoe" pitchFamily="34" charset="0"/>
          <a:cs typeface="Arial" charset="0"/>
        </a:defRPr>
      </a:lvl8pPr>
      <a:lvl9pPr marL="1828800" algn="l" rtl="1" eaLnBrk="1" fontAlgn="base" hangingPunct="1">
        <a:spcBef>
          <a:spcPct val="0"/>
        </a:spcBef>
        <a:spcAft>
          <a:spcPct val="0"/>
        </a:spcAft>
        <a:defRPr sz="4400">
          <a:solidFill>
            <a:srgbClr val="260D4B"/>
          </a:solidFill>
          <a:latin typeface="Segoe" pitchFamily="34" charset="0"/>
          <a:cs typeface="Arial" charset="0"/>
        </a:defRPr>
      </a:lvl9pPr>
    </p:titleStyle>
    <p:bodyStyle>
      <a:lvl1pPr marL="342900" indent="-342900" algn="r" rtl="1" eaLnBrk="0" fontAlgn="base" hangingPunct="0">
        <a:spcBef>
          <a:spcPct val="20000"/>
        </a:spcBef>
        <a:spcAft>
          <a:spcPct val="0"/>
        </a:spcAft>
        <a:buChar char="•"/>
        <a:defRPr sz="3600">
          <a:solidFill>
            <a:srgbClr val="333333"/>
          </a:solidFill>
          <a:latin typeface="+mn-lt"/>
          <a:ea typeface="+mn-ea"/>
          <a:cs typeface="+mn-cs"/>
        </a:defRPr>
      </a:lvl1pPr>
      <a:lvl2pPr marL="742950" indent="-285750" algn="r" rtl="1" eaLnBrk="0" fontAlgn="base" hangingPunct="0">
        <a:spcBef>
          <a:spcPct val="20000"/>
        </a:spcBef>
        <a:spcAft>
          <a:spcPct val="0"/>
        </a:spcAft>
        <a:buChar char="–"/>
        <a:defRPr sz="3200">
          <a:solidFill>
            <a:srgbClr val="333333"/>
          </a:solidFill>
          <a:latin typeface="+mn-lt"/>
          <a:cs typeface="+mn-cs"/>
        </a:defRPr>
      </a:lvl2pPr>
      <a:lvl3pPr marL="1143000" indent="-228600" algn="r" rtl="1" eaLnBrk="0" fontAlgn="base" hangingPunct="0">
        <a:spcBef>
          <a:spcPct val="20000"/>
        </a:spcBef>
        <a:spcAft>
          <a:spcPct val="0"/>
        </a:spcAft>
        <a:buChar char="•"/>
        <a:defRPr sz="2800">
          <a:solidFill>
            <a:srgbClr val="333333"/>
          </a:solidFill>
          <a:latin typeface="+mn-lt"/>
          <a:cs typeface="+mn-cs"/>
        </a:defRPr>
      </a:lvl3pPr>
      <a:lvl4pPr marL="1600200" indent="-228600" algn="r" rtl="1" eaLnBrk="0" fontAlgn="base" hangingPunct="0">
        <a:spcBef>
          <a:spcPct val="20000"/>
        </a:spcBef>
        <a:spcAft>
          <a:spcPct val="0"/>
        </a:spcAft>
        <a:buChar char="–"/>
        <a:defRPr sz="2400">
          <a:solidFill>
            <a:srgbClr val="333333"/>
          </a:solidFill>
          <a:latin typeface="+mn-lt"/>
          <a:cs typeface="+mn-cs"/>
        </a:defRPr>
      </a:lvl4pPr>
      <a:lvl5pPr marL="2057400" indent="-228600" algn="r" rtl="1" eaLnBrk="0" fontAlgn="base" hangingPunct="0">
        <a:spcBef>
          <a:spcPct val="20000"/>
        </a:spcBef>
        <a:spcAft>
          <a:spcPct val="0"/>
        </a:spcAft>
        <a:buChar char="»"/>
        <a:defRPr sz="2400">
          <a:solidFill>
            <a:srgbClr val="333333"/>
          </a:solidFill>
          <a:latin typeface="+mn-lt"/>
          <a:cs typeface="+mn-cs"/>
        </a:defRPr>
      </a:lvl5pPr>
      <a:lvl6pPr marL="2514600" indent="-228600" algn="r" rtl="1" eaLnBrk="1" fontAlgn="base" hangingPunct="1">
        <a:spcBef>
          <a:spcPct val="20000"/>
        </a:spcBef>
        <a:spcAft>
          <a:spcPct val="0"/>
        </a:spcAft>
        <a:buChar char="»"/>
        <a:defRPr sz="2400">
          <a:solidFill>
            <a:srgbClr val="333333"/>
          </a:solidFill>
          <a:latin typeface="+mn-lt"/>
          <a:cs typeface="+mn-cs"/>
        </a:defRPr>
      </a:lvl6pPr>
      <a:lvl7pPr marL="2971800" indent="-228600" algn="r" rtl="1" eaLnBrk="1" fontAlgn="base" hangingPunct="1">
        <a:spcBef>
          <a:spcPct val="20000"/>
        </a:spcBef>
        <a:spcAft>
          <a:spcPct val="0"/>
        </a:spcAft>
        <a:buChar char="»"/>
        <a:defRPr sz="2400">
          <a:solidFill>
            <a:srgbClr val="333333"/>
          </a:solidFill>
          <a:latin typeface="+mn-lt"/>
          <a:cs typeface="+mn-cs"/>
        </a:defRPr>
      </a:lvl7pPr>
      <a:lvl8pPr marL="3429000" indent="-228600" algn="r" rtl="1" eaLnBrk="1" fontAlgn="base" hangingPunct="1">
        <a:spcBef>
          <a:spcPct val="20000"/>
        </a:spcBef>
        <a:spcAft>
          <a:spcPct val="0"/>
        </a:spcAft>
        <a:buChar char="»"/>
        <a:defRPr sz="2400">
          <a:solidFill>
            <a:srgbClr val="333333"/>
          </a:solidFill>
          <a:latin typeface="+mn-lt"/>
          <a:cs typeface="+mn-cs"/>
        </a:defRPr>
      </a:lvl8pPr>
      <a:lvl9pPr marL="3886200" indent="-228600" algn="r" rtl="1" eaLnBrk="1" fontAlgn="base" hangingPunct="1">
        <a:spcBef>
          <a:spcPct val="20000"/>
        </a:spcBef>
        <a:spcAft>
          <a:spcPct val="0"/>
        </a:spcAft>
        <a:buChar char="»"/>
        <a:defRPr sz="2400">
          <a:solidFill>
            <a:srgbClr val="333333"/>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hyperlink" Target="http://www.google.co.il/url?sa=i&amp;rct=j&amp;q=&amp;esrc=s&amp;frm=1&amp;source=images&amp;cd=&amp;cad=rja&amp;uact=8&amp;ved=0ahUKEwjkiKmk9e7JAhUCQBQKHX6mDRgQjRwIBw&amp;url=http://www.techieshelp.com/turn-off-pop-up-block-in-internet-explorer-9/&amp;psig=AFQjCNHT3yMFX4wTsXMH0vO1Ia_bDlpOCw&amp;ust=1450854749706125"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5.png"/><Relationship Id="rId9" Type="http://schemas.openxmlformats.org/officeDocument/2006/relationships/hyperlink" Target="https://www.google.co.il/url?sa=i&amp;rct=j&amp;q=&amp;esrc=s&amp;frm=1&amp;source=images&amp;cd=&amp;cad=rja&amp;uact=8&amp;ved=0ahUKEwjgopDC_e7JAhVBzxoKHe5UBUQQjRwIBw&amp;url=https://www.mozilla.org/&amp;psig=AFQjCNHwFvd-Dat229R6z46Ik2jgbgKYIw&amp;ust=145085694737500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png"/><Relationship Id="rId11"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 y="4192"/>
            <a:ext cx="9144000" cy="1013854"/>
          </a:xfrm>
          <a:prstGeom prst="rect">
            <a:avLst/>
          </a:prstGeom>
        </p:spPr>
      </p:pic>
      <p:sp>
        <p:nvSpPr>
          <p:cNvPr id="13" name="Rectangle 12"/>
          <p:cNvSpPr/>
          <p:nvPr/>
        </p:nvSpPr>
        <p:spPr>
          <a:xfrm>
            <a:off x="6660232" y="5805264"/>
            <a:ext cx="233975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FFFFF"/>
              </a:solidFill>
            </a:endParaRPr>
          </a:p>
        </p:txBody>
      </p:sp>
      <p:sp>
        <p:nvSpPr>
          <p:cNvPr id="10" name="Rectangle 9"/>
          <p:cNvSpPr/>
          <p:nvPr/>
        </p:nvSpPr>
        <p:spPr>
          <a:xfrm>
            <a:off x="7092280" y="5013176"/>
            <a:ext cx="1619672"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FFFFF"/>
              </a:solidFill>
            </a:endParaRPr>
          </a:p>
        </p:txBody>
      </p:sp>
      <p:pic>
        <p:nvPicPr>
          <p:cNvPr id="12" name="Picture 11"/>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t="13692" b="10731"/>
          <a:stretch/>
        </p:blipFill>
        <p:spPr>
          <a:xfrm>
            <a:off x="-2673" y="2231235"/>
            <a:ext cx="9144000" cy="2996223"/>
          </a:xfrm>
          <a:prstGeom prst="rect">
            <a:avLst/>
          </a:prstGeom>
          <a:effectLst/>
        </p:spPr>
      </p:pic>
      <p:sp>
        <p:nvSpPr>
          <p:cNvPr id="15" name="TextBox 7"/>
          <p:cNvSpPr txBox="1">
            <a:spLocks noChangeArrowheads="1"/>
          </p:cNvSpPr>
          <p:nvPr/>
        </p:nvSpPr>
        <p:spPr bwMode="auto">
          <a:xfrm>
            <a:off x="1187624" y="2204864"/>
            <a:ext cx="7848872" cy="646331"/>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r>
              <a:rPr lang="he-IL" sz="3600" b="1" dirty="0" smtClean="0">
                <a:ln w="10541" cmpd="sng">
                  <a:solidFill>
                    <a:srgbClr val="336699"/>
                  </a:solidFill>
                  <a:prstDash val="solid"/>
                </a:ln>
                <a:solidFill>
                  <a:srgbClr val="002060"/>
                </a:solidFill>
                <a:latin typeface="David" panose="020E0502060401010101" pitchFamily="34" charset="-79"/>
                <a:cs typeface="David" panose="020E0502060401010101" pitchFamily="34" charset="-79"/>
              </a:rPr>
              <a:t>יישומי פורטל המחקר – רשות המחקר </a:t>
            </a:r>
            <a:endParaRPr lang="he-IL" sz="3600" b="1" dirty="0">
              <a:ln w="10541" cmpd="sng">
                <a:solidFill>
                  <a:srgbClr val="336699"/>
                </a:solidFill>
                <a:prstDash val="solid"/>
              </a:ln>
              <a:solidFill>
                <a:srgbClr val="002060"/>
              </a:solidFill>
              <a:latin typeface="David" panose="020E0502060401010101" pitchFamily="34" charset="-79"/>
              <a:cs typeface="David" panose="020E0502060401010101" pitchFamily="34" charset="-79"/>
            </a:endParaRPr>
          </a:p>
        </p:txBody>
      </p:sp>
      <p:sp>
        <p:nvSpPr>
          <p:cNvPr id="16" name="מלבן 3"/>
          <p:cNvSpPr/>
          <p:nvPr/>
        </p:nvSpPr>
        <p:spPr>
          <a:xfrm>
            <a:off x="6083443" y="2708920"/>
            <a:ext cx="2953053" cy="523220"/>
          </a:xfrm>
          <a:prstGeom prst="rect">
            <a:avLst/>
          </a:prstGeom>
        </p:spPr>
        <p:txBody>
          <a:bodyPr wrap="none">
            <a:spAutoFit/>
            <a:scene3d>
              <a:camera prst="orthographicFront"/>
              <a:lightRig rig="threePt" dir="t"/>
            </a:scene3d>
            <a:sp3d extrusionH="57150">
              <a:bevelT w="38100" h="38100"/>
            </a:sp3d>
          </a:bodyPr>
          <a:lstStyle/>
          <a:p>
            <a:pPr rtl="0"/>
            <a:r>
              <a:rPr lang="he-IL" sz="2800" b="1" dirty="0" smtClean="0">
                <a:ln w="10541" cmpd="sng">
                  <a:solidFill>
                    <a:srgbClr val="336699"/>
                  </a:solidFill>
                  <a:prstDash val="solid"/>
                </a:ln>
                <a:solidFill>
                  <a:srgbClr val="002060"/>
                </a:solidFill>
                <a:latin typeface="David" panose="020E0502060401010101" pitchFamily="34" charset="-79"/>
                <a:cs typeface="David" panose="020E0502060401010101" pitchFamily="34" charset="-79"/>
              </a:rPr>
              <a:t>מדריך לסגל האקדמי</a:t>
            </a:r>
            <a:endParaRPr lang="he-IL" sz="2800" b="1" dirty="0">
              <a:ln w="10541" cmpd="sng">
                <a:solidFill>
                  <a:srgbClr val="336699"/>
                </a:solidFill>
                <a:prstDash val="solid"/>
              </a:ln>
              <a:solidFill>
                <a:srgbClr val="002060"/>
              </a:solidFill>
              <a:latin typeface="David" panose="020E0502060401010101" pitchFamily="34" charset="-79"/>
              <a:cs typeface="David" panose="020E0502060401010101" pitchFamily="34" charset="-79"/>
            </a:endParaRP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547664" y="89487"/>
            <a:ext cx="9334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 y="4192"/>
            <a:ext cx="9144000" cy="1013854"/>
          </a:xfrm>
          <a:prstGeom prst="rect">
            <a:avLst/>
          </a:prstGeom>
        </p:spPr>
      </p:pic>
      <p:sp>
        <p:nvSpPr>
          <p:cNvPr id="5" name="TextBox 7"/>
          <p:cNvSpPr txBox="1">
            <a:spLocks noChangeArrowheads="1"/>
          </p:cNvSpPr>
          <p:nvPr/>
        </p:nvSpPr>
        <p:spPr bwMode="auto">
          <a:xfrm>
            <a:off x="971600" y="2204863"/>
            <a:ext cx="7848872" cy="646331"/>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a:r>
              <a:rPr lang="he-IL" sz="3600" b="1" dirty="0" smtClean="0">
                <a:ln w="10541" cmpd="sng">
                  <a:solidFill>
                    <a:srgbClr val="336699"/>
                  </a:solidFill>
                  <a:prstDash val="solid"/>
                </a:ln>
                <a:solidFill>
                  <a:srgbClr val="002060"/>
                </a:solidFill>
                <a:latin typeface="David" panose="020E0502060401010101" pitchFamily="34" charset="-79"/>
                <a:cs typeface="David" panose="020E0502060401010101" pitchFamily="34" charset="-79"/>
              </a:rPr>
              <a:t>פרופיל אישי </a:t>
            </a:r>
            <a:endParaRPr lang="he-IL" sz="3600" b="1" dirty="0">
              <a:ln w="10541" cmpd="sng">
                <a:solidFill>
                  <a:srgbClr val="336699"/>
                </a:solidFill>
                <a:prstDash val="solid"/>
              </a:ln>
              <a:solidFill>
                <a:srgbClr val="002060"/>
              </a:solidFill>
              <a:latin typeface="David" panose="020E0502060401010101" pitchFamily="34" charset="-79"/>
              <a:cs typeface="David" panose="020E0502060401010101" pitchFamily="34" charset="-79"/>
            </a:endParaRPr>
          </a:p>
        </p:txBody>
      </p:sp>
      <p:sp>
        <p:nvSpPr>
          <p:cNvPr id="6" name="Rectangle 5"/>
          <p:cNvSpPr/>
          <p:nvPr/>
        </p:nvSpPr>
        <p:spPr>
          <a:xfrm>
            <a:off x="467544" y="3186078"/>
            <a:ext cx="8208912" cy="473206"/>
          </a:xfrm>
          <a:prstGeom prst="rect">
            <a:avLst/>
          </a:prstGeom>
        </p:spPr>
        <p:txBody>
          <a:bodyPr wrap="square">
            <a:spAutoFit/>
          </a:bodyPr>
          <a:lstStyle/>
          <a:p>
            <a:pPr>
              <a:lnSpc>
                <a:spcPct val="150000"/>
              </a:lnSpc>
            </a:pPr>
            <a:r>
              <a:rPr lang="he-IL" dirty="0" smtClean="0">
                <a:latin typeface="David" panose="020E0502060401010101" pitchFamily="34" charset="-79"/>
                <a:cs typeface="David" panose="020E0502060401010101" pitchFamily="34" charset="-79"/>
              </a:rPr>
              <a:t>מסייע בניתוב מידע </a:t>
            </a:r>
            <a:r>
              <a:rPr lang="he-IL" u="sng" dirty="0" smtClean="0">
                <a:latin typeface="David" panose="020E0502060401010101" pitchFamily="34" charset="-79"/>
                <a:cs typeface="David" panose="020E0502060401010101" pitchFamily="34" charset="-79"/>
              </a:rPr>
              <a:t>ממוקד</a:t>
            </a:r>
            <a:r>
              <a:rPr lang="he-IL" dirty="0" smtClean="0">
                <a:latin typeface="David" panose="020E0502060401010101" pitchFamily="34" charset="-79"/>
                <a:cs typeface="David" panose="020E0502060401010101" pitchFamily="34" charset="-79"/>
              </a:rPr>
              <a:t> ורלוונטי לכל חוקר/ת לפורטל המחקר והן לדוא"ל שהוזן בו.</a:t>
            </a:r>
            <a:endParaRPr lang="he-IL" dirty="0">
              <a:latin typeface="David" panose="020E0502060401010101" pitchFamily="34" charset="-79"/>
              <a:cs typeface="David" panose="020E0502060401010101" pitchFamily="34" charset="-79"/>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7664" y="89487"/>
            <a:ext cx="9334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99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324902"/>
            <a:ext cx="8671758" cy="637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88640"/>
            <a:ext cx="8676457" cy="19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904003" y="217839"/>
            <a:ext cx="576064" cy="132076"/>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7452320" y="172582"/>
            <a:ext cx="1080120" cy="338554"/>
          </a:xfrm>
          <a:prstGeom prst="rect">
            <a:avLst/>
          </a:prstGeom>
          <a:noFill/>
        </p:spPr>
        <p:txBody>
          <a:bodyPr wrap="square" rtlCol="1">
            <a:spAutoFit/>
          </a:bodyPr>
          <a:lstStyle/>
          <a:p>
            <a:r>
              <a:rPr lang="he-IL" sz="800" dirty="0">
                <a:solidFill>
                  <a:schemeClr val="bg1">
                    <a:lumMod val="85000"/>
                  </a:schemeClr>
                </a:solidFill>
              </a:rPr>
              <a:t>ישראלה ישראלי </a:t>
            </a:r>
          </a:p>
          <a:p>
            <a:endParaRPr lang="he-IL" sz="800" dirty="0">
              <a:solidFill>
                <a:schemeClr val="bg1">
                  <a:lumMod val="85000"/>
                </a:schemeClr>
              </a:solidFill>
              <a:cs typeface="+mj-cs"/>
            </a:endParaRPr>
          </a:p>
        </p:txBody>
      </p:sp>
      <p:sp>
        <p:nvSpPr>
          <p:cNvPr id="4" name="Rectangle 3"/>
          <p:cNvSpPr/>
          <p:nvPr/>
        </p:nvSpPr>
        <p:spPr>
          <a:xfrm>
            <a:off x="6084168" y="1460605"/>
            <a:ext cx="1224136" cy="312211"/>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6084168" y="1412776"/>
            <a:ext cx="1224136" cy="246221"/>
          </a:xfrm>
          <a:prstGeom prst="rect">
            <a:avLst/>
          </a:prstGeom>
          <a:noFill/>
        </p:spPr>
        <p:txBody>
          <a:bodyPr wrap="square" rtlCol="1">
            <a:spAutoFit/>
          </a:bodyPr>
          <a:lstStyle/>
          <a:p>
            <a:r>
              <a:rPr lang="he-IL" sz="1000" dirty="0" smtClean="0">
                <a:latin typeface="Arial Black" panose="020B0A04020102020204" pitchFamily="34" charset="0"/>
                <a:cs typeface="+mj-cs"/>
              </a:rPr>
              <a:t>ד"ר ישראלה ישראלי </a:t>
            </a:r>
            <a:endParaRPr lang="he-IL" sz="1000" dirty="0">
              <a:latin typeface="Arial Black" panose="020B0A04020102020204" pitchFamily="34" charset="0"/>
              <a:cs typeface="+mj-cs"/>
            </a:endParaRPr>
          </a:p>
        </p:txBody>
      </p:sp>
      <p:sp>
        <p:nvSpPr>
          <p:cNvPr id="10" name="TextBox 9"/>
          <p:cNvSpPr txBox="1"/>
          <p:nvPr/>
        </p:nvSpPr>
        <p:spPr>
          <a:xfrm>
            <a:off x="5580112" y="1556792"/>
            <a:ext cx="1728192" cy="246221"/>
          </a:xfrm>
          <a:prstGeom prst="rect">
            <a:avLst/>
          </a:prstGeom>
          <a:noFill/>
        </p:spPr>
        <p:txBody>
          <a:bodyPr wrap="square" rtlCol="1">
            <a:spAutoFit/>
          </a:bodyPr>
          <a:lstStyle/>
          <a:p>
            <a:r>
              <a:rPr lang="en-US" sz="1000" dirty="0" smtClean="0">
                <a:latin typeface="Arial" panose="020B0604020202020204" pitchFamily="34" charset="0"/>
                <a:cs typeface="Arial" panose="020B0604020202020204" pitchFamily="34" charset="0"/>
              </a:rPr>
              <a:t>ISRAELA</a:t>
            </a:r>
            <a:r>
              <a:rPr lang="en-US" sz="1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ISRAELI</a:t>
            </a:r>
            <a:endParaRPr lang="he-IL" sz="1000" dirty="0">
              <a:latin typeface="Arial" panose="020B0604020202020204" pitchFamily="34" charset="0"/>
              <a:cs typeface="Arial" panose="020B0604020202020204" pitchFamily="34" charset="0"/>
            </a:endParaRPr>
          </a:p>
        </p:txBody>
      </p:sp>
      <p:sp>
        <p:nvSpPr>
          <p:cNvPr id="9" name="Rounded Rectangle 8"/>
          <p:cNvSpPr/>
          <p:nvPr/>
        </p:nvSpPr>
        <p:spPr>
          <a:xfrm>
            <a:off x="6444208" y="2132856"/>
            <a:ext cx="93610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3" name="Group 12"/>
          <p:cNvGrpSpPr/>
          <p:nvPr/>
        </p:nvGrpSpPr>
        <p:grpSpPr>
          <a:xfrm>
            <a:off x="3203848" y="2143889"/>
            <a:ext cx="2592288" cy="2221215"/>
            <a:chOff x="3203848" y="2143889"/>
            <a:chExt cx="2592288" cy="2221215"/>
          </a:xfrm>
        </p:grpSpPr>
        <p:sp>
          <p:nvSpPr>
            <p:cNvPr id="11" name="Left Brace 10"/>
            <p:cNvSpPr/>
            <p:nvPr/>
          </p:nvSpPr>
          <p:spPr>
            <a:xfrm>
              <a:off x="4860032" y="2420888"/>
              <a:ext cx="216024" cy="1944216"/>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TextBox 11"/>
            <p:cNvSpPr txBox="1"/>
            <p:nvPr/>
          </p:nvSpPr>
          <p:spPr>
            <a:xfrm>
              <a:off x="3203848" y="2143889"/>
              <a:ext cx="2592288" cy="276999"/>
            </a:xfrm>
            <a:prstGeom prst="rect">
              <a:avLst/>
            </a:prstGeom>
            <a:noFill/>
          </p:spPr>
          <p:txBody>
            <a:bodyPr wrap="square" rtlCol="1">
              <a:spAutoFit/>
            </a:bodyPr>
            <a:lstStyle/>
            <a:p>
              <a:r>
                <a:rPr lang="he-IL" sz="1200" dirty="0" smtClean="0">
                  <a:solidFill>
                    <a:srgbClr val="FF0000"/>
                  </a:solidFill>
                </a:rPr>
                <a:t>פרטי קשר מול רשות המחקר </a:t>
              </a:r>
              <a:endParaRPr lang="he-IL" sz="1200" dirty="0">
                <a:solidFill>
                  <a:srgbClr val="FF0000"/>
                </a:solidFill>
              </a:endParaRPr>
            </a:p>
          </p:txBody>
        </p:sp>
      </p:grpSp>
      <p:grpSp>
        <p:nvGrpSpPr>
          <p:cNvPr id="15" name="Group 14"/>
          <p:cNvGrpSpPr/>
          <p:nvPr/>
        </p:nvGrpSpPr>
        <p:grpSpPr>
          <a:xfrm>
            <a:off x="598395" y="2143889"/>
            <a:ext cx="2592288" cy="2221215"/>
            <a:chOff x="3203848" y="2143889"/>
            <a:chExt cx="2592288" cy="2221215"/>
          </a:xfrm>
        </p:grpSpPr>
        <p:sp>
          <p:nvSpPr>
            <p:cNvPr id="16" name="Left Brace 15"/>
            <p:cNvSpPr/>
            <p:nvPr/>
          </p:nvSpPr>
          <p:spPr>
            <a:xfrm>
              <a:off x="4860032" y="2420888"/>
              <a:ext cx="216024" cy="1944216"/>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7" name="TextBox 16"/>
            <p:cNvSpPr txBox="1"/>
            <p:nvPr/>
          </p:nvSpPr>
          <p:spPr>
            <a:xfrm>
              <a:off x="3203848" y="2143889"/>
              <a:ext cx="2592288" cy="276999"/>
            </a:xfrm>
            <a:prstGeom prst="rect">
              <a:avLst/>
            </a:prstGeom>
            <a:noFill/>
          </p:spPr>
          <p:txBody>
            <a:bodyPr wrap="square" rtlCol="1">
              <a:spAutoFit/>
            </a:bodyPr>
            <a:lstStyle/>
            <a:p>
              <a:r>
                <a:rPr lang="he-IL" sz="1200" dirty="0" smtClean="0">
                  <a:solidFill>
                    <a:srgbClr val="FF0000"/>
                  </a:solidFill>
                </a:rPr>
                <a:t>שיוך ארגוני ומחקרי</a:t>
              </a:r>
              <a:endParaRPr lang="he-IL" sz="1200" dirty="0">
                <a:solidFill>
                  <a:srgbClr val="FF0000"/>
                </a:solidFill>
              </a:endParaRPr>
            </a:p>
          </p:txBody>
        </p:sp>
      </p:grpSp>
    </p:spTree>
    <p:extLst>
      <p:ext uri="{BB962C8B-B14F-4D97-AF65-F5344CB8AC3E}">
        <p14:creationId xmlns:p14="http://schemas.microsoft.com/office/powerpoint/2010/main" val="112692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324902"/>
            <a:ext cx="8671758" cy="637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88640"/>
            <a:ext cx="8676457" cy="19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904003" y="217839"/>
            <a:ext cx="576064" cy="132076"/>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7452320" y="172582"/>
            <a:ext cx="1080120" cy="338554"/>
          </a:xfrm>
          <a:prstGeom prst="rect">
            <a:avLst/>
          </a:prstGeom>
          <a:noFill/>
        </p:spPr>
        <p:txBody>
          <a:bodyPr wrap="square" rtlCol="1">
            <a:spAutoFit/>
          </a:bodyPr>
          <a:lstStyle/>
          <a:p>
            <a:r>
              <a:rPr lang="he-IL" sz="800" dirty="0">
                <a:solidFill>
                  <a:schemeClr val="bg1">
                    <a:lumMod val="85000"/>
                  </a:schemeClr>
                </a:solidFill>
              </a:rPr>
              <a:t>ישראלה ישראלי </a:t>
            </a:r>
          </a:p>
          <a:p>
            <a:endParaRPr lang="he-IL" sz="800" dirty="0">
              <a:solidFill>
                <a:schemeClr val="bg1">
                  <a:lumMod val="85000"/>
                </a:schemeClr>
              </a:solidFill>
              <a:cs typeface="+mj-cs"/>
            </a:endParaRPr>
          </a:p>
        </p:txBody>
      </p:sp>
      <p:sp>
        <p:nvSpPr>
          <p:cNvPr id="4" name="Rectangle 3"/>
          <p:cNvSpPr/>
          <p:nvPr/>
        </p:nvSpPr>
        <p:spPr>
          <a:xfrm>
            <a:off x="6084168" y="1460605"/>
            <a:ext cx="1224136" cy="312211"/>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6084168" y="1412776"/>
            <a:ext cx="1224136" cy="246221"/>
          </a:xfrm>
          <a:prstGeom prst="rect">
            <a:avLst/>
          </a:prstGeom>
          <a:noFill/>
        </p:spPr>
        <p:txBody>
          <a:bodyPr wrap="square" rtlCol="1">
            <a:spAutoFit/>
          </a:bodyPr>
          <a:lstStyle/>
          <a:p>
            <a:r>
              <a:rPr lang="he-IL" sz="1000" dirty="0" smtClean="0">
                <a:latin typeface="Arial Black" panose="020B0A04020102020204" pitchFamily="34" charset="0"/>
                <a:cs typeface="+mj-cs"/>
              </a:rPr>
              <a:t>ד"ר ישראלה ישראלי </a:t>
            </a:r>
            <a:endParaRPr lang="he-IL" sz="1000" dirty="0">
              <a:latin typeface="Arial Black" panose="020B0A04020102020204" pitchFamily="34" charset="0"/>
              <a:cs typeface="+mj-cs"/>
            </a:endParaRPr>
          </a:p>
        </p:txBody>
      </p:sp>
      <p:sp>
        <p:nvSpPr>
          <p:cNvPr id="10" name="TextBox 9"/>
          <p:cNvSpPr txBox="1"/>
          <p:nvPr/>
        </p:nvSpPr>
        <p:spPr>
          <a:xfrm>
            <a:off x="5580112" y="1556792"/>
            <a:ext cx="1728192" cy="246221"/>
          </a:xfrm>
          <a:prstGeom prst="rect">
            <a:avLst/>
          </a:prstGeom>
          <a:noFill/>
        </p:spPr>
        <p:txBody>
          <a:bodyPr wrap="square" rtlCol="1">
            <a:spAutoFit/>
          </a:bodyPr>
          <a:lstStyle/>
          <a:p>
            <a:r>
              <a:rPr lang="en-US" sz="1000" dirty="0" smtClean="0">
                <a:latin typeface="Arial" panose="020B0604020202020204" pitchFamily="34" charset="0"/>
                <a:cs typeface="Arial" panose="020B0604020202020204" pitchFamily="34" charset="0"/>
              </a:rPr>
              <a:t>ISRAELA</a:t>
            </a:r>
            <a:r>
              <a:rPr lang="en-US" sz="1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ISRAELI</a:t>
            </a:r>
            <a:endParaRPr lang="he-IL" sz="1000" dirty="0">
              <a:latin typeface="Arial" panose="020B0604020202020204" pitchFamily="34" charset="0"/>
              <a:cs typeface="Arial" panose="020B0604020202020204" pitchFamily="34" charset="0"/>
            </a:endParaRPr>
          </a:p>
        </p:txBody>
      </p:sp>
      <p:sp>
        <p:nvSpPr>
          <p:cNvPr id="21" name="Rounded Rectangle 20"/>
          <p:cNvSpPr/>
          <p:nvPr/>
        </p:nvSpPr>
        <p:spPr>
          <a:xfrm>
            <a:off x="6444208" y="5157192"/>
            <a:ext cx="93610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2" name="Group 21"/>
          <p:cNvGrpSpPr/>
          <p:nvPr/>
        </p:nvGrpSpPr>
        <p:grpSpPr>
          <a:xfrm>
            <a:off x="-180528" y="4797152"/>
            <a:ext cx="4500500" cy="1293060"/>
            <a:chOff x="2555776" y="2143889"/>
            <a:chExt cx="4500500" cy="1293060"/>
          </a:xfrm>
        </p:grpSpPr>
        <p:sp>
          <p:nvSpPr>
            <p:cNvPr id="23" name="Left Brace 22"/>
            <p:cNvSpPr/>
            <p:nvPr/>
          </p:nvSpPr>
          <p:spPr>
            <a:xfrm>
              <a:off x="2879811" y="2511878"/>
              <a:ext cx="216024" cy="925071"/>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4" name="TextBox 23"/>
            <p:cNvSpPr txBox="1"/>
            <p:nvPr/>
          </p:nvSpPr>
          <p:spPr>
            <a:xfrm>
              <a:off x="2555776" y="2143889"/>
              <a:ext cx="4500500" cy="276999"/>
            </a:xfrm>
            <a:prstGeom prst="rect">
              <a:avLst/>
            </a:prstGeom>
            <a:noFill/>
          </p:spPr>
          <p:txBody>
            <a:bodyPr wrap="square" rtlCol="1">
              <a:spAutoFit/>
            </a:bodyPr>
            <a:lstStyle/>
            <a:p>
              <a:r>
                <a:rPr lang="he-IL" sz="1200" dirty="0" smtClean="0">
                  <a:solidFill>
                    <a:srgbClr val="FF0000"/>
                  </a:solidFill>
                </a:rPr>
                <a:t>לפי תחומי העניין שתבחרו יותאמו ההזדמנויות וההודעות בפורטל</a:t>
              </a:r>
              <a:endParaRPr lang="he-IL" sz="1200" dirty="0">
                <a:solidFill>
                  <a:srgbClr val="FF0000"/>
                </a:solidFill>
              </a:endParaRPr>
            </a:p>
          </p:txBody>
        </p:sp>
      </p:grpSp>
      <p:grpSp>
        <p:nvGrpSpPr>
          <p:cNvPr id="2048" name="Group 2047"/>
          <p:cNvGrpSpPr/>
          <p:nvPr/>
        </p:nvGrpSpPr>
        <p:grpSpPr>
          <a:xfrm>
            <a:off x="4860032" y="2492895"/>
            <a:ext cx="2492854" cy="648073"/>
            <a:chOff x="4860032" y="2492895"/>
            <a:chExt cx="2492854" cy="648073"/>
          </a:xfrm>
        </p:grpSpPr>
        <p:sp>
          <p:nvSpPr>
            <p:cNvPr id="25" name="TextBox 24"/>
            <p:cNvSpPr txBox="1"/>
            <p:nvPr/>
          </p:nvSpPr>
          <p:spPr>
            <a:xfrm>
              <a:off x="4860032" y="2863969"/>
              <a:ext cx="2376264" cy="276999"/>
            </a:xfrm>
            <a:prstGeom prst="rect">
              <a:avLst/>
            </a:prstGeom>
            <a:solidFill>
              <a:srgbClr val="FBFBFB"/>
            </a:solidFill>
          </p:spPr>
          <p:txBody>
            <a:bodyPr wrap="square" rtlCol="1">
              <a:spAutoFit/>
            </a:bodyPr>
            <a:lstStyle/>
            <a:p>
              <a:r>
                <a:rPr lang="he-IL" sz="1200" dirty="0" smtClean="0">
                  <a:solidFill>
                    <a:srgbClr val="FF0000"/>
                  </a:solidFill>
                </a:rPr>
                <a:t>שדות עם *</a:t>
              </a:r>
              <a:r>
                <a:rPr lang="en-US" sz="1200" dirty="0" smtClean="0">
                  <a:solidFill>
                    <a:srgbClr val="FF0000"/>
                  </a:solidFill>
                </a:rPr>
                <a:t> </a:t>
              </a:r>
              <a:r>
                <a:rPr lang="he-IL" sz="1200" dirty="0" smtClean="0">
                  <a:solidFill>
                    <a:srgbClr val="FF0000"/>
                  </a:solidFill>
                </a:rPr>
                <a:t>הם שדות חובה </a:t>
              </a:r>
              <a:endParaRPr lang="he-IL" sz="1200" dirty="0">
                <a:solidFill>
                  <a:srgbClr val="FF0000"/>
                </a:solidFill>
              </a:endParaRPr>
            </a:p>
          </p:txBody>
        </p:sp>
        <p:sp>
          <p:nvSpPr>
            <p:cNvPr id="31" name="Double Brace 30"/>
            <p:cNvSpPr/>
            <p:nvPr/>
          </p:nvSpPr>
          <p:spPr>
            <a:xfrm>
              <a:off x="4860032" y="2492895"/>
              <a:ext cx="2492854" cy="349007"/>
            </a:xfrm>
            <a:prstGeom prst="bracePair">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grpSp>
        <p:nvGrpSpPr>
          <p:cNvPr id="2049" name="Group 2048"/>
          <p:cNvGrpSpPr/>
          <p:nvPr/>
        </p:nvGrpSpPr>
        <p:grpSpPr>
          <a:xfrm>
            <a:off x="4644008" y="3140968"/>
            <a:ext cx="2707248" cy="709047"/>
            <a:chOff x="4644008" y="3140968"/>
            <a:chExt cx="2707248" cy="709047"/>
          </a:xfrm>
        </p:grpSpPr>
        <p:sp>
          <p:nvSpPr>
            <p:cNvPr id="26" name="TextBox 25"/>
            <p:cNvSpPr txBox="1"/>
            <p:nvPr/>
          </p:nvSpPr>
          <p:spPr>
            <a:xfrm>
              <a:off x="4644008" y="3573016"/>
              <a:ext cx="2592288" cy="276999"/>
            </a:xfrm>
            <a:prstGeom prst="rect">
              <a:avLst/>
            </a:prstGeom>
            <a:solidFill>
              <a:srgbClr val="FBFBFB"/>
            </a:solidFill>
          </p:spPr>
          <p:txBody>
            <a:bodyPr wrap="square" rtlCol="1">
              <a:spAutoFit/>
            </a:bodyPr>
            <a:lstStyle/>
            <a:p>
              <a:r>
                <a:rPr lang="he-IL" sz="1200" dirty="0" smtClean="0">
                  <a:solidFill>
                    <a:srgbClr val="FF0000"/>
                  </a:solidFill>
                </a:rPr>
                <a:t>שדות "לבנים" הם שדות הזנה</a:t>
              </a:r>
              <a:endParaRPr lang="he-IL" sz="1200" dirty="0">
                <a:solidFill>
                  <a:srgbClr val="FF0000"/>
                </a:solidFill>
              </a:endParaRPr>
            </a:p>
          </p:txBody>
        </p:sp>
        <p:sp>
          <p:nvSpPr>
            <p:cNvPr id="34" name="Double Brace 33"/>
            <p:cNvSpPr/>
            <p:nvPr/>
          </p:nvSpPr>
          <p:spPr>
            <a:xfrm>
              <a:off x="4858402" y="3140968"/>
              <a:ext cx="2492854" cy="349007"/>
            </a:xfrm>
            <a:prstGeom prst="bracePair">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grpSp>
        <p:nvGrpSpPr>
          <p:cNvPr id="3" name="Group 2"/>
          <p:cNvGrpSpPr/>
          <p:nvPr/>
        </p:nvGrpSpPr>
        <p:grpSpPr>
          <a:xfrm>
            <a:off x="395536" y="2420888"/>
            <a:ext cx="4005022" cy="646331"/>
            <a:chOff x="395536" y="2420888"/>
            <a:chExt cx="4005022" cy="646331"/>
          </a:xfrm>
        </p:grpSpPr>
        <p:grpSp>
          <p:nvGrpSpPr>
            <p:cNvPr id="2051" name="Group 2050"/>
            <p:cNvGrpSpPr/>
            <p:nvPr/>
          </p:nvGrpSpPr>
          <p:grpSpPr>
            <a:xfrm>
              <a:off x="395536" y="2420888"/>
              <a:ext cx="4005022" cy="646331"/>
              <a:chOff x="395536" y="2420888"/>
              <a:chExt cx="4005022" cy="646331"/>
            </a:xfrm>
          </p:grpSpPr>
          <p:sp>
            <p:nvSpPr>
              <p:cNvPr id="27" name="TextBox 26"/>
              <p:cNvSpPr txBox="1"/>
              <p:nvPr/>
            </p:nvSpPr>
            <p:spPr>
              <a:xfrm>
                <a:off x="395536" y="2420888"/>
                <a:ext cx="2038931" cy="646331"/>
              </a:xfrm>
              <a:prstGeom prst="rect">
                <a:avLst/>
              </a:prstGeom>
              <a:noFill/>
            </p:spPr>
            <p:txBody>
              <a:bodyPr wrap="square" rtlCol="1">
                <a:spAutoFit/>
              </a:bodyPr>
              <a:lstStyle/>
              <a:p>
                <a:r>
                  <a:rPr lang="he-IL" sz="1200" dirty="0" smtClean="0">
                    <a:solidFill>
                      <a:srgbClr val="FF0000"/>
                    </a:solidFill>
                  </a:rPr>
                  <a:t>שדות בהם בחירה מרשימה באמצעות גלילה </a:t>
                </a:r>
              </a:p>
              <a:p>
                <a:r>
                  <a:rPr lang="he-IL" sz="1200" dirty="0" smtClean="0">
                    <a:solidFill>
                      <a:srgbClr val="FF0000"/>
                    </a:solidFill>
                  </a:rPr>
                  <a:t>או באמצעות  הזנת חלקי מילה</a:t>
                </a:r>
                <a:endParaRPr lang="he-IL" sz="1200" dirty="0">
                  <a:solidFill>
                    <a:srgbClr val="FF0000"/>
                  </a:solidFill>
                </a:endParaRPr>
              </a:p>
            </p:txBody>
          </p:sp>
          <p:sp>
            <p:nvSpPr>
              <p:cNvPr id="36" name="Double Brace 35"/>
              <p:cNvSpPr/>
              <p:nvPr/>
            </p:nvSpPr>
            <p:spPr>
              <a:xfrm>
                <a:off x="2483768" y="2528898"/>
                <a:ext cx="1916790" cy="349007"/>
              </a:xfrm>
              <a:prstGeom prst="bracePair">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pic>
          <p:nvPicPr>
            <p:cNvPr id="2" name="Picture 1"/>
            <p:cNvPicPr>
              <a:picLocks noChangeAspect="1"/>
            </p:cNvPicPr>
            <p:nvPr/>
          </p:nvPicPr>
          <p:blipFill>
            <a:blip r:embed="rId4"/>
            <a:stretch>
              <a:fillRect/>
            </a:stretch>
          </p:blipFill>
          <p:spPr>
            <a:xfrm>
              <a:off x="1187624" y="2684621"/>
              <a:ext cx="168128" cy="157281"/>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483668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324902"/>
            <a:ext cx="8671758" cy="637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88640"/>
            <a:ext cx="8676457" cy="19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904003" y="217839"/>
            <a:ext cx="576064" cy="132076"/>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7452320" y="172582"/>
            <a:ext cx="1080120" cy="338554"/>
          </a:xfrm>
          <a:prstGeom prst="rect">
            <a:avLst/>
          </a:prstGeom>
          <a:noFill/>
        </p:spPr>
        <p:txBody>
          <a:bodyPr wrap="square" rtlCol="1">
            <a:spAutoFit/>
          </a:bodyPr>
          <a:lstStyle/>
          <a:p>
            <a:r>
              <a:rPr lang="he-IL" sz="800" dirty="0">
                <a:solidFill>
                  <a:schemeClr val="bg1">
                    <a:lumMod val="85000"/>
                  </a:schemeClr>
                </a:solidFill>
              </a:rPr>
              <a:t>ישראלה ישראלי </a:t>
            </a:r>
          </a:p>
          <a:p>
            <a:endParaRPr lang="he-IL" sz="800" dirty="0">
              <a:solidFill>
                <a:schemeClr val="bg1">
                  <a:lumMod val="85000"/>
                </a:schemeClr>
              </a:solidFill>
              <a:cs typeface="+mj-cs"/>
            </a:endParaRPr>
          </a:p>
        </p:txBody>
      </p:sp>
      <p:sp>
        <p:nvSpPr>
          <p:cNvPr id="4" name="Rectangle 3"/>
          <p:cNvSpPr/>
          <p:nvPr/>
        </p:nvSpPr>
        <p:spPr>
          <a:xfrm>
            <a:off x="6084168" y="1460605"/>
            <a:ext cx="1224136" cy="312211"/>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6084168" y="1412776"/>
            <a:ext cx="1224136" cy="246221"/>
          </a:xfrm>
          <a:prstGeom prst="rect">
            <a:avLst/>
          </a:prstGeom>
          <a:noFill/>
        </p:spPr>
        <p:txBody>
          <a:bodyPr wrap="square" rtlCol="1">
            <a:spAutoFit/>
          </a:bodyPr>
          <a:lstStyle/>
          <a:p>
            <a:r>
              <a:rPr lang="he-IL" sz="1000" dirty="0" smtClean="0">
                <a:latin typeface="Arial Black" panose="020B0A04020102020204" pitchFamily="34" charset="0"/>
                <a:cs typeface="+mj-cs"/>
              </a:rPr>
              <a:t>ד"ר ישראלה ישראלי </a:t>
            </a:r>
            <a:endParaRPr lang="he-IL" sz="1000" dirty="0">
              <a:latin typeface="Arial Black" panose="020B0A04020102020204" pitchFamily="34" charset="0"/>
              <a:cs typeface="+mj-cs"/>
            </a:endParaRPr>
          </a:p>
        </p:txBody>
      </p:sp>
      <p:sp>
        <p:nvSpPr>
          <p:cNvPr id="2" name="Rectangle 1"/>
          <p:cNvSpPr/>
          <p:nvPr/>
        </p:nvSpPr>
        <p:spPr>
          <a:xfrm>
            <a:off x="251520" y="908720"/>
            <a:ext cx="7200801" cy="396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Left Brace 22"/>
          <p:cNvSpPr/>
          <p:nvPr/>
        </p:nvSpPr>
        <p:spPr>
          <a:xfrm>
            <a:off x="251519" y="5013175"/>
            <a:ext cx="216024" cy="432049"/>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69"/>
          <a:stretch/>
        </p:blipFill>
        <p:spPr bwMode="auto">
          <a:xfrm>
            <a:off x="2627784" y="3673771"/>
            <a:ext cx="4669173" cy="23907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612576" y="836712"/>
            <a:ext cx="7632848" cy="473206"/>
          </a:xfrm>
          <a:prstGeom prst="rect">
            <a:avLst/>
          </a:prstGeom>
        </p:spPr>
        <p:txBody>
          <a:bodyPr wrap="square">
            <a:spAutoFit/>
          </a:bodyPr>
          <a:lstStyle/>
          <a:p>
            <a:pPr>
              <a:lnSpc>
                <a:spcPct val="150000"/>
              </a:lnSpc>
            </a:pPr>
            <a:r>
              <a:rPr lang="he-IL" u="sng" dirty="0" smtClean="0">
                <a:solidFill>
                  <a:schemeClr val="accent2">
                    <a:lumMod val="75000"/>
                  </a:schemeClr>
                </a:solidFill>
                <a:latin typeface="David" panose="020E0502060401010101" pitchFamily="34" charset="-79"/>
                <a:cs typeface="David" panose="020E0502060401010101" pitchFamily="34" charset="-79"/>
              </a:rPr>
              <a:t>דגשים לחיפוש ובחירת תחומי עניין</a:t>
            </a:r>
            <a:endParaRPr lang="he-IL" u="sng" dirty="0">
              <a:solidFill>
                <a:schemeClr val="accent2">
                  <a:lumMod val="75000"/>
                </a:schemeClr>
              </a:solidFill>
              <a:latin typeface="David" panose="020E0502060401010101" pitchFamily="34" charset="-79"/>
              <a:cs typeface="David" panose="020E0502060401010101" pitchFamily="34" charset="-79"/>
            </a:endParaRPr>
          </a:p>
        </p:txBody>
      </p:sp>
      <p:sp>
        <p:nvSpPr>
          <p:cNvPr id="33" name="Rectangle 32"/>
          <p:cNvSpPr/>
          <p:nvPr/>
        </p:nvSpPr>
        <p:spPr>
          <a:xfrm>
            <a:off x="-938111" y="2410951"/>
            <a:ext cx="7632848" cy="430887"/>
          </a:xfrm>
          <a:prstGeom prst="rect">
            <a:avLst/>
          </a:prstGeom>
        </p:spPr>
        <p:txBody>
          <a:bodyPr wrap="square">
            <a:spAutoFit/>
          </a:bodyPr>
          <a:lstStyle/>
          <a:p>
            <a:pPr marL="285750" indent="-285750">
              <a:lnSpc>
                <a:spcPct val="150000"/>
              </a:lnSpc>
              <a:buFont typeface="Arial" panose="020B0604020202020204" pitchFamily="34" charset="0"/>
              <a:buChar char="•"/>
            </a:pPr>
            <a:r>
              <a:rPr lang="he-IL" sz="1600" dirty="0" smtClean="0">
                <a:solidFill>
                  <a:schemeClr val="accent2">
                    <a:lumMod val="75000"/>
                  </a:schemeClr>
                </a:solidFill>
                <a:latin typeface="David" panose="020E0502060401010101" pitchFamily="34" charset="-79"/>
                <a:cs typeface="David" panose="020E0502060401010101" pitchFamily="34" charset="-79"/>
              </a:rPr>
              <a:t>שימו לב, סימון </a:t>
            </a:r>
            <a:r>
              <a:rPr lang="en-US" sz="1600" dirty="0" smtClean="0">
                <a:solidFill>
                  <a:schemeClr val="accent2">
                    <a:lumMod val="75000"/>
                  </a:schemeClr>
                </a:solidFill>
                <a:latin typeface="David" panose="020E0502060401010101" pitchFamily="34" charset="-79"/>
                <a:cs typeface="David" panose="020E0502060401010101" pitchFamily="34" charset="-79"/>
              </a:rPr>
              <a:t>V</a:t>
            </a:r>
            <a:r>
              <a:rPr lang="he-IL" sz="1600" dirty="0" smtClean="0">
                <a:solidFill>
                  <a:schemeClr val="accent2">
                    <a:lumMod val="75000"/>
                  </a:schemeClr>
                </a:solidFill>
                <a:latin typeface="David" panose="020E0502060401010101" pitchFamily="34" charset="-79"/>
                <a:cs typeface="David" panose="020E0502060401010101" pitchFamily="34" charset="-79"/>
              </a:rPr>
              <a:t> בתחום מסוים יבחר אוטומטית גם את תתי התחומים שמתחתיו. </a:t>
            </a:r>
            <a:endParaRPr lang="he-IL" sz="1600" dirty="0">
              <a:solidFill>
                <a:schemeClr val="accent2">
                  <a:lumMod val="75000"/>
                </a:schemeClr>
              </a:solidFill>
              <a:latin typeface="David" panose="020E0502060401010101" pitchFamily="34" charset="-79"/>
              <a:cs typeface="David" panose="020E0502060401010101" pitchFamily="34" charset="-79"/>
            </a:endParaRPr>
          </a:p>
        </p:txBody>
      </p:sp>
      <p:grpSp>
        <p:nvGrpSpPr>
          <p:cNvPr id="12" name="Group 11"/>
          <p:cNvGrpSpPr/>
          <p:nvPr/>
        </p:nvGrpSpPr>
        <p:grpSpPr>
          <a:xfrm>
            <a:off x="-936612" y="1317535"/>
            <a:ext cx="8028892" cy="3407609"/>
            <a:chOff x="-936612" y="1687512"/>
            <a:chExt cx="8028892" cy="3407609"/>
          </a:xfrm>
        </p:grpSpPr>
        <p:grpSp>
          <p:nvGrpSpPr>
            <p:cNvPr id="9" name="Group 8"/>
            <p:cNvGrpSpPr/>
            <p:nvPr/>
          </p:nvGrpSpPr>
          <p:grpSpPr>
            <a:xfrm>
              <a:off x="-936612" y="1687512"/>
              <a:ext cx="7632848" cy="461665"/>
              <a:chOff x="-936612" y="1687512"/>
              <a:chExt cx="7632848" cy="461665"/>
            </a:xfrm>
          </p:grpSpPr>
          <p:sp>
            <p:nvSpPr>
              <p:cNvPr id="29" name="Rectangle 28"/>
              <p:cNvSpPr/>
              <p:nvPr/>
            </p:nvSpPr>
            <p:spPr>
              <a:xfrm>
                <a:off x="-936612" y="1687512"/>
                <a:ext cx="7632848" cy="461665"/>
              </a:xfrm>
              <a:prstGeom prst="rect">
                <a:avLst/>
              </a:prstGeom>
            </p:spPr>
            <p:txBody>
              <a:bodyPr wrap="square">
                <a:spAutoFit/>
              </a:bodyPr>
              <a:lstStyle/>
              <a:p>
                <a:pPr marL="285750" indent="-285750">
                  <a:lnSpc>
                    <a:spcPct val="150000"/>
                  </a:lnSpc>
                  <a:buFont typeface="Arial" panose="020B0604020202020204" pitchFamily="34" charset="0"/>
                  <a:buChar char="•"/>
                </a:pPr>
                <a:r>
                  <a:rPr lang="he-IL" sz="1600" dirty="0" smtClean="0">
                    <a:solidFill>
                      <a:schemeClr val="accent2">
                        <a:lumMod val="75000"/>
                      </a:schemeClr>
                    </a:solidFill>
                    <a:latin typeface="David" panose="020E0502060401010101" pitchFamily="34" charset="-79"/>
                    <a:cs typeface="David" panose="020E0502060401010101" pitchFamily="34" charset="-79"/>
                  </a:rPr>
                  <a:t>ניתן לחפש ב"עץ" הנושאים באמצעות לחיצה על      והרחבת תתי הנושאים.</a:t>
                </a: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1854761"/>
                <a:ext cx="1524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Rounded Rectangle 10"/>
            <p:cNvSpPr/>
            <p:nvPr/>
          </p:nvSpPr>
          <p:spPr>
            <a:xfrm>
              <a:off x="6948264" y="4951105"/>
              <a:ext cx="144016"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p>
          </p:txBody>
        </p:sp>
      </p:grpSp>
      <p:grpSp>
        <p:nvGrpSpPr>
          <p:cNvPr id="14" name="Group 13"/>
          <p:cNvGrpSpPr/>
          <p:nvPr/>
        </p:nvGrpSpPr>
        <p:grpSpPr>
          <a:xfrm>
            <a:off x="-938111" y="1690871"/>
            <a:ext cx="8157155" cy="2818249"/>
            <a:chOff x="-938111" y="2060848"/>
            <a:chExt cx="8157155" cy="2818249"/>
          </a:xfrm>
        </p:grpSpPr>
        <p:sp>
          <p:nvSpPr>
            <p:cNvPr id="30" name="Rectangle 29"/>
            <p:cNvSpPr/>
            <p:nvPr/>
          </p:nvSpPr>
          <p:spPr>
            <a:xfrm>
              <a:off x="-938111" y="2060848"/>
              <a:ext cx="7632848" cy="473206"/>
            </a:xfrm>
            <a:prstGeom prst="rect">
              <a:avLst/>
            </a:prstGeom>
          </p:spPr>
          <p:txBody>
            <a:bodyPr wrap="square">
              <a:spAutoFit/>
            </a:bodyPr>
            <a:lstStyle/>
            <a:p>
              <a:pPr marL="285750" indent="-285750">
                <a:lnSpc>
                  <a:spcPct val="150000"/>
                </a:lnSpc>
                <a:buFont typeface="Arial" panose="020B0604020202020204" pitchFamily="34" charset="0"/>
                <a:buChar char="•"/>
              </a:pPr>
              <a:r>
                <a:rPr lang="he-IL" sz="1600" dirty="0" smtClean="0">
                  <a:solidFill>
                    <a:schemeClr val="accent2">
                      <a:lumMod val="75000"/>
                    </a:schemeClr>
                  </a:solidFill>
                  <a:latin typeface="David" panose="020E0502060401010101" pitchFamily="34" charset="-79"/>
                  <a:cs typeface="David" panose="020E0502060401010101" pitchFamily="34" charset="-79"/>
                </a:rPr>
                <a:t>ניתן לחפש באמצעות הזנת מילה או חלקי מילה ולחיצה על חיפוש. </a:t>
              </a:r>
              <a:endParaRPr lang="he-IL" sz="1600" dirty="0">
                <a:solidFill>
                  <a:schemeClr val="accent2">
                    <a:lumMod val="75000"/>
                  </a:schemeClr>
                </a:solidFill>
                <a:latin typeface="David" panose="020E0502060401010101" pitchFamily="34" charset="-79"/>
                <a:cs typeface="David" panose="020E0502060401010101" pitchFamily="34" charset="-79"/>
              </a:endParaRPr>
            </a:p>
          </p:txBody>
        </p:sp>
        <p:sp>
          <p:nvSpPr>
            <p:cNvPr id="38" name="TextBox 37"/>
            <p:cNvSpPr txBox="1"/>
            <p:nvPr/>
          </p:nvSpPr>
          <p:spPr>
            <a:xfrm>
              <a:off x="5813388" y="4519057"/>
              <a:ext cx="1350900" cy="307777"/>
            </a:xfrm>
            <a:prstGeom prst="rect">
              <a:avLst/>
            </a:prstGeom>
            <a:solidFill>
              <a:schemeClr val="bg1"/>
            </a:solidFill>
            <a:ln w="3175">
              <a:solidFill>
                <a:schemeClr val="bg1">
                  <a:lumMod val="85000"/>
                </a:schemeClr>
              </a:solidFill>
            </a:ln>
          </p:spPr>
          <p:txBody>
            <a:bodyPr wrap="square" rtlCol="1">
              <a:spAutoFit/>
            </a:bodyPr>
            <a:lstStyle/>
            <a:p>
              <a:r>
                <a:rPr lang="he-IL" sz="1400" dirty="0" smtClean="0"/>
                <a:t>מתמטי</a:t>
              </a:r>
              <a:endParaRPr lang="he-IL" sz="1400" dirty="0"/>
            </a:p>
          </p:txBody>
        </p:sp>
        <p:sp>
          <p:nvSpPr>
            <p:cNvPr id="37" name="Rounded Rectangle 36"/>
            <p:cNvSpPr/>
            <p:nvPr/>
          </p:nvSpPr>
          <p:spPr>
            <a:xfrm>
              <a:off x="5778884" y="4447049"/>
              <a:ext cx="144016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p>
          </p:txBody>
        </p:sp>
      </p:grpSp>
      <p:grpSp>
        <p:nvGrpSpPr>
          <p:cNvPr id="15" name="Group 14"/>
          <p:cNvGrpSpPr/>
          <p:nvPr/>
        </p:nvGrpSpPr>
        <p:grpSpPr>
          <a:xfrm>
            <a:off x="-938111" y="2050911"/>
            <a:ext cx="7632848" cy="430887"/>
            <a:chOff x="-938111" y="2420888"/>
            <a:chExt cx="7632848" cy="430887"/>
          </a:xfrm>
        </p:grpSpPr>
        <p:sp>
          <p:nvSpPr>
            <p:cNvPr id="32" name="Rectangle 31"/>
            <p:cNvSpPr/>
            <p:nvPr/>
          </p:nvSpPr>
          <p:spPr>
            <a:xfrm>
              <a:off x="-938111" y="2420888"/>
              <a:ext cx="7632848" cy="430887"/>
            </a:xfrm>
            <a:prstGeom prst="rect">
              <a:avLst/>
            </a:prstGeom>
          </p:spPr>
          <p:txBody>
            <a:bodyPr wrap="square">
              <a:spAutoFit/>
            </a:bodyPr>
            <a:lstStyle/>
            <a:p>
              <a:pPr marL="285750" indent="-285750">
                <a:lnSpc>
                  <a:spcPct val="150000"/>
                </a:lnSpc>
                <a:buFont typeface="Arial" panose="020B0604020202020204" pitchFamily="34" charset="0"/>
                <a:buChar char="•"/>
              </a:pPr>
              <a:r>
                <a:rPr lang="he-IL" sz="1600" dirty="0" smtClean="0">
                  <a:solidFill>
                    <a:schemeClr val="accent2">
                      <a:lumMod val="75000"/>
                    </a:schemeClr>
                  </a:solidFill>
                  <a:latin typeface="David" panose="020E0502060401010101" pitchFamily="34" charset="-79"/>
                  <a:cs typeface="David" panose="020E0502060401010101" pitchFamily="34" charset="-79"/>
                </a:rPr>
                <a:t>לבחירת תחום עניין יש לסמן      בתחום הרצוי.  </a:t>
              </a:r>
              <a:endParaRPr lang="he-IL" sz="1600" dirty="0">
                <a:solidFill>
                  <a:schemeClr val="accent2">
                    <a:lumMod val="75000"/>
                  </a:schemeClr>
                </a:solidFill>
                <a:latin typeface="David" panose="020E0502060401010101" pitchFamily="34" charset="-79"/>
                <a:cs typeface="David" panose="020E0502060401010101" pitchFamily="34" charset="-79"/>
              </a:endParaRPr>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2584125"/>
              <a:ext cx="17145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Group 15"/>
          <p:cNvGrpSpPr/>
          <p:nvPr/>
        </p:nvGrpSpPr>
        <p:grpSpPr>
          <a:xfrm>
            <a:off x="-938111" y="2795963"/>
            <a:ext cx="7632848" cy="461665"/>
            <a:chOff x="-938111" y="3165940"/>
            <a:chExt cx="7632848" cy="461665"/>
          </a:xfrm>
        </p:grpSpPr>
        <p:sp>
          <p:nvSpPr>
            <p:cNvPr id="42" name="Rectangle 41"/>
            <p:cNvSpPr/>
            <p:nvPr/>
          </p:nvSpPr>
          <p:spPr>
            <a:xfrm>
              <a:off x="-938111" y="3165940"/>
              <a:ext cx="7632848" cy="461665"/>
            </a:xfrm>
            <a:prstGeom prst="rect">
              <a:avLst/>
            </a:prstGeom>
          </p:spPr>
          <p:txBody>
            <a:bodyPr wrap="square">
              <a:spAutoFit/>
            </a:bodyPr>
            <a:lstStyle/>
            <a:p>
              <a:pPr marL="285750" indent="-285750">
                <a:lnSpc>
                  <a:spcPct val="150000"/>
                </a:lnSpc>
                <a:buFont typeface="Arial" panose="020B0604020202020204" pitchFamily="34" charset="0"/>
                <a:buChar char="•"/>
              </a:pPr>
              <a:r>
                <a:rPr lang="he-IL" sz="1600" dirty="0" smtClean="0">
                  <a:solidFill>
                    <a:schemeClr val="accent2">
                      <a:lumMod val="75000"/>
                    </a:schemeClr>
                  </a:solidFill>
                  <a:latin typeface="David" panose="020E0502060401010101" pitchFamily="34" charset="-79"/>
                  <a:cs typeface="David" panose="020E0502060401010101" pitchFamily="34" charset="-79"/>
                </a:rPr>
                <a:t>לשמירת הבחירות יש לבחור גם ב-             ולאחר מכן ב-               .</a:t>
              </a:r>
              <a:endParaRPr lang="he-IL" sz="1600" dirty="0">
                <a:solidFill>
                  <a:schemeClr val="accent2">
                    <a:lumMod val="75000"/>
                  </a:schemeClr>
                </a:solidFill>
                <a:latin typeface="David" panose="020E0502060401010101" pitchFamily="34" charset="-79"/>
                <a:cs typeface="David" panose="020E0502060401010101" pitchFamily="34" charset="-79"/>
              </a:endParaRPr>
            </a:p>
          </p:txBody>
        </p:sp>
        <p:pic>
          <p:nvPicPr>
            <p:cNvPr id="3079"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16555" t="1" r="16039" b="1"/>
            <a:stretch/>
          </p:blipFill>
          <p:spPr bwMode="auto">
            <a:xfrm>
              <a:off x="3347864" y="3294921"/>
              <a:ext cx="431320" cy="28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3309673"/>
              <a:ext cx="576064" cy="26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37556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 y="4192"/>
            <a:ext cx="9144000" cy="1013854"/>
          </a:xfrm>
          <a:prstGeom prst="rect">
            <a:avLst/>
          </a:prstGeom>
        </p:spPr>
      </p:pic>
      <p:sp>
        <p:nvSpPr>
          <p:cNvPr id="5" name="TextBox 7"/>
          <p:cNvSpPr txBox="1">
            <a:spLocks noChangeArrowheads="1"/>
          </p:cNvSpPr>
          <p:nvPr/>
        </p:nvSpPr>
        <p:spPr bwMode="auto">
          <a:xfrm>
            <a:off x="971600" y="2204863"/>
            <a:ext cx="7848872" cy="646331"/>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a:r>
              <a:rPr lang="he-IL" sz="3600" b="1" dirty="0" smtClean="0">
                <a:ln w="10541" cmpd="sng">
                  <a:solidFill>
                    <a:srgbClr val="336699"/>
                  </a:solidFill>
                  <a:prstDash val="solid"/>
                </a:ln>
                <a:solidFill>
                  <a:srgbClr val="002060"/>
                </a:solidFill>
                <a:latin typeface="David" panose="020E0502060401010101" pitchFamily="34" charset="-79"/>
                <a:cs typeface="David" panose="020E0502060401010101" pitchFamily="34" charset="-79"/>
              </a:rPr>
              <a:t>הודעות</a:t>
            </a:r>
            <a:endParaRPr lang="he-IL" sz="3600" b="1" dirty="0">
              <a:ln w="10541" cmpd="sng">
                <a:solidFill>
                  <a:srgbClr val="336699"/>
                </a:solidFill>
                <a:prstDash val="solid"/>
              </a:ln>
              <a:solidFill>
                <a:srgbClr val="002060"/>
              </a:solidFill>
              <a:latin typeface="David" panose="020E0502060401010101" pitchFamily="34" charset="-79"/>
              <a:cs typeface="David" panose="020E0502060401010101" pitchFamily="34" charset="-79"/>
            </a:endParaRPr>
          </a:p>
        </p:txBody>
      </p:sp>
      <p:sp>
        <p:nvSpPr>
          <p:cNvPr id="6" name="Rectangle 5"/>
          <p:cNvSpPr/>
          <p:nvPr/>
        </p:nvSpPr>
        <p:spPr>
          <a:xfrm>
            <a:off x="611560" y="2996952"/>
            <a:ext cx="7632848" cy="473206"/>
          </a:xfrm>
          <a:prstGeom prst="rect">
            <a:avLst/>
          </a:prstGeom>
        </p:spPr>
        <p:txBody>
          <a:bodyPr wrap="square">
            <a:spAutoFit/>
          </a:bodyPr>
          <a:lstStyle/>
          <a:p>
            <a:pPr>
              <a:lnSpc>
                <a:spcPct val="150000"/>
              </a:lnSpc>
            </a:pPr>
            <a:r>
              <a:rPr lang="he-IL" dirty="0" smtClean="0">
                <a:latin typeface="David" panose="020E0502060401010101" pitchFamily="34" charset="-79"/>
                <a:cs typeface="David" panose="020E0502060401010101" pitchFamily="34" charset="-79"/>
              </a:rPr>
              <a:t>ההודעות יופיעו בפורטל המחקר ויישלחו גם לדוא"ל שהזנתם בפרופיל האישי. </a:t>
            </a:r>
            <a:endParaRPr lang="he-IL" dirty="0">
              <a:latin typeface="David" panose="020E0502060401010101" pitchFamily="34" charset="-79"/>
              <a:cs typeface="David" panose="020E0502060401010101" pitchFamily="34" charset="-79"/>
            </a:endParaRPr>
          </a:p>
        </p:txBody>
      </p:sp>
      <p:sp>
        <p:nvSpPr>
          <p:cNvPr id="7" name="Rectangle 6"/>
          <p:cNvSpPr/>
          <p:nvPr/>
        </p:nvSpPr>
        <p:spPr>
          <a:xfrm>
            <a:off x="611560" y="3933056"/>
            <a:ext cx="7632848" cy="473206"/>
          </a:xfrm>
          <a:prstGeom prst="rect">
            <a:avLst/>
          </a:prstGeom>
        </p:spPr>
        <p:txBody>
          <a:bodyPr wrap="square">
            <a:spAutoFit/>
          </a:bodyPr>
          <a:lstStyle/>
          <a:p>
            <a:pPr>
              <a:lnSpc>
                <a:spcPct val="150000"/>
              </a:lnSpc>
            </a:pPr>
            <a:r>
              <a:rPr lang="he-IL" dirty="0" smtClean="0">
                <a:latin typeface="David" panose="020E0502060401010101" pitchFamily="34" charset="-79"/>
                <a:cs typeface="David" panose="020E0502060401010101" pitchFamily="34" charset="-79"/>
              </a:rPr>
              <a:t>להודעה תאריך תוקף והיא תיעלם מהפורטל כשיפוג תוקפה. </a:t>
            </a:r>
            <a:endParaRPr lang="he-IL" dirty="0">
              <a:latin typeface="David" panose="020E0502060401010101" pitchFamily="34" charset="-79"/>
              <a:cs typeface="David" panose="020E0502060401010101" pitchFamily="34" charset="-79"/>
            </a:endParaRPr>
          </a:p>
        </p:txBody>
      </p:sp>
      <p:sp>
        <p:nvSpPr>
          <p:cNvPr id="8" name="Rectangle 7"/>
          <p:cNvSpPr/>
          <p:nvPr/>
        </p:nvSpPr>
        <p:spPr>
          <a:xfrm>
            <a:off x="611560" y="3470158"/>
            <a:ext cx="7632848" cy="507831"/>
          </a:xfrm>
          <a:prstGeom prst="rect">
            <a:avLst/>
          </a:prstGeom>
        </p:spPr>
        <p:txBody>
          <a:bodyPr wrap="square">
            <a:spAutoFit/>
          </a:bodyPr>
          <a:lstStyle/>
          <a:p>
            <a:pPr>
              <a:lnSpc>
                <a:spcPct val="150000"/>
              </a:lnSpc>
            </a:pPr>
            <a:r>
              <a:rPr lang="he-IL" dirty="0" smtClean="0">
                <a:latin typeface="David" panose="020E0502060401010101" pitchFamily="34" charset="-79"/>
                <a:cs typeface="David" panose="020E0502060401010101" pitchFamily="34" charset="-79"/>
              </a:rPr>
              <a:t>לכל לחוקר/ת נשלחות הודעות התואמות את תחומי העניין שבחר בפרופיל האישי. </a:t>
            </a:r>
            <a:endParaRPr lang="he-IL" dirty="0">
              <a:latin typeface="David" panose="020E0502060401010101" pitchFamily="34" charset="-79"/>
              <a:cs typeface="David" panose="020E0502060401010101" pitchFamily="34" charset="-79"/>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7664" y="89487"/>
            <a:ext cx="9334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56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52" y="379115"/>
            <a:ext cx="8674013" cy="629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88640"/>
            <a:ext cx="8676457" cy="19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904003" y="217839"/>
            <a:ext cx="576064" cy="132076"/>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7452320" y="172582"/>
            <a:ext cx="1080120" cy="338554"/>
          </a:xfrm>
          <a:prstGeom prst="rect">
            <a:avLst/>
          </a:prstGeom>
          <a:noFill/>
        </p:spPr>
        <p:txBody>
          <a:bodyPr wrap="square" rtlCol="1">
            <a:spAutoFit/>
          </a:bodyPr>
          <a:lstStyle/>
          <a:p>
            <a:r>
              <a:rPr lang="he-IL" sz="800" dirty="0">
                <a:solidFill>
                  <a:schemeClr val="bg1">
                    <a:lumMod val="85000"/>
                  </a:schemeClr>
                </a:solidFill>
              </a:rPr>
              <a:t>ישראלה ישראלי </a:t>
            </a:r>
          </a:p>
          <a:p>
            <a:endParaRPr lang="he-IL" sz="800" dirty="0">
              <a:solidFill>
                <a:schemeClr val="bg1">
                  <a:lumMod val="85000"/>
                </a:schemeClr>
              </a:solidFill>
              <a:cs typeface="+mj-cs"/>
            </a:endParaRPr>
          </a:p>
        </p:txBody>
      </p:sp>
      <p:grpSp>
        <p:nvGrpSpPr>
          <p:cNvPr id="11" name="Group 10"/>
          <p:cNvGrpSpPr/>
          <p:nvPr/>
        </p:nvGrpSpPr>
        <p:grpSpPr>
          <a:xfrm>
            <a:off x="323528" y="2276872"/>
            <a:ext cx="1836204" cy="360040"/>
            <a:chOff x="323528" y="2276872"/>
            <a:chExt cx="1836204" cy="360040"/>
          </a:xfrm>
        </p:grpSpPr>
        <p:sp>
          <p:nvSpPr>
            <p:cNvPr id="10" name="TextBox 9"/>
            <p:cNvSpPr txBox="1"/>
            <p:nvPr/>
          </p:nvSpPr>
          <p:spPr>
            <a:xfrm>
              <a:off x="323528" y="2276872"/>
              <a:ext cx="1836204" cy="276999"/>
            </a:xfrm>
            <a:prstGeom prst="rect">
              <a:avLst/>
            </a:prstGeom>
            <a:noFill/>
          </p:spPr>
          <p:txBody>
            <a:bodyPr wrap="square" rtlCol="1">
              <a:spAutoFit/>
            </a:bodyPr>
            <a:lstStyle/>
            <a:p>
              <a:r>
                <a:rPr lang="he-IL" sz="1200" dirty="0" smtClean="0">
                  <a:solidFill>
                    <a:srgbClr val="FF0000"/>
                  </a:solidFill>
                </a:rPr>
                <a:t>קישור רלוונטי להודעה</a:t>
              </a:r>
              <a:endParaRPr lang="he-IL" sz="1200" dirty="0">
                <a:solidFill>
                  <a:srgbClr val="FF0000"/>
                </a:solidFill>
              </a:endParaRPr>
            </a:p>
          </p:txBody>
        </p:sp>
        <p:sp>
          <p:nvSpPr>
            <p:cNvPr id="4" name="Rounded Rectangle 3"/>
            <p:cNvSpPr/>
            <p:nvPr/>
          </p:nvSpPr>
          <p:spPr>
            <a:xfrm>
              <a:off x="323528" y="2276872"/>
              <a:ext cx="43204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5" name="Group 14"/>
          <p:cNvGrpSpPr/>
          <p:nvPr/>
        </p:nvGrpSpPr>
        <p:grpSpPr>
          <a:xfrm>
            <a:off x="3203848" y="2420888"/>
            <a:ext cx="3812337" cy="276999"/>
            <a:chOff x="-1253840" y="2323909"/>
            <a:chExt cx="3812337" cy="276999"/>
          </a:xfrm>
        </p:grpSpPr>
        <p:sp>
          <p:nvSpPr>
            <p:cNvPr id="16" name="TextBox 15"/>
            <p:cNvSpPr txBox="1"/>
            <p:nvPr/>
          </p:nvSpPr>
          <p:spPr>
            <a:xfrm>
              <a:off x="-1253840" y="2323909"/>
              <a:ext cx="3413572" cy="276999"/>
            </a:xfrm>
            <a:prstGeom prst="rect">
              <a:avLst/>
            </a:prstGeom>
            <a:noFill/>
          </p:spPr>
          <p:txBody>
            <a:bodyPr wrap="square" rtlCol="1">
              <a:spAutoFit/>
            </a:bodyPr>
            <a:lstStyle/>
            <a:p>
              <a:r>
                <a:rPr lang="he-IL" sz="1200" dirty="0" smtClean="0">
                  <a:solidFill>
                    <a:srgbClr val="FF0000"/>
                  </a:solidFill>
                </a:rPr>
                <a:t>בהודעה מסוג הזדמנות ניתן לעבור ישירות להזדמנות</a:t>
              </a:r>
              <a:endParaRPr lang="he-IL" sz="1200" dirty="0">
                <a:solidFill>
                  <a:srgbClr val="FF0000"/>
                </a:solidFill>
              </a:endParaRPr>
            </a:p>
          </p:txBody>
        </p:sp>
        <p:sp>
          <p:nvSpPr>
            <p:cNvPr id="17" name="Rounded Rectangle 16"/>
            <p:cNvSpPr/>
            <p:nvPr/>
          </p:nvSpPr>
          <p:spPr>
            <a:xfrm>
              <a:off x="2126449" y="2345883"/>
              <a:ext cx="432048" cy="2079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23134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 y="4192"/>
            <a:ext cx="9144000" cy="1013854"/>
          </a:xfrm>
          <a:prstGeom prst="rect">
            <a:avLst/>
          </a:prstGeom>
        </p:spPr>
      </p:pic>
      <p:sp>
        <p:nvSpPr>
          <p:cNvPr id="5" name="TextBox 7"/>
          <p:cNvSpPr txBox="1">
            <a:spLocks noChangeArrowheads="1"/>
          </p:cNvSpPr>
          <p:nvPr/>
        </p:nvSpPr>
        <p:spPr bwMode="auto">
          <a:xfrm>
            <a:off x="971600" y="2204863"/>
            <a:ext cx="7848872" cy="646331"/>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a:r>
              <a:rPr lang="he-IL" sz="3600" b="1" dirty="0" smtClean="0">
                <a:ln w="10541" cmpd="sng">
                  <a:solidFill>
                    <a:srgbClr val="336699"/>
                  </a:solidFill>
                  <a:prstDash val="solid"/>
                </a:ln>
                <a:solidFill>
                  <a:srgbClr val="002060"/>
                </a:solidFill>
                <a:latin typeface="David" panose="020E0502060401010101" pitchFamily="34" charset="-79"/>
                <a:cs typeface="David" panose="020E0502060401010101" pitchFamily="34" charset="-79"/>
              </a:rPr>
              <a:t>הזדמנויות (קולות קוראים)</a:t>
            </a:r>
            <a:endParaRPr lang="he-IL" sz="3600" b="1" dirty="0">
              <a:ln w="10541" cmpd="sng">
                <a:solidFill>
                  <a:srgbClr val="336699"/>
                </a:solidFill>
                <a:prstDash val="solid"/>
              </a:ln>
              <a:solidFill>
                <a:srgbClr val="002060"/>
              </a:solidFill>
              <a:latin typeface="David" panose="020E0502060401010101" pitchFamily="34" charset="-79"/>
              <a:cs typeface="David" panose="020E0502060401010101" pitchFamily="34" charset="-79"/>
            </a:endParaRPr>
          </a:p>
        </p:txBody>
      </p:sp>
      <p:sp>
        <p:nvSpPr>
          <p:cNvPr id="6" name="Rectangle 5"/>
          <p:cNvSpPr/>
          <p:nvPr/>
        </p:nvSpPr>
        <p:spPr>
          <a:xfrm>
            <a:off x="0" y="2996952"/>
            <a:ext cx="8244408" cy="507831"/>
          </a:xfrm>
          <a:prstGeom prst="rect">
            <a:avLst/>
          </a:prstGeom>
        </p:spPr>
        <p:txBody>
          <a:bodyPr wrap="square">
            <a:spAutoFit/>
          </a:bodyPr>
          <a:lstStyle/>
          <a:p>
            <a:pPr>
              <a:lnSpc>
                <a:spcPct val="150000"/>
              </a:lnSpc>
            </a:pPr>
            <a:r>
              <a:rPr lang="he-IL" dirty="0" smtClean="0">
                <a:latin typeface="David" panose="020E0502060401010101" pitchFamily="34" charset="-79"/>
                <a:cs typeface="David" panose="020E0502060401010101" pitchFamily="34" charset="-79"/>
              </a:rPr>
              <a:t>ברירת המחדל של דף זה הוא הזדמנויות מותאמות אישית         (לפי תחומי העניין שבחרתם).</a:t>
            </a:r>
            <a:endParaRPr lang="he-IL" dirty="0">
              <a:latin typeface="David" panose="020E0502060401010101" pitchFamily="34" charset="-79"/>
              <a:cs typeface="David" panose="020E0502060401010101" pitchFamily="34" charset="-79"/>
            </a:endParaRPr>
          </a:p>
        </p:txBody>
      </p:sp>
      <p:sp>
        <p:nvSpPr>
          <p:cNvPr id="7" name="Rectangle 6"/>
          <p:cNvSpPr/>
          <p:nvPr/>
        </p:nvSpPr>
        <p:spPr>
          <a:xfrm>
            <a:off x="611560" y="4828002"/>
            <a:ext cx="7632848" cy="473206"/>
          </a:xfrm>
          <a:prstGeom prst="rect">
            <a:avLst/>
          </a:prstGeom>
        </p:spPr>
        <p:txBody>
          <a:bodyPr wrap="square">
            <a:spAutoFit/>
          </a:bodyPr>
          <a:lstStyle/>
          <a:p>
            <a:pPr>
              <a:lnSpc>
                <a:spcPct val="150000"/>
              </a:lnSpc>
            </a:pPr>
            <a:r>
              <a:rPr lang="he-IL" dirty="0" smtClean="0">
                <a:latin typeface="David" panose="020E0502060401010101" pitchFamily="34" charset="-79"/>
                <a:cs typeface="David" panose="020E0502060401010101" pitchFamily="34" charset="-79"/>
              </a:rPr>
              <a:t>להזדמנות תאריך תוקף והיא תיעלם מהפורטל כשיפוג תוקפה. </a:t>
            </a:r>
            <a:endParaRPr lang="he-IL" dirty="0">
              <a:latin typeface="David" panose="020E0502060401010101" pitchFamily="34" charset="-79"/>
              <a:cs typeface="David" panose="020E0502060401010101" pitchFamily="34" charset="-79"/>
            </a:endParaRPr>
          </a:p>
        </p:txBody>
      </p:sp>
      <p:sp>
        <p:nvSpPr>
          <p:cNvPr id="8" name="Rectangle 7"/>
          <p:cNvSpPr/>
          <p:nvPr/>
        </p:nvSpPr>
        <p:spPr>
          <a:xfrm>
            <a:off x="611560" y="3470158"/>
            <a:ext cx="7632848" cy="507831"/>
          </a:xfrm>
          <a:prstGeom prst="rect">
            <a:avLst/>
          </a:prstGeom>
        </p:spPr>
        <p:txBody>
          <a:bodyPr wrap="square">
            <a:spAutoFit/>
          </a:bodyPr>
          <a:lstStyle/>
          <a:p>
            <a:pPr>
              <a:lnSpc>
                <a:spcPct val="150000"/>
              </a:lnSpc>
            </a:pPr>
            <a:r>
              <a:rPr lang="he-IL" dirty="0" smtClean="0">
                <a:latin typeface="David" panose="020E0502060401010101" pitchFamily="34" charset="-79"/>
                <a:cs typeface="David" panose="020E0502060401010101" pitchFamily="34" charset="-79"/>
              </a:rPr>
              <a:t>ניתן לראות את </a:t>
            </a:r>
            <a:r>
              <a:rPr lang="he-IL" u="sng" dirty="0" smtClean="0">
                <a:latin typeface="David" panose="020E0502060401010101" pitchFamily="34" charset="-79"/>
                <a:cs typeface="David" panose="020E0502060401010101" pitchFamily="34" charset="-79"/>
              </a:rPr>
              <a:t>כל</a:t>
            </a:r>
            <a:r>
              <a:rPr lang="he-IL" dirty="0" smtClean="0">
                <a:latin typeface="David" panose="020E0502060401010101" pitchFamily="34" charset="-79"/>
                <a:cs typeface="David" panose="020E0502060401010101" pitchFamily="34" charset="-79"/>
              </a:rPr>
              <a:t> ההזדמנויות במערכת ולבצע חיפושים, סינונים ומיונים שונים. </a:t>
            </a:r>
            <a:endParaRPr lang="he-IL" dirty="0">
              <a:latin typeface="David" panose="020E0502060401010101" pitchFamily="34" charset="-79"/>
              <a:cs typeface="David" panose="020E0502060401010101" pitchFamily="34" charset="-79"/>
            </a:endParaRPr>
          </a:p>
        </p:txBody>
      </p:sp>
      <p:sp>
        <p:nvSpPr>
          <p:cNvPr id="9" name="Rectangle 8"/>
          <p:cNvSpPr/>
          <p:nvPr/>
        </p:nvSpPr>
        <p:spPr>
          <a:xfrm>
            <a:off x="611560" y="3933056"/>
            <a:ext cx="7632848" cy="473206"/>
          </a:xfrm>
          <a:prstGeom prst="rect">
            <a:avLst/>
          </a:prstGeom>
        </p:spPr>
        <p:txBody>
          <a:bodyPr wrap="square">
            <a:spAutoFit/>
          </a:bodyPr>
          <a:lstStyle/>
          <a:p>
            <a:pPr>
              <a:lnSpc>
                <a:spcPct val="150000"/>
              </a:lnSpc>
            </a:pPr>
            <a:r>
              <a:rPr lang="he-IL" dirty="0" smtClean="0">
                <a:latin typeface="David" panose="020E0502060401010101" pitchFamily="34" charset="-79"/>
                <a:cs typeface="David" panose="020E0502060401010101" pitchFamily="34" charset="-79"/>
              </a:rPr>
              <a:t>לכל הזדמנות יש איש קשר ברשות המחקר.</a:t>
            </a:r>
            <a:endParaRPr lang="he-IL" dirty="0">
              <a:latin typeface="David" panose="020E0502060401010101" pitchFamily="34" charset="-79"/>
              <a:cs typeface="David" panose="020E0502060401010101" pitchFamily="34" charset="-79"/>
            </a:endParaRPr>
          </a:p>
        </p:txBody>
      </p:sp>
      <p:sp>
        <p:nvSpPr>
          <p:cNvPr id="10" name="Rectangle 9"/>
          <p:cNvSpPr/>
          <p:nvPr/>
        </p:nvSpPr>
        <p:spPr>
          <a:xfrm>
            <a:off x="179512" y="4392717"/>
            <a:ext cx="8064896" cy="507831"/>
          </a:xfrm>
          <a:prstGeom prst="rect">
            <a:avLst/>
          </a:prstGeom>
        </p:spPr>
        <p:txBody>
          <a:bodyPr wrap="square">
            <a:spAutoFit/>
          </a:bodyPr>
          <a:lstStyle/>
          <a:p>
            <a:pPr>
              <a:lnSpc>
                <a:spcPct val="150000"/>
              </a:lnSpc>
            </a:pPr>
            <a:r>
              <a:rPr lang="he-IL" dirty="0" smtClean="0">
                <a:latin typeface="David" panose="020E0502060401010101" pitchFamily="34" charset="-79"/>
                <a:cs typeface="David" panose="020E0502060401010101" pitchFamily="34" charset="-79"/>
              </a:rPr>
              <a:t>מכל הזדמנות ניתן לשלוח בקשת התעניינות לאיש הקשר ברשות המחקר (התכתבות חד פעמית). </a:t>
            </a:r>
            <a:endParaRPr lang="he-IL" dirty="0">
              <a:latin typeface="David" panose="020E0502060401010101" pitchFamily="34" charset="-79"/>
              <a:cs typeface="David" panose="020E0502060401010101" pitchFamily="34" charset="-79"/>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7664" y="89487"/>
            <a:ext cx="9334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136241"/>
            <a:ext cx="3048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94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55" y="379115"/>
            <a:ext cx="8676821" cy="640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88640"/>
            <a:ext cx="8676457" cy="19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904003" y="217839"/>
            <a:ext cx="576064" cy="132076"/>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7452320" y="172582"/>
            <a:ext cx="1080120" cy="338554"/>
          </a:xfrm>
          <a:prstGeom prst="rect">
            <a:avLst/>
          </a:prstGeom>
          <a:noFill/>
        </p:spPr>
        <p:txBody>
          <a:bodyPr wrap="square" rtlCol="1">
            <a:spAutoFit/>
          </a:bodyPr>
          <a:lstStyle/>
          <a:p>
            <a:r>
              <a:rPr lang="he-IL" sz="800" dirty="0">
                <a:solidFill>
                  <a:schemeClr val="bg1">
                    <a:lumMod val="85000"/>
                  </a:schemeClr>
                </a:solidFill>
              </a:rPr>
              <a:t>ישראלה ישראלי </a:t>
            </a:r>
          </a:p>
          <a:p>
            <a:endParaRPr lang="he-IL" sz="800" dirty="0">
              <a:solidFill>
                <a:schemeClr val="bg1">
                  <a:lumMod val="85000"/>
                </a:schemeClr>
              </a:solidFill>
              <a:cs typeface="+mj-cs"/>
            </a:endParaRPr>
          </a:p>
        </p:txBody>
      </p:sp>
      <p:sp>
        <p:nvSpPr>
          <p:cNvPr id="10" name="Rounded Rectangle 9"/>
          <p:cNvSpPr/>
          <p:nvPr/>
        </p:nvSpPr>
        <p:spPr>
          <a:xfrm>
            <a:off x="311860" y="5229200"/>
            <a:ext cx="87576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1" name="Group 10"/>
          <p:cNvGrpSpPr/>
          <p:nvPr/>
        </p:nvGrpSpPr>
        <p:grpSpPr>
          <a:xfrm>
            <a:off x="311860" y="1628800"/>
            <a:ext cx="5916324" cy="1512168"/>
            <a:chOff x="311860" y="1628800"/>
            <a:chExt cx="5916324" cy="1512168"/>
          </a:xfrm>
        </p:grpSpPr>
        <p:grpSp>
          <p:nvGrpSpPr>
            <p:cNvPr id="8" name="Group 7"/>
            <p:cNvGrpSpPr/>
            <p:nvPr/>
          </p:nvGrpSpPr>
          <p:grpSpPr>
            <a:xfrm>
              <a:off x="311860" y="1700808"/>
              <a:ext cx="5916324" cy="1440160"/>
              <a:chOff x="311860" y="1700808"/>
              <a:chExt cx="5916324" cy="1440160"/>
            </a:xfrm>
          </p:grpSpPr>
          <p:sp>
            <p:nvSpPr>
              <p:cNvPr id="4" name="Rounded Rectangle 3"/>
              <p:cNvSpPr/>
              <p:nvPr/>
            </p:nvSpPr>
            <p:spPr>
              <a:xfrm>
                <a:off x="5814204" y="1700808"/>
                <a:ext cx="41398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ounded Rectangle 8"/>
              <p:cNvSpPr/>
              <p:nvPr/>
            </p:nvSpPr>
            <p:spPr>
              <a:xfrm>
                <a:off x="311860" y="2708920"/>
                <a:ext cx="875764"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2" name="TextBox 11"/>
            <p:cNvSpPr txBox="1"/>
            <p:nvPr/>
          </p:nvSpPr>
          <p:spPr>
            <a:xfrm>
              <a:off x="749742" y="1628800"/>
              <a:ext cx="4974386" cy="276999"/>
            </a:xfrm>
            <a:prstGeom prst="rect">
              <a:avLst/>
            </a:prstGeom>
            <a:noFill/>
          </p:spPr>
          <p:txBody>
            <a:bodyPr wrap="square" rtlCol="1">
              <a:spAutoFit/>
            </a:bodyPr>
            <a:lstStyle/>
            <a:p>
              <a:r>
                <a:rPr lang="he-IL" sz="1200" dirty="0" smtClean="0">
                  <a:solidFill>
                    <a:srgbClr val="FF0000"/>
                  </a:solidFill>
                </a:rPr>
                <a:t>לצפייה בכל ההזדמנויות במערכת יש להזיז הכפתור שמאלה ולחיצה על חיפוש </a:t>
              </a:r>
              <a:endParaRPr lang="he-IL" sz="1200" dirty="0">
                <a:solidFill>
                  <a:srgbClr val="FF0000"/>
                </a:solidFill>
              </a:endParaRPr>
            </a:p>
          </p:txBody>
        </p:sp>
      </p:grpSp>
      <p:grpSp>
        <p:nvGrpSpPr>
          <p:cNvPr id="13" name="Group 12"/>
          <p:cNvGrpSpPr/>
          <p:nvPr/>
        </p:nvGrpSpPr>
        <p:grpSpPr>
          <a:xfrm>
            <a:off x="288426" y="1999058"/>
            <a:ext cx="7019878" cy="1064385"/>
            <a:chOff x="288426" y="1999058"/>
            <a:chExt cx="7019878" cy="1064385"/>
          </a:xfrm>
        </p:grpSpPr>
        <p:sp>
          <p:nvSpPr>
            <p:cNvPr id="14" name="Rounded Rectangle 13"/>
            <p:cNvSpPr/>
            <p:nvPr/>
          </p:nvSpPr>
          <p:spPr>
            <a:xfrm>
              <a:off x="288426" y="1999058"/>
              <a:ext cx="7019878" cy="7818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4"/>
            <p:cNvSpPr txBox="1"/>
            <p:nvPr/>
          </p:nvSpPr>
          <p:spPr>
            <a:xfrm>
              <a:off x="1187624" y="2786444"/>
              <a:ext cx="4974386" cy="276999"/>
            </a:xfrm>
            <a:prstGeom prst="rect">
              <a:avLst/>
            </a:prstGeom>
            <a:noFill/>
          </p:spPr>
          <p:txBody>
            <a:bodyPr wrap="square" rtlCol="1">
              <a:spAutoFit/>
            </a:bodyPr>
            <a:lstStyle/>
            <a:p>
              <a:r>
                <a:rPr lang="he-IL" sz="1200" dirty="0" smtClean="0">
                  <a:solidFill>
                    <a:srgbClr val="FF0000"/>
                  </a:solidFill>
                </a:rPr>
                <a:t>אפשרויות סינון</a:t>
              </a:r>
              <a:endParaRPr lang="he-IL" sz="1200" dirty="0">
                <a:solidFill>
                  <a:srgbClr val="FF0000"/>
                </a:solidFill>
              </a:endParaRPr>
            </a:p>
          </p:txBody>
        </p:sp>
      </p:grpSp>
      <p:grpSp>
        <p:nvGrpSpPr>
          <p:cNvPr id="16" name="Group 15"/>
          <p:cNvGrpSpPr/>
          <p:nvPr/>
        </p:nvGrpSpPr>
        <p:grpSpPr>
          <a:xfrm>
            <a:off x="-3276872" y="3278150"/>
            <a:ext cx="4974386" cy="578551"/>
            <a:chOff x="-3276872" y="3278150"/>
            <a:chExt cx="4974386" cy="578551"/>
          </a:xfrm>
        </p:grpSpPr>
        <p:sp>
          <p:nvSpPr>
            <p:cNvPr id="17" name="Rounded Rectangle 16"/>
            <p:cNvSpPr/>
            <p:nvPr/>
          </p:nvSpPr>
          <p:spPr>
            <a:xfrm>
              <a:off x="288426" y="3278150"/>
              <a:ext cx="1403254" cy="3015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p:cNvSpPr txBox="1"/>
            <p:nvPr/>
          </p:nvSpPr>
          <p:spPr>
            <a:xfrm>
              <a:off x="-3276872" y="3579702"/>
              <a:ext cx="4974386" cy="276999"/>
            </a:xfrm>
            <a:prstGeom prst="rect">
              <a:avLst/>
            </a:prstGeom>
            <a:noFill/>
          </p:spPr>
          <p:txBody>
            <a:bodyPr wrap="square" rtlCol="1">
              <a:spAutoFit/>
            </a:bodyPr>
            <a:lstStyle/>
            <a:p>
              <a:r>
                <a:rPr lang="he-IL" sz="1200" dirty="0" smtClean="0">
                  <a:solidFill>
                    <a:srgbClr val="FF0000"/>
                  </a:solidFill>
                </a:rPr>
                <a:t>אפשרויות מיון</a:t>
              </a:r>
              <a:endParaRPr lang="he-IL" sz="1200" dirty="0">
                <a:solidFill>
                  <a:srgbClr val="FF0000"/>
                </a:solidFill>
              </a:endParaRPr>
            </a:p>
          </p:txBody>
        </p:sp>
      </p:grpSp>
    </p:spTree>
    <p:extLst>
      <p:ext uri="{BB962C8B-B14F-4D97-AF65-F5344CB8AC3E}">
        <p14:creationId xmlns:p14="http://schemas.microsoft.com/office/powerpoint/2010/main" val="417467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571"/>
          <a:stretch/>
        </p:blipFill>
        <p:spPr bwMode="auto">
          <a:xfrm>
            <a:off x="251518" y="379115"/>
            <a:ext cx="8676457" cy="6478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88640"/>
            <a:ext cx="8676457" cy="19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904003" y="217839"/>
            <a:ext cx="576064" cy="132076"/>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7452320" y="172582"/>
            <a:ext cx="1080120" cy="338554"/>
          </a:xfrm>
          <a:prstGeom prst="rect">
            <a:avLst/>
          </a:prstGeom>
          <a:noFill/>
        </p:spPr>
        <p:txBody>
          <a:bodyPr wrap="square" rtlCol="1">
            <a:spAutoFit/>
          </a:bodyPr>
          <a:lstStyle/>
          <a:p>
            <a:r>
              <a:rPr lang="he-IL" sz="800" dirty="0">
                <a:solidFill>
                  <a:schemeClr val="bg1">
                    <a:lumMod val="85000"/>
                  </a:schemeClr>
                </a:solidFill>
              </a:rPr>
              <a:t>ישראלה ישראלי </a:t>
            </a:r>
          </a:p>
          <a:p>
            <a:endParaRPr lang="he-IL" sz="800" dirty="0">
              <a:solidFill>
                <a:schemeClr val="bg1">
                  <a:lumMod val="85000"/>
                </a:schemeClr>
              </a:solidFill>
              <a:cs typeface="+mj-cs"/>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3" y="1478727"/>
            <a:ext cx="971683" cy="272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p:nvSpPr>
        <p:spPr>
          <a:xfrm>
            <a:off x="2957940" y="4725144"/>
            <a:ext cx="4350364"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 name="Group 3"/>
          <p:cNvGrpSpPr/>
          <p:nvPr/>
        </p:nvGrpSpPr>
        <p:grpSpPr>
          <a:xfrm>
            <a:off x="-1626522" y="1135777"/>
            <a:ext cx="4974386" cy="709047"/>
            <a:chOff x="-1626522" y="1135777"/>
            <a:chExt cx="4974386" cy="709047"/>
          </a:xfrm>
        </p:grpSpPr>
        <p:sp>
          <p:nvSpPr>
            <p:cNvPr id="8" name="Rounded Rectangle 7"/>
            <p:cNvSpPr/>
            <p:nvPr/>
          </p:nvSpPr>
          <p:spPr>
            <a:xfrm>
              <a:off x="1475656" y="1412776"/>
              <a:ext cx="1811868"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2"/>
            <p:cNvSpPr txBox="1"/>
            <p:nvPr/>
          </p:nvSpPr>
          <p:spPr>
            <a:xfrm>
              <a:off x="-1626522" y="1135777"/>
              <a:ext cx="4974386" cy="276999"/>
            </a:xfrm>
            <a:prstGeom prst="rect">
              <a:avLst/>
            </a:prstGeom>
            <a:noFill/>
          </p:spPr>
          <p:txBody>
            <a:bodyPr wrap="square" rtlCol="1">
              <a:spAutoFit/>
            </a:bodyPr>
            <a:lstStyle/>
            <a:p>
              <a:r>
                <a:rPr lang="he-IL" sz="1200" dirty="0" smtClean="0">
                  <a:solidFill>
                    <a:srgbClr val="FF0000"/>
                  </a:solidFill>
                </a:rPr>
                <a:t>טפסים רלוונטיים</a:t>
              </a:r>
              <a:endParaRPr lang="he-IL" sz="1200" dirty="0">
                <a:solidFill>
                  <a:srgbClr val="FF0000"/>
                </a:solidFill>
              </a:endParaRPr>
            </a:p>
          </p:txBody>
        </p:sp>
      </p:grpSp>
      <p:grpSp>
        <p:nvGrpSpPr>
          <p:cNvPr id="9" name="Group 8"/>
          <p:cNvGrpSpPr/>
          <p:nvPr/>
        </p:nvGrpSpPr>
        <p:grpSpPr>
          <a:xfrm>
            <a:off x="-2850658" y="4695527"/>
            <a:ext cx="4974386" cy="965721"/>
            <a:chOff x="-2850658" y="4695527"/>
            <a:chExt cx="4974386" cy="965721"/>
          </a:xfrm>
        </p:grpSpPr>
        <p:sp>
          <p:nvSpPr>
            <p:cNvPr id="11" name="Rounded Rectangle 10"/>
            <p:cNvSpPr/>
            <p:nvPr/>
          </p:nvSpPr>
          <p:spPr>
            <a:xfrm>
              <a:off x="221636" y="5229200"/>
              <a:ext cx="1110004"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4"/>
            <p:cNvSpPr txBox="1"/>
            <p:nvPr/>
          </p:nvSpPr>
          <p:spPr>
            <a:xfrm>
              <a:off x="-2850658" y="4695527"/>
              <a:ext cx="4974386" cy="461665"/>
            </a:xfrm>
            <a:prstGeom prst="rect">
              <a:avLst/>
            </a:prstGeom>
            <a:noFill/>
          </p:spPr>
          <p:txBody>
            <a:bodyPr wrap="square" rtlCol="1">
              <a:spAutoFit/>
            </a:bodyPr>
            <a:lstStyle/>
            <a:p>
              <a:r>
                <a:rPr lang="he-IL" sz="1200" dirty="0" smtClean="0">
                  <a:solidFill>
                    <a:srgbClr val="FF0000"/>
                  </a:solidFill>
                </a:rPr>
                <a:t>לאחר השליחה הכפתור </a:t>
              </a:r>
            </a:p>
            <a:p>
              <a:r>
                <a:rPr lang="he-IL" sz="1200" dirty="0" smtClean="0">
                  <a:solidFill>
                    <a:srgbClr val="FF0000"/>
                  </a:solidFill>
                </a:rPr>
                <a:t>יהפוך ל"מעקב התעניינות" כתום</a:t>
              </a:r>
              <a:endParaRPr lang="he-IL" sz="1200" dirty="0">
                <a:solidFill>
                  <a:srgbClr val="FF0000"/>
                </a:solidFill>
              </a:endParaRPr>
            </a:p>
          </p:txBody>
        </p:sp>
      </p:gr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683" y="5308570"/>
            <a:ext cx="9144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38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 y="4192"/>
            <a:ext cx="9144000" cy="1013854"/>
          </a:xfrm>
          <a:prstGeom prst="rect">
            <a:avLst/>
          </a:prstGeom>
        </p:spPr>
      </p:pic>
      <p:sp>
        <p:nvSpPr>
          <p:cNvPr id="5" name="TextBox 7"/>
          <p:cNvSpPr txBox="1">
            <a:spLocks noChangeArrowheads="1"/>
          </p:cNvSpPr>
          <p:nvPr/>
        </p:nvSpPr>
        <p:spPr bwMode="auto">
          <a:xfrm>
            <a:off x="971600" y="2204863"/>
            <a:ext cx="7848872" cy="646331"/>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a:r>
              <a:rPr lang="he-IL" sz="3600" b="1" dirty="0" err="1" smtClean="0">
                <a:ln w="10541" cmpd="sng">
                  <a:solidFill>
                    <a:srgbClr val="336699"/>
                  </a:solidFill>
                  <a:prstDash val="solid"/>
                </a:ln>
                <a:solidFill>
                  <a:srgbClr val="002060"/>
                </a:solidFill>
                <a:latin typeface="David" panose="020E0502060401010101" pitchFamily="34" charset="-79"/>
                <a:cs typeface="David" panose="020E0502060401010101" pitchFamily="34" charset="-79"/>
              </a:rPr>
              <a:t>התעניינויות</a:t>
            </a:r>
            <a:r>
              <a:rPr lang="he-IL" sz="3600" b="1" dirty="0" smtClean="0">
                <a:ln w="10541" cmpd="sng">
                  <a:solidFill>
                    <a:srgbClr val="336699"/>
                  </a:solidFill>
                  <a:prstDash val="solid"/>
                </a:ln>
                <a:solidFill>
                  <a:srgbClr val="002060"/>
                </a:solidFill>
                <a:latin typeface="David" panose="020E0502060401010101" pitchFamily="34" charset="-79"/>
                <a:cs typeface="David" panose="020E0502060401010101" pitchFamily="34" charset="-79"/>
              </a:rPr>
              <a:t> שלי</a:t>
            </a:r>
            <a:endParaRPr lang="he-IL" sz="3600" b="1" dirty="0">
              <a:ln w="10541" cmpd="sng">
                <a:solidFill>
                  <a:srgbClr val="336699"/>
                </a:solidFill>
                <a:prstDash val="solid"/>
              </a:ln>
              <a:solidFill>
                <a:srgbClr val="002060"/>
              </a:solidFill>
              <a:latin typeface="David" panose="020E0502060401010101" pitchFamily="34" charset="-79"/>
              <a:cs typeface="David" panose="020E0502060401010101" pitchFamily="34" charset="-79"/>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7664" y="89487"/>
            <a:ext cx="9334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611560" y="2996952"/>
            <a:ext cx="7632848" cy="473206"/>
            <a:chOff x="611560" y="2996952"/>
            <a:chExt cx="7632848" cy="473206"/>
          </a:xfrm>
        </p:grpSpPr>
        <p:sp>
          <p:nvSpPr>
            <p:cNvPr id="6" name="Rectangle 5"/>
            <p:cNvSpPr/>
            <p:nvPr/>
          </p:nvSpPr>
          <p:spPr>
            <a:xfrm>
              <a:off x="611560" y="2996952"/>
              <a:ext cx="7632848" cy="473206"/>
            </a:xfrm>
            <a:prstGeom prst="rect">
              <a:avLst/>
            </a:prstGeom>
          </p:spPr>
          <p:txBody>
            <a:bodyPr wrap="square">
              <a:spAutoFit/>
            </a:bodyPr>
            <a:lstStyle/>
            <a:p>
              <a:pPr>
                <a:lnSpc>
                  <a:spcPct val="150000"/>
                </a:lnSpc>
              </a:pPr>
              <a:r>
                <a:rPr lang="he-IL" dirty="0" smtClean="0">
                  <a:latin typeface="David" panose="020E0502060401010101" pitchFamily="34" charset="-79"/>
                  <a:cs typeface="David" panose="020E0502060401010101" pitchFamily="34" charset="-79"/>
                </a:rPr>
                <a:t>בדף זה ניתן לראות את תשובת אחראי רשות המחקר להתעניינות ששלחתם        . </a:t>
              </a:r>
              <a:endParaRPr lang="he-IL" dirty="0">
                <a:latin typeface="David" panose="020E0502060401010101" pitchFamily="34" charset="-79"/>
                <a:cs typeface="David" panose="020E0502060401010101" pitchFamily="34" charset="-79"/>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136421"/>
              <a:ext cx="3238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6158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 y="4192"/>
            <a:ext cx="9144000" cy="1013854"/>
          </a:xfrm>
          <a:prstGeom prst="rect">
            <a:avLst/>
          </a:prstGeom>
        </p:spPr>
      </p:pic>
      <p:pic>
        <p:nvPicPr>
          <p:cNvPr id="2052" name="Picture 4"/>
          <p:cNvPicPr>
            <a:picLocks noChangeArrowheads="1"/>
          </p:cNvPicPr>
          <p:nvPr/>
        </p:nvPicPr>
        <p:blipFill>
          <a:blip r:embed="rId4" cstate="print"/>
          <a:srcRect/>
          <a:stretch>
            <a:fillRect/>
          </a:stretch>
        </p:blipFill>
        <p:spPr bwMode="auto">
          <a:xfrm>
            <a:off x="69592" y="6513078"/>
            <a:ext cx="9000000" cy="21600"/>
          </a:xfrm>
          <a:prstGeom prst="rect">
            <a:avLst/>
          </a:prstGeom>
          <a:noFill/>
          <a:ln w="9525">
            <a:noFill/>
            <a:miter lim="800000"/>
            <a:headEnd/>
            <a:tailEnd/>
          </a:ln>
        </p:spPr>
      </p:pic>
      <p:sp>
        <p:nvSpPr>
          <p:cNvPr id="80" name="Rectangle 79"/>
          <p:cNvSpPr/>
          <p:nvPr/>
        </p:nvSpPr>
        <p:spPr>
          <a:xfrm>
            <a:off x="5646412" y="940658"/>
            <a:ext cx="1552028" cy="400110"/>
          </a:xfrm>
          <a:prstGeom prst="rect">
            <a:avLst/>
          </a:prstGeom>
        </p:spPr>
        <p:txBody>
          <a:bodyPr wrap="non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sz="2000" b="1" u="sng" dirty="0" smtClean="0">
                <a:solidFill>
                  <a:schemeClr val="accent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פורטל המחקר</a:t>
            </a:r>
            <a:endParaRPr lang="he-IL" sz="2000" b="1" u="sng" dirty="0">
              <a:solidFill>
                <a:schemeClr val="accent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 name="Rectangle 2"/>
          <p:cNvSpPr/>
          <p:nvPr/>
        </p:nvSpPr>
        <p:spPr>
          <a:xfrm>
            <a:off x="284260" y="1476216"/>
            <a:ext cx="8136904" cy="1823576"/>
          </a:xfrm>
          <a:prstGeom prst="rect">
            <a:avLst/>
          </a:prstGeom>
        </p:spPr>
        <p:txBody>
          <a:bodyPr wrap="square">
            <a:spAutoFit/>
          </a:bodyPr>
          <a:lstStyle/>
          <a:p>
            <a:pPr>
              <a:lnSpc>
                <a:spcPct val="150000"/>
              </a:lnSpc>
            </a:pPr>
            <a:r>
              <a:rPr lang="he-IL" sz="1600" dirty="0" smtClean="0">
                <a:solidFill>
                  <a:schemeClr val="accent6"/>
                </a:solidFill>
                <a:latin typeface="David" panose="020E0502060401010101" pitchFamily="34" charset="-79"/>
                <a:cs typeface="David" panose="020E0502060401010101" pitchFamily="34" charset="-79"/>
              </a:rPr>
              <a:t>פורטל המחקר הוא כלי ידידותי המאפשר לחוקר לעדכן ולהתעדכן במידע מרשות המחקר ואל רשות המחקר בנושאים הקושרים לקולות קוראים, כנסים ואירועים רלוונטיים, ובנושא מענקים פעילים. היתרון של הפורטל הוא בכך שהיישומים בו מבוססים על תהליך העבודה שקיים ומוכר גם היום. </a:t>
            </a:r>
          </a:p>
          <a:p>
            <a:pPr>
              <a:lnSpc>
                <a:spcPct val="150000"/>
              </a:lnSpc>
            </a:pPr>
            <a:r>
              <a:rPr lang="he-IL" sz="1600" dirty="0" smtClean="0">
                <a:solidFill>
                  <a:schemeClr val="accent6"/>
                </a:solidFill>
                <a:latin typeface="David" panose="020E0502060401010101" pitchFamily="34" charset="-79"/>
                <a:cs typeface="David" panose="020E0502060401010101" pitchFamily="34" charset="-79"/>
              </a:rPr>
              <a:t>אבל ......</a:t>
            </a:r>
          </a:p>
          <a:p>
            <a:pPr>
              <a:lnSpc>
                <a:spcPct val="150000"/>
              </a:lnSpc>
            </a:pPr>
            <a:endParaRPr lang="he-IL" sz="1100" dirty="0" smtClean="0">
              <a:solidFill>
                <a:schemeClr val="accent6"/>
              </a:solidFill>
              <a:latin typeface="David" panose="020E0502060401010101" pitchFamily="34" charset="-79"/>
              <a:cs typeface="David" panose="020E0502060401010101" pitchFamily="34" charset="-79"/>
            </a:endParaRPr>
          </a:p>
        </p:txBody>
      </p:sp>
      <p:grpSp>
        <p:nvGrpSpPr>
          <p:cNvPr id="4" name="Group 3"/>
          <p:cNvGrpSpPr/>
          <p:nvPr/>
        </p:nvGrpSpPr>
        <p:grpSpPr>
          <a:xfrm>
            <a:off x="3203848" y="2996952"/>
            <a:ext cx="2952328" cy="576064"/>
            <a:chOff x="3203848" y="2996952"/>
            <a:chExt cx="2952328" cy="576064"/>
          </a:xfrm>
        </p:grpSpPr>
        <p:sp>
          <p:nvSpPr>
            <p:cNvPr id="7" name="Rounded Rectangle 6"/>
            <p:cNvSpPr/>
            <p:nvPr/>
          </p:nvSpPr>
          <p:spPr>
            <a:xfrm>
              <a:off x="3203848" y="2996952"/>
              <a:ext cx="2952328"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Rectangle 4"/>
            <p:cNvSpPr/>
            <p:nvPr/>
          </p:nvSpPr>
          <p:spPr>
            <a:xfrm>
              <a:off x="3354658" y="2996952"/>
              <a:ext cx="2736647" cy="507831"/>
            </a:xfrm>
            <a:prstGeom prst="rect">
              <a:avLst/>
            </a:prstGeom>
          </p:spPr>
          <p:txBody>
            <a:bodyPr wrap="none">
              <a:spAutoFit/>
            </a:bodyPr>
            <a:lstStyle/>
            <a:p>
              <a:pPr>
                <a:lnSpc>
                  <a:spcPct val="150000"/>
                </a:lnSpc>
              </a:pPr>
              <a:r>
                <a:rPr lang="he-IL" dirty="0">
                  <a:solidFill>
                    <a:schemeClr val="accent6"/>
                  </a:solidFill>
                  <a:latin typeface="David" panose="020E0502060401010101" pitchFamily="34" charset="-79"/>
                  <a:cs typeface="David" panose="020E0502060401010101" pitchFamily="34" charset="-79"/>
                </a:rPr>
                <a:t>כל המידע מתרכז במקום אחד.</a:t>
              </a:r>
            </a:p>
          </p:txBody>
        </p:sp>
      </p:grpSp>
      <p:grpSp>
        <p:nvGrpSpPr>
          <p:cNvPr id="15" name="Group 14"/>
          <p:cNvGrpSpPr/>
          <p:nvPr/>
        </p:nvGrpSpPr>
        <p:grpSpPr>
          <a:xfrm>
            <a:off x="6991084" y="4077072"/>
            <a:ext cx="1432240" cy="430887"/>
            <a:chOff x="6991084" y="4840268"/>
            <a:chExt cx="1432240" cy="430887"/>
          </a:xfrm>
        </p:grpSpPr>
        <p:sp>
          <p:nvSpPr>
            <p:cNvPr id="31" name="Rectangle 30"/>
            <p:cNvSpPr/>
            <p:nvPr/>
          </p:nvSpPr>
          <p:spPr>
            <a:xfrm>
              <a:off x="6991084" y="4941168"/>
              <a:ext cx="1432240" cy="329987"/>
            </a:xfrm>
            <a:prstGeom prst="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he-IL" dirty="0"/>
            </a:p>
          </p:txBody>
        </p:sp>
        <p:sp>
          <p:nvSpPr>
            <p:cNvPr id="27" name="Rectangle 26"/>
            <p:cNvSpPr/>
            <p:nvPr/>
          </p:nvSpPr>
          <p:spPr>
            <a:xfrm>
              <a:off x="7148178" y="4840268"/>
              <a:ext cx="1188146" cy="430887"/>
            </a:xfrm>
            <a:prstGeom prst="rect">
              <a:avLst/>
            </a:prstGeom>
          </p:spPr>
          <p:txBody>
            <a:bodyPr wrap="none">
              <a:spAutoFit/>
            </a:bodyPr>
            <a:lstStyle/>
            <a:p>
              <a:pPr>
                <a:lnSpc>
                  <a:spcPct val="150000"/>
                </a:lnSpc>
              </a:pPr>
              <a:r>
                <a:rPr lang="he-IL" sz="1600" dirty="0" smtClean="0">
                  <a:solidFill>
                    <a:schemeClr val="accent6"/>
                  </a:solidFill>
                  <a:latin typeface="David" panose="020E0502060401010101" pitchFamily="34" charset="-79"/>
                  <a:cs typeface="David" panose="020E0502060401010101" pitchFamily="34" charset="-79"/>
                </a:rPr>
                <a:t>כדאי לדעת!!!</a:t>
              </a:r>
              <a:endParaRPr lang="he-IL" sz="1600" dirty="0">
                <a:solidFill>
                  <a:schemeClr val="accent6"/>
                </a:solidFill>
                <a:latin typeface="David" panose="020E0502060401010101" pitchFamily="34" charset="-79"/>
                <a:cs typeface="David" panose="020E0502060401010101" pitchFamily="34" charset="-79"/>
              </a:endParaRPr>
            </a:p>
          </p:txBody>
        </p:sp>
      </p:grpSp>
      <p:sp>
        <p:nvSpPr>
          <p:cNvPr id="30" name="Rectangle 29"/>
          <p:cNvSpPr/>
          <p:nvPr/>
        </p:nvSpPr>
        <p:spPr>
          <a:xfrm>
            <a:off x="899592" y="4519428"/>
            <a:ext cx="7457853" cy="738664"/>
          </a:xfrm>
          <a:prstGeom prst="rect">
            <a:avLst/>
          </a:prstGeom>
        </p:spPr>
        <p:txBody>
          <a:bodyPr wrap="square">
            <a:spAutoFit/>
          </a:bodyPr>
          <a:lstStyle/>
          <a:p>
            <a:pPr>
              <a:lnSpc>
                <a:spcPct val="150000"/>
              </a:lnSpc>
            </a:pPr>
            <a:r>
              <a:rPr lang="he-IL" sz="1400" dirty="0" smtClean="0">
                <a:solidFill>
                  <a:schemeClr val="accent6"/>
                </a:solidFill>
                <a:latin typeface="David" panose="020E0502060401010101" pitchFamily="34" charset="-79"/>
                <a:cs typeface="David" panose="020E0502060401010101" pitchFamily="34" charset="-79"/>
              </a:rPr>
              <a:t>הדבר הראשון שכדאי לעשות עם קבלת הגישה לפורטל  המחקר  הוא לעדכן את הפרופיל האישי </a:t>
            </a:r>
            <a:r>
              <a:rPr lang="en-US" sz="1400" dirty="0" smtClean="0">
                <a:solidFill>
                  <a:schemeClr val="accent6"/>
                </a:solidFill>
                <a:latin typeface="David" panose="020E0502060401010101" pitchFamily="34" charset="-79"/>
                <a:cs typeface="David" panose="020E0502060401010101" pitchFamily="34" charset="-79"/>
              </a:rPr>
              <a:t/>
            </a:r>
            <a:br>
              <a:rPr lang="en-US" sz="1400" dirty="0" smtClean="0">
                <a:solidFill>
                  <a:schemeClr val="accent6"/>
                </a:solidFill>
                <a:latin typeface="David" panose="020E0502060401010101" pitchFamily="34" charset="-79"/>
                <a:cs typeface="David" panose="020E0502060401010101" pitchFamily="34" charset="-79"/>
              </a:rPr>
            </a:br>
            <a:r>
              <a:rPr lang="he-IL" sz="1400" dirty="0" smtClean="0">
                <a:solidFill>
                  <a:schemeClr val="accent6"/>
                </a:solidFill>
                <a:latin typeface="David" panose="020E0502060401010101" pitchFamily="34" charset="-79"/>
                <a:cs typeface="David" panose="020E0502060401010101" pitchFamily="34" charset="-79"/>
              </a:rPr>
              <a:t>כדי לקבל מידע רלוונטי לתחומי המחקר שלכם. </a:t>
            </a:r>
            <a:endParaRPr lang="he-IL" sz="1400" dirty="0">
              <a:solidFill>
                <a:schemeClr val="accent6"/>
              </a:solidFill>
              <a:latin typeface="David" panose="020E0502060401010101" pitchFamily="34" charset="-79"/>
              <a:cs typeface="David" panose="020E0502060401010101" pitchFamily="34" charset="-79"/>
            </a:endParaRP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501365" y="26827"/>
            <a:ext cx="838387" cy="521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Footer Placeholder 2"/>
          <p:cNvSpPr>
            <a:spLocks noGrp="1"/>
          </p:cNvSpPr>
          <p:nvPr>
            <p:ph type="ftr" sz="quarter" idx="10"/>
          </p:nvPr>
        </p:nvSpPr>
        <p:spPr>
          <a:xfrm>
            <a:off x="69592" y="6536651"/>
            <a:ext cx="9000000" cy="260175"/>
          </a:xfrm>
        </p:spPr>
        <p:txBody>
          <a:bodyPr/>
          <a:lstStyle/>
          <a:p>
            <a:pPr>
              <a:defRPr/>
            </a:pPr>
            <a:r>
              <a:rPr lang="he-IL" sz="1000" dirty="0">
                <a:solidFill>
                  <a:schemeClr val="bg1">
                    <a:lumMod val="50000"/>
                  </a:schemeClr>
                </a:solidFill>
                <a:latin typeface="David" panose="020E0502060401010101" pitchFamily="34" charset="-79"/>
                <a:cs typeface="David" panose="020E0502060401010101" pitchFamily="34" charset="-79"/>
              </a:rPr>
              <a:t>יישומי פורטל חוקרים – רשות המחקר                                                                                                                                                                                                                  עודכן ב- </a:t>
            </a:r>
            <a:r>
              <a:rPr lang="he-IL" sz="1000" dirty="0" smtClean="0">
                <a:solidFill>
                  <a:schemeClr val="bg1">
                    <a:lumMod val="50000"/>
                  </a:schemeClr>
                </a:solidFill>
                <a:latin typeface="David" panose="020E0502060401010101" pitchFamily="34" charset="-79"/>
                <a:cs typeface="David" panose="020E0502060401010101" pitchFamily="34" charset="-79"/>
              </a:rPr>
              <a:t>17/12/2015</a:t>
            </a:r>
            <a:endParaRPr lang="en-US" sz="1000" dirty="0">
              <a:solidFill>
                <a:schemeClr val="bg1">
                  <a:lumMod val="50000"/>
                </a:schemeClr>
              </a:solidFill>
              <a:latin typeface="David" panose="020E0502060401010101" pitchFamily="34" charset="-79"/>
              <a:cs typeface="David" panose="020E0502060401010101" pitchFamily="34" charset="-79"/>
            </a:endParaRPr>
          </a:p>
        </p:txBody>
      </p:sp>
      <p:grpSp>
        <p:nvGrpSpPr>
          <p:cNvPr id="22" name="Group 21"/>
          <p:cNvGrpSpPr/>
          <p:nvPr/>
        </p:nvGrpSpPr>
        <p:grpSpPr>
          <a:xfrm>
            <a:off x="7028192" y="5301208"/>
            <a:ext cx="1432240" cy="432048"/>
            <a:chOff x="6991084" y="3873314"/>
            <a:chExt cx="1432240" cy="432048"/>
          </a:xfrm>
        </p:grpSpPr>
        <p:sp>
          <p:nvSpPr>
            <p:cNvPr id="23" name="Rectangle 22"/>
            <p:cNvSpPr/>
            <p:nvPr/>
          </p:nvSpPr>
          <p:spPr>
            <a:xfrm>
              <a:off x="6991084" y="4005064"/>
              <a:ext cx="1432240" cy="300298"/>
            </a:xfrm>
            <a:prstGeom prst="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he-IL" dirty="0"/>
            </a:p>
          </p:txBody>
        </p:sp>
        <p:sp>
          <p:nvSpPr>
            <p:cNvPr id="28" name="Rectangle 27"/>
            <p:cNvSpPr/>
            <p:nvPr/>
          </p:nvSpPr>
          <p:spPr>
            <a:xfrm>
              <a:off x="7079249" y="3873314"/>
              <a:ext cx="1257075" cy="430887"/>
            </a:xfrm>
            <a:prstGeom prst="rect">
              <a:avLst/>
            </a:prstGeom>
          </p:spPr>
          <p:txBody>
            <a:bodyPr wrap="none">
              <a:spAutoFit/>
            </a:bodyPr>
            <a:lstStyle/>
            <a:p>
              <a:pPr>
                <a:lnSpc>
                  <a:spcPct val="150000"/>
                </a:lnSpc>
              </a:pPr>
              <a:r>
                <a:rPr lang="he-IL" sz="1600" dirty="0" smtClean="0">
                  <a:solidFill>
                    <a:schemeClr val="accent6"/>
                  </a:solidFill>
                  <a:latin typeface="David" panose="020E0502060401010101" pitchFamily="34" charset="-79"/>
                  <a:cs typeface="David" panose="020E0502060401010101" pitchFamily="34" charset="-79"/>
                </a:rPr>
                <a:t>חשוב  לדעת!!!</a:t>
              </a:r>
              <a:endParaRPr lang="he-IL" sz="1600" dirty="0">
                <a:solidFill>
                  <a:schemeClr val="accent6"/>
                </a:solidFill>
                <a:latin typeface="David" panose="020E0502060401010101" pitchFamily="34" charset="-79"/>
                <a:cs typeface="David" panose="020E0502060401010101" pitchFamily="34" charset="-79"/>
              </a:endParaRPr>
            </a:p>
          </p:txBody>
        </p:sp>
      </p:grpSp>
      <p:grpSp>
        <p:nvGrpSpPr>
          <p:cNvPr id="29" name="Group 28"/>
          <p:cNvGrpSpPr/>
          <p:nvPr/>
        </p:nvGrpSpPr>
        <p:grpSpPr>
          <a:xfrm>
            <a:off x="1065154" y="5642084"/>
            <a:ext cx="7360378" cy="883260"/>
            <a:chOff x="1028046" y="5714092"/>
            <a:chExt cx="7360378" cy="883260"/>
          </a:xfrm>
        </p:grpSpPr>
        <p:grpSp>
          <p:nvGrpSpPr>
            <p:cNvPr id="34" name="Group 33"/>
            <p:cNvGrpSpPr/>
            <p:nvPr/>
          </p:nvGrpSpPr>
          <p:grpSpPr>
            <a:xfrm>
              <a:off x="1259632" y="5714092"/>
              <a:ext cx="7097813" cy="523220"/>
              <a:chOff x="1259632" y="4545414"/>
              <a:chExt cx="7097813" cy="523220"/>
            </a:xfrm>
          </p:grpSpPr>
          <p:sp>
            <p:nvSpPr>
              <p:cNvPr id="40" name="Rectangle 39"/>
              <p:cNvSpPr/>
              <p:nvPr/>
            </p:nvSpPr>
            <p:spPr>
              <a:xfrm>
                <a:off x="1259632" y="4545414"/>
                <a:ext cx="7097813" cy="523220"/>
              </a:xfrm>
              <a:prstGeom prst="rect">
                <a:avLst/>
              </a:prstGeom>
            </p:spPr>
            <p:txBody>
              <a:bodyPr wrap="square">
                <a:spAutoFit/>
              </a:bodyPr>
              <a:lstStyle/>
              <a:p>
                <a:pPr>
                  <a:lnSpc>
                    <a:spcPct val="200000"/>
                  </a:lnSpc>
                </a:pPr>
                <a:r>
                  <a:rPr lang="he-IL" sz="1400" dirty="0" smtClean="0">
                    <a:solidFill>
                      <a:schemeClr val="accent6"/>
                    </a:solidFill>
                    <a:latin typeface="David" panose="020E0502060401010101" pitchFamily="34" charset="-79"/>
                    <a:cs typeface="David" panose="020E0502060401010101" pitchFamily="34" charset="-79"/>
                  </a:rPr>
                  <a:t>הפורטל בנוי בטכנולוגיה מתקדמת ועובד בצורה מיטבית בדפדפן </a:t>
                </a:r>
                <a:r>
                  <a:rPr lang="en-US" sz="1400" dirty="0" smtClean="0">
                    <a:solidFill>
                      <a:schemeClr val="accent6"/>
                    </a:solidFill>
                    <a:latin typeface="David" panose="020E0502060401010101" pitchFamily="34" charset="-79"/>
                    <a:cs typeface="David" panose="020E0502060401010101" pitchFamily="34" charset="-79"/>
                  </a:rPr>
                  <a:t> Google Chrome </a:t>
                </a:r>
                <a:r>
                  <a:rPr lang="he-IL" sz="1400" dirty="0" smtClean="0">
                    <a:solidFill>
                      <a:schemeClr val="accent6"/>
                    </a:solidFill>
                    <a:latin typeface="David" panose="020E0502060401010101" pitchFamily="34" charset="-79"/>
                    <a:cs typeface="David" panose="020E0502060401010101" pitchFamily="34" charset="-79"/>
                  </a:rPr>
                  <a:t>          בשלב זה.</a:t>
                </a:r>
                <a:endParaRPr lang="he-IL" sz="1400" dirty="0">
                  <a:solidFill>
                    <a:schemeClr val="accent6"/>
                  </a:solidFill>
                  <a:latin typeface="David" panose="020E0502060401010101" pitchFamily="34" charset="-79"/>
                  <a:cs typeface="David" panose="020E0502060401010101" pitchFamily="34" charset="-79"/>
                </a:endParaRPr>
              </a:p>
            </p:txBody>
          </p:sp>
          <p:pic>
            <p:nvPicPr>
              <p:cNvPr id="4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5116" y="4569025"/>
                <a:ext cx="365524" cy="400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5" name="Rectangle 34"/>
            <p:cNvSpPr/>
            <p:nvPr/>
          </p:nvSpPr>
          <p:spPr>
            <a:xfrm>
              <a:off x="1028046" y="6074132"/>
              <a:ext cx="7360378" cy="523220"/>
            </a:xfrm>
            <a:prstGeom prst="rect">
              <a:avLst/>
            </a:prstGeom>
          </p:spPr>
          <p:txBody>
            <a:bodyPr wrap="square">
              <a:spAutoFit/>
            </a:bodyPr>
            <a:lstStyle/>
            <a:p>
              <a:pPr>
                <a:lnSpc>
                  <a:spcPct val="200000"/>
                </a:lnSpc>
              </a:pPr>
              <a:r>
                <a:rPr lang="he-IL" sz="1400" dirty="0" smtClean="0">
                  <a:solidFill>
                    <a:schemeClr val="accent6"/>
                  </a:solidFill>
                  <a:latin typeface="David" panose="020E0502060401010101" pitchFamily="34" charset="-79"/>
                  <a:cs typeface="David" panose="020E0502060401010101" pitchFamily="34" charset="-79"/>
                </a:rPr>
                <a:t>אך </a:t>
              </a:r>
              <a:r>
                <a:rPr lang="he-IL" sz="1400" dirty="0">
                  <a:solidFill>
                    <a:schemeClr val="accent6"/>
                  </a:solidFill>
                  <a:latin typeface="David" panose="020E0502060401010101" pitchFamily="34" charset="-79"/>
                  <a:cs typeface="David" panose="020E0502060401010101" pitchFamily="34" charset="-79"/>
                </a:rPr>
                <a:t>נתמך גם ב-</a:t>
              </a:r>
              <a:r>
                <a:rPr lang="en-US" sz="1400" dirty="0">
                  <a:solidFill>
                    <a:schemeClr val="accent6"/>
                  </a:solidFill>
                  <a:latin typeface="David" panose="020E0502060401010101" pitchFamily="34" charset="-79"/>
                  <a:cs typeface="David" panose="020E0502060401010101" pitchFamily="34" charset="-79"/>
                </a:rPr>
                <a:t>          Internet Explorer </a:t>
              </a:r>
              <a:r>
                <a:rPr lang="he-IL" sz="1400" dirty="0">
                  <a:solidFill>
                    <a:schemeClr val="accent6"/>
                  </a:solidFill>
                  <a:latin typeface="David" panose="020E0502060401010101" pitchFamily="34" charset="-79"/>
                  <a:cs typeface="David" panose="020E0502060401010101" pitchFamily="34" charset="-79"/>
                </a:rPr>
                <a:t> ו-</a:t>
              </a:r>
              <a:r>
                <a:rPr lang="en-US" sz="1400" dirty="0">
                  <a:solidFill>
                    <a:schemeClr val="accent6"/>
                  </a:solidFill>
                  <a:latin typeface="David" panose="020E0502060401010101" pitchFamily="34" charset="-79"/>
                  <a:cs typeface="David" panose="020E0502060401010101" pitchFamily="34" charset="-79"/>
                </a:rPr>
                <a:t>Firefox</a:t>
              </a:r>
              <a:r>
                <a:rPr lang="he-IL" sz="1400" dirty="0">
                  <a:solidFill>
                    <a:schemeClr val="accent6"/>
                  </a:solidFill>
                  <a:latin typeface="David" panose="020E0502060401010101" pitchFamily="34" charset="-79"/>
                  <a:cs typeface="David" panose="020E0502060401010101" pitchFamily="34" charset="-79"/>
                </a:rPr>
                <a:t>          .</a:t>
              </a:r>
            </a:p>
          </p:txBody>
        </p:sp>
        <p:grpSp>
          <p:nvGrpSpPr>
            <p:cNvPr id="37" name="Group 36"/>
            <p:cNvGrpSpPr/>
            <p:nvPr/>
          </p:nvGrpSpPr>
          <p:grpSpPr>
            <a:xfrm>
              <a:off x="4634809" y="6248325"/>
              <a:ext cx="1410047" cy="277019"/>
              <a:chOff x="3716536" y="4084604"/>
              <a:chExt cx="1410047" cy="277019"/>
            </a:xfrm>
          </p:grpSpPr>
          <p:pic>
            <p:nvPicPr>
              <p:cNvPr id="38" name="Picture 37" descr="http://www.techieshelp.com/wp-content/uploads/2011/03/ie9-logo.jpg">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4237" y="4084604"/>
                <a:ext cx="282346" cy="263261"/>
              </a:xfrm>
              <a:prstGeom prst="rect">
                <a:avLst/>
              </a:prstGeom>
              <a:noFill/>
              <a:ln>
                <a:noFill/>
              </a:ln>
            </p:spPr>
          </p:pic>
          <p:pic>
            <p:nvPicPr>
              <p:cNvPr id="39" name="Picture 6" descr="https://mozorg.cdn.mozilla.net/media/img/firefox/firefox-256.e2c1fc556816.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16536" y="4104502"/>
                <a:ext cx="275761" cy="257121"/>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64330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19" y="380966"/>
            <a:ext cx="8643668" cy="6322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rotWithShape="1">
          <a:blip r:embed="rId3"/>
          <a:srcRect l="-1" r="-173"/>
          <a:stretch/>
        </p:blipFill>
        <p:spPr>
          <a:xfrm>
            <a:off x="200827" y="980728"/>
            <a:ext cx="7264032" cy="2621441"/>
          </a:xfrm>
          <a:prstGeom prst="rect">
            <a:avLst/>
          </a:prstGeom>
          <a:ln>
            <a:noFill/>
          </a:ln>
          <a:effec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188640"/>
            <a:ext cx="8676457" cy="19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904003" y="217839"/>
            <a:ext cx="576064" cy="132076"/>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7452320" y="172582"/>
            <a:ext cx="1080120" cy="338554"/>
          </a:xfrm>
          <a:prstGeom prst="rect">
            <a:avLst/>
          </a:prstGeom>
          <a:noFill/>
        </p:spPr>
        <p:txBody>
          <a:bodyPr wrap="square" rtlCol="1">
            <a:spAutoFit/>
          </a:bodyPr>
          <a:lstStyle/>
          <a:p>
            <a:r>
              <a:rPr lang="he-IL" sz="800" dirty="0">
                <a:solidFill>
                  <a:schemeClr val="bg1">
                    <a:lumMod val="85000"/>
                  </a:schemeClr>
                </a:solidFill>
              </a:rPr>
              <a:t>ישראלה ישראלי </a:t>
            </a:r>
          </a:p>
          <a:p>
            <a:endParaRPr lang="he-IL" sz="800" dirty="0">
              <a:solidFill>
                <a:schemeClr val="bg1">
                  <a:lumMod val="85000"/>
                </a:schemeClr>
              </a:solidFill>
              <a:cs typeface="+mj-cs"/>
            </a:endParaRPr>
          </a:p>
        </p:txBody>
      </p:sp>
      <p:grpSp>
        <p:nvGrpSpPr>
          <p:cNvPr id="9" name="Group 8"/>
          <p:cNvGrpSpPr/>
          <p:nvPr/>
        </p:nvGrpSpPr>
        <p:grpSpPr>
          <a:xfrm>
            <a:off x="-2474304" y="2566645"/>
            <a:ext cx="4974386" cy="1066906"/>
            <a:chOff x="-2913202" y="4775496"/>
            <a:chExt cx="4974386" cy="1066906"/>
          </a:xfrm>
        </p:grpSpPr>
        <p:sp>
          <p:nvSpPr>
            <p:cNvPr id="10" name="Rounded Rectangle 9"/>
            <p:cNvSpPr/>
            <p:nvPr/>
          </p:nvSpPr>
          <p:spPr>
            <a:xfrm>
              <a:off x="742132" y="5495839"/>
              <a:ext cx="407561" cy="3465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Box 10"/>
            <p:cNvSpPr txBox="1"/>
            <p:nvPr/>
          </p:nvSpPr>
          <p:spPr>
            <a:xfrm>
              <a:off x="-2913202" y="4775496"/>
              <a:ext cx="4974386" cy="646331"/>
            </a:xfrm>
            <a:prstGeom prst="rect">
              <a:avLst/>
            </a:prstGeom>
            <a:noFill/>
          </p:spPr>
          <p:txBody>
            <a:bodyPr wrap="square" rtlCol="1">
              <a:spAutoFit/>
            </a:bodyPr>
            <a:lstStyle/>
            <a:p>
              <a:r>
                <a:rPr lang="he-IL" sz="1200" dirty="0" smtClean="0">
                  <a:solidFill>
                    <a:srgbClr val="FF0000"/>
                  </a:solidFill>
                </a:rPr>
                <a:t>סימן להתעניינות שנענתה.</a:t>
              </a:r>
            </a:p>
            <a:p>
              <a:r>
                <a:rPr lang="he-IL" sz="1200" dirty="0" smtClean="0">
                  <a:solidFill>
                    <a:srgbClr val="FF0000"/>
                  </a:solidFill>
                </a:rPr>
                <a:t>לקריאת התשובה יש ללחוץ על </a:t>
              </a:r>
            </a:p>
            <a:p>
              <a:r>
                <a:rPr lang="he-IL" sz="1200" dirty="0" smtClean="0">
                  <a:solidFill>
                    <a:srgbClr val="FF0000"/>
                  </a:solidFill>
                </a:rPr>
                <a:t>"מעקב התעניינות"</a:t>
              </a:r>
              <a:endParaRPr lang="he-IL" sz="1200" dirty="0">
                <a:solidFill>
                  <a:srgbClr val="FF0000"/>
                </a:solidFill>
              </a:endParaRPr>
            </a:p>
          </p:txBody>
        </p:sp>
      </p:grpSp>
    </p:spTree>
    <p:extLst>
      <p:ext uri="{BB962C8B-B14F-4D97-AF65-F5344CB8AC3E}">
        <p14:creationId xmlns:p14="http://schemas.microsoft.com/office/powerpoint/2010/main" val="2106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 y="4192"/>
            <a:ext cx="9144000" cy="1013854"/>
          </a:xfrm>
          <a:prstGeom prst="rect">
            <a:avLst/>
          </a:prstGeom>
        </p:spPr>
      </p:pic>
      <p:sp>
        <p:nvSpPr>
          <p:cNvPr id="5" name="TextBox 7"/>
          <p:cNvSpPr txBox="1">
            <a:spLocks noChangeArrowheads="1"/>
          </p:cNvSpPr>
          <p:nvPr/>
        </p:nvSpPr>
        <p:spPr bwMode="auto">
          <a:xfrm>
            <a:off x="971600" y="2204863"/>
            <a:ext cx="7848872" cy="646331"/>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a:r>
              <a:rPr lang="he-IL" sz="3600" b="1" dirty="0" smtClean="0">
                <a:ln w="10541" cmpd="sng">
                  <a:solidFill>
                    <a:srgbClr val="336699"/>
                  </a:solidFill>
                  <a:prstDash val="solid"/>
                </a:ln>
                <a:solidFill>
                  <a:srgbClr val="002060"/>
                </a:solidFill>
                <a:latin typeface="David" panose="020E0502060401010101" pitchFamily="34" charset="-79"/>
                <a:cs typeface="David" panose="020E0502060401010101" pitchFamily="34" charset="-79"/>
              </a:rPr>
              <a:t>הצעות שלי </a:t>
            </a:r>
            <a:endParaRPr lang="he-IL" sz="3600" b="1" dirty="0">
              <a:ln w="10541" cmpd="sng">
                <a:solidFill>
                  <a:srgbClr val="336699"/>
                </a:solidFill>
                <a:prstDash val="solid"/>
              </a:ln>
              <a:solidFill>
                <a:srgbClr val="002060"/>
              </a:solidFill>
              <a:latin typeface="David" panose="020E0502060401010101" pitchFamily="34" charset="-79"/>
              <a:cs typeface="David" panose="020E0502060401010101" pitchFamily="34" charset="-79"/>
            </a:endParaRPr>
          </a:p>
        </p:txBody>
      </p:sp>
      <p:sp>
        <p:nvSpPr>
          <p:cNvPr id="6" name="Rectangle 5"/>
          <p:cNvSpPr/>
          <p:nvPr/>
        </p:nvSpPr>
        <p:spPr>
          <a:xfrm>
            <a:off x="611560" y="2996952"/>
            <a:ext cx="7632848" cy="473206"/>
          </a:xfrm>
          <a:prstGeom prst="rect">
            <a:avLst/>
          </a:prstGeom>
        </p:spPr>
        <p:txBody>
          <a:bodyPr wrap="square">
            <a:spAutoFit/>
          </a:bodyPr>
          <a:lstStyle/>
          <a:p>
            <a:pPr>
              <a:lnSpc>
                <a:spcPct val="150000"/>
              </a:lnSpc>
            </a:pPr>
            <a:r>
              <a:rPr lang="he-IL" dirty="0" smtClean="0">
                <a:latin typeface="David" panose="020E0502060401010101" pitchFamily="34" charset="-79"/>
                <a:cs typeface="David" panose="020E0502060401010101" pitchFamily="34" charset="-79"/>
              </a:rPr>
              <a:t>בדף זה ניתן לראות את כל ההצעות שהוגשו על ידי החוקר/ת.</a:t>
            </a:r>
            <a:endParaRPr lang="he-IL" dirty="0">
              <a:latin typeface="David" panose="020E0502060401010101" pitchFamily="34" charset="-79"/>
              <a:cs typeface="David" panose="020E0502060401010101" pitchFamily="34" charset="-79"/>
            </a:endParaRPr>
          </a:p>
        </p:txBody>
      </p:sp>
      <p:sp>
        <p:nvSpPr>
          <p:cNvPr id="11" name="Rectangle 10"/>
          <p:cNvSpPr/>
          <p:nvPr/>
        </p:nvSpPr>
        <p:spPr>
          <a:xfrm>
            <a:off x="611560" y="3429000"/>
            <a:ext cx="7632848" cy="473206"/>
          </a:xfrm>
          <a:prstGeom prst="rect">
            <a:avLst/>
          </a:prstGeom>
        </p:spPr>
        <p:txBody>
          <a:bodyPr wrap="square">
            <a:spAutoFit/>
          </a:bodyPr>
          <a:lstStyle/>
          <a:p>
            <a:pPr>
              <a:lnSpc>
                <a:spcPct val="150000"/>
              </a:lnSpc>
            </a:pPr>
            <a:r>
              <a:rPr lang="he-IL" dirty="0" smtClean="0">
                <a:latin typeface="David" panose="020E0502060401010101" pitchFamily="34" charset="-79"/>
                <a:cs typeface="David" panose="020E0502060401010101" pitchFamily="34" charset="-79"/>
              </a:rPr>
              <a:t>ברירת המחדל היא הצגה של הצעות שהסטטוס </a:t>
            </a:r>
            <a:r>
              <a:rPr lang="he-IL" dirty="0">
                <a:latin typeface="David" panose="020E0502060401010101" pitchFamily="34" charset="-79"/>
                <a:cs typeface="David" panose="020E0502060401010101" pitchFamily="34" charset="-79"/>
              </a:rPr>
              <a:t>שלהן הוא </a:t>
            </a:r>
            <a:r>
              <a:rPr lang="he-IL" b="1" dirty="0" smtClean="0">
                <a:latin typeface="David" panose="020E0502060401010101" pitchFamily="34" charset="-79"/>
                <a:cs typeface="David" panose="020E0502060401010101" pitchFamily="34" charset="-79"/>
              </a:rPr>
              <a:t>הגשה/זכיה.</a:t>
            </a:r>
            <a:endParaRPr lang="he-IL" dirty="0">
              <a:latin typeface="David" panose="020E0502060401010101" pitchFamily="34" charset="-79"/>
              <a:cs typeface="David" panose="020E0502060401010101" pitchFamily="34" charset="-79"/>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7664" y="89487"/>
            <a:ext cx="9334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89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8"/>
          <a:stretch/>
        </p:blipFill>
        <p:spPr bwMode="auto">
          <a:xfrm>
            <a:off x="265777" y="349909"/>
            <a:ext cx="8648655" cy="6361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88640"/>
            <a:ext cx="8676457" cy="19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904003" y="217839"/>
            <a:ext cx="576064" cy="132076"/>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7452320" y="172582"/>
            <a:ext cx="1080120" cy="338554"/>
          </a:xfrm>
          <a:prstGeom prst="rect">
            <a:avLst/>
          </a:prstGeom>
          <a:noFill/>
        </p:spPr>
        <p:txBody>
          <a:bodyPr wrap="square" rtlCol="1">
            <a:spAutoFit/>
          </a:bodyPr>
          <a:lstStyle/>
          <a:p>
            <a:r>
              <a:rPr lang="he-IL" sz="800" dirty="0">
                <a:solidFill>
                  <a:schemeClr val="bg1">
                    <a:lumMod val="85000"/>
                  </a:schemeClr>
                </a:solidFill>
              </a:rPr>
              <a:t>ישראלה ישראלי </a:t>
            </a:r>
          </a:p>
          <a:p>
            <a:endParaRPr lang="he-IL" sz="800" dirty="0">
              <a:solidFill>
                <a:schemeClr val="bg1">
                  <a:lumMod val="85000"/>
                </a:schemeClr>
              </a:solidFill>
              <a:cs typeface="+mj-cs"/>
            </a:endParaRPr>
          </a:p>
        </p:txBody>
      </p:sp>
      <p:grpSp>
        <p:nvGrpSpPr>
          <p:cNvPr id="4" name="Group 3"/>
          <p:cNvGrpSpPr/>
          <p:nvPr/>
        </p:nvGrpSpPr>
        <p:grpSpPr>
          <a:xfrm>
            <a:off x="-1482506" y="1063769"/>
            <a:ext cx="4974386" cy="637039"/>
            <a:chOff x="-1482506" y="1063769"/>
            <a:chExt cx="4974386" cy="637039"/>
          </a:xfrm>
        </p:grpSpPr>
        <p:sp>
          <p:nvSpPr>
            <p:cNvPr id="8" name="Rounded Rectangle 7"/>
            <p:cNvSpPr/>
            <p:nvPr/>
          </p:nvSpPr>
          <p:spPr>
            <a:xfrm>
              <a:off x="2123728" y="1340768"/>
              <a:ext cx="115212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1482506" y="1063769"/>
              <a:ext cx="4974386" cy="276999"/>
            </a:xfrm>
            <a:prstGeom prst="rect">
              <a:avLst/>
            </a:prstGeom>
            <a:noFill/>
          </p:spPr>
          <p:txBody>
            <a:bodyPr wrap="square" rtlCol="1">
              <a:spAutoFit/>
            </a:bodyPr>
            <a:lstStyle/>
            <a:p>
              <a:r>
                <a:rPr lang="he-IL" sz="1200" dirty="0" smtClean="0">
                  <a:solidFill>
                    <a:srgbClr val="FF0000"/>
                  </a:solidFill>
                </a:rPr>
                <a:t>ניתן לצפות בהצעות בכל הסטטוסים</a:t>
              </a:r>
              <a:endParaRPr lang="he-IL" sz="1200" dirty="0">
                <a:solidFill>
                  <a:srgbClr val="FF0000"/>
                </a:solidFill>
              </a:endParaRPr>
            </a:p>
          </p:txBody>
        </p:sp>
      </p:grpSp>
    </p:spTree>
    <p:extLst>
      <p:ext uri="{BB962C8B-B14F-4D97-AF65-F5344CB8AC3E}">
        <p14:creationId xmlns:p14="http://schemas.microsoft.com/office/powerpoint/2010/main" val="888365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 y="4192"/>
            <a:ext cx="9144000" cy="1013854"/>
          </a:xfrm>
          <a:prstGeom prst="rect">
            <a:avLst/>
          </a:prstGeom>
        </p:spPr>
      </p:pic>
      <p:sp>
        <p:nvSpPr>
          <p:cNvPr id="5" name="TextBox 7"/>
          <p:cNvSpPr txBox="1">
            <a:spLocks noChangeArrowheads="1"/>
          </p:cNvSpPr>
          <p:nvPr/>
        </p:nvSpPr>
        <p:spPr bwMode="auto">
          <a:xfrm>
            <a:off x="971600" y="2204863"/>
            <a:ext cx="7848872" cy="646331"/>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a:r>
              <a:rPr lang="he-IL" sz="3600" b="1" dirty="0" smtClean="0">
                <a:ln w="10541" cmpd="sng">
                  <a:solidFill>
                    <a:srgbClr val="336699"/>
                  </a:solidFill>
                  <a:prstDash val="solid"/>
                </a:ln>
                <a:solidFill>
                  <a:srgbClr val="002060"/>
                </a:solidFill>
                <a:latin typeface="David" panose="020E0502060401010101" pitchFamily="34" charset="-79"/>
                <a:cs typeface="David" panose="020E0502060401010101" pitchFamily="34" charset="-79"/>
              </a:rPr>
              <a:t>המענקים שלי </a:t>
            </a:r>
            <a:endParaRPr lang="he-IL" sz="3600" b="1" dirty="0">
              <a:ln w="10541" cmpd="sng">
                <a:solidFill>
                  <a:srgbClr val="336699"/>
                </a:solidFill>
                <a:prstDash val="solid"/>
              </a:ln>
              <a:solidFill>
                <a:srgbClr val="002060"/>
              </a:solidFill>
              <a:latin typeface="David" panose="020E0502060401010101" pitchFamily="34" charset="-79"/>
              <a:cs typeface="David" panose="020E0502060401010101" pitchFamily="34" charset="-79"/>
            </a:endParaRPr>
          </a:p>
        </p:txBody>
      </p:sp>
      <p:sp>
        <p:nvSpPr>
          <p:cNvPr id="6" name="Rectangle 5"/>
          <p:cNvSpPr/>
          <p:nvPr/>
        </p:nvSpPr>
        <p:spPr>
          <a:xfrm>
            <a:off x="611560" y="2996952"/>
            <a:ext cx="7632848" cy="473206"/>
          </a:xfrm>
          <a:prstGeom prst="rect">
            <a:avLst/>
          </a:prstGeom>
        </p:spPr>
        <p:txBody>
          <a:bodyPr wrap="square">
            <a:spAutoFit/>
          </a:bodyPr>
          <a:lstStyle/>
          <a:p>
            <a:pPr>
              <a:lnSpc>
                <a:spcPct val="150000"/>
              </a:lnSpc>
            </a:pPr>
            <a:r>
              <a:rPr lang="he-IL" dirty="0" smtClean="0">
                <a:latin typeface="David" panose="020E0502060401010101" pitchFamily="34" charset="-79"/>
                <a:cs typeface="David" panose="020E0502060401010101" pitchFamily="34" charset="-79"/>
              </a:rPr>
              <a:t>צפייה בכל המענקים הפעילים</a:t>
            </a:r>
            <a:endParaRPr lang="he-IL" dirty="0">
              <a:latin typeface="David" panose="020E0502060401010101" pitchFamily="34" charset="-79"/>
              <a:cs typeface="David" panose="020E0502060401010101" pitchFamily="34" charset="-79"/>
            </a:endParaRPr>
          </a:p>
        </p:txBody>
      </p:sp>
      <p:sp>
        <p:nvSpPr>
          <p:cNvPr id="7" name="Rectangle 6"/>
          <p:cNvSpPr/>
          <p:nvPr/>
        </p:nvSpPr>
        <p:spPr>
          <a:xfrm>
            <a:off x="611560" y="3429000"/>
            <a:ext cx="7632848" cy="473206"/>
          </a:xfrm>
          <a:prstGeom prst="rect">
            <a:avLst/>
          </a:prstGeom>
        </p:spPr>
        <p:txBody>
          <a:bodyPr wrap="square">
            <a:spAutoFit/>
          </a:bodyPr>
          <a:lstStyle/>
          <a:p>
            <a:pPr>
              <a:lnSpc>
                <a:spcPct val="150000"/>
              </a:lnSpc>
            </a:pPr>
            <a:r>
              <a:rPr lang="he-IL" dirty="0" smtClean="0">
                <a:latin typeface="David" panose="020E0502060401010101" pitchFamily="34" charset="-79"/>
                <a:cs typeface="David" panose="020E0502060401010101" pitchFamily="34" charset="-79"/>
              </a:rPr>
              <a:t>בכל מענק ניתן לצפות ב:</a:t>
            </a:r>
            <a:endParaRPr lang="he-IL" dirty="0">
              <a:latin typeface="David" panose="020E0502060401010101" pitchFamily="34" charset="-79"/>
              <a:cs typeface="David" panose="020E0502060401010101" pitchFamily="34" charset="-79"/>
            </a:endParaRPr>
          </a:p>
        </p:txBody>
      </p:sp>
      <p:sp>
        <p:nvSpPr>
          <p:cNvPr id="8" name="Rectangle 7"/>
          <p:cNvSpPr/>
          <p:nvPr/>
        </p:nvSpPr>
        <p:spPr>
          <a:xfrm>
            <a:off x="-180528" y="3891898"/>
            <a:ext cx="7632848" cy="473206"/>
          </a:xfrm>
          <a:prstGeom prst="rect">
            <a:avLst/>
          </a:prstGeom>
        </p:spPr>
        <p:txBody>
          <a:bodyPr wrap="square">
            <a:spAutoFit/>
          </a:bodyPr>
          <a:lstStyle/>
          <a:p>
            <a:pPr marL="285750" indent="-285750">
              <a:lnSpc>
                <a:spcPct val="150000"/>
              </a:lnSpc>
              <a:buFont typeface="Arial" panose="020B0604020202020204" pitchFamily="34" charset="0"/>
              <a:buChar char="•"/>
            </a:pPr>
            <a:r>
              <a:rPr lang="he-IL" dirty="0" smtClean="0">
                <a:latin typeface="David" panose="020E0502060401010101" pitchFamily="34" charset="-79"/>
                <a:cs typeface="David" panose="020E0502060401010101" pitchFamily="34" charset="-79"/>
              </a:rPr>
              <a:t>פרטי מענק כלליים (סכום, מטבע, גורם מממן, תקופת מחקר)</a:t>
            </a:r>
            <a:endParaRPr lang="he-IL" dirty="0">
              <a:latin typeface="David" panose="020E0502060401010101" pitchFamily="34" charset="-79"/>
              <a:cs typeface="David" panose="020E0502060401010101" pitchFamily="34" charset="-79"/>
            </a:endParaRPr>
          </a:p>
        </p:txBody>
      </p:sp>
      <p:sp>
        <p:nvSpPr>
          <p:cNvPr id="9" name="Rectangle 8"/>
          <p:cNvSpPr/>
          <p:nvPr/>
        </p:nvSpPr>
        <p:spPr>
          <a:xfrm>
            <a:off x="-180528" y="4539970"/>
            <a:ext cx="7632848" cy="473206"/>
          </a:xfrm>
          <a:prstGeom prst="rect">
            <a:avLst/>
          </a:prstGeom>
        </p:spPr>
        <p:txBody>
          <a:bodyPr wrap="square">
            <a:spAutoFit/>
          </a:bodyPr>
          <a:lstStyle/>
          <a:p>
            <a:pPr marL="285750" indent="-285750">
              <a:lnSpc>
                <a:spcPct val="150000"/>
              </a:lnSpc>
              <a:buFont typeface="Arial" panose="020B0604020202020204" pitchFamily="34" charset="0"/>
              <a:buChar char="•"/>
            </a:pPr>
            <a:r>
              <a:rPr lang="he-IL" dirty="0" smtClean="0">
                <a:latin typeface="David" panose="020E0502060401010101" pitchFamily="34" charset="-79"/>
                <a:cs typeface="David" panose="020E0502060401010101" pitchFamily="34" charset="-79"/>
              </a:rPr>
              <a:t>שותפים למחקר (כולל אנשי מנהל) </a:t>
            </a:r>
            <a:endParaRPr lang="he-IL" dirty="0">
              <a:latin typeface="David" panose="020E0502060401010101" pitchFamily="34" charset="-79"/>
              <a:cs typeface="David" panose="020E0502060401010101" pitchFamily="34" charset="-79"/>
            </a:endParaRPr>
          </a:p>
        </p:txBody>
      </p:sp>
      <p:sp>
        <p:nvSpPr>
          <p:cNvPr id="10" name="Rectangle 9"/>
          <p:cNvSpPr/>
          <p:nvPr/>
        </p:nvSpPr>
        <p:spPr>
          <a:xfrm>
            <a:off x="-180528" y="4210780"/>
            <a:ext cx="7632848" cy="473206"/>
          </a:xfrm>
          <a:prstGeom prst="rect">
            <a:avLst/>
          </a:prstGeom>
        </p:spPr>
        <p:txBody>
          <a:bodyPr wrap="square">
            <a:spAutoFit/>
          </a:bodyPr>
          <a:lstStyle/>
          <a:p>
            <a:pPr marL="285750" indent="-285750">
              <a:lnSpc>
                <a:spcPct val="150000"/>
              </a:lnSpc>
              <a:buFont typeface="Arial" panose="020B0604020202020204" pitchFamily="34" charset="0"/>
              <a:buChar char="•"/>
            </a:pPr>
            <a:r>
              <a:rPr lang="he-IL" dirty="0" smtClean="0">
                <a:latin typeface="David" panose="020E0502060401010101" pitchFamily="34" charset="-79"/>
                <a:cs typeface="David" panose="020E0502060401010101" pitchFamily="34" charset="-79"/>
              </a:rPr>
              <a:t>נתונים כספיים כלליים  לתקופה השוטפת(הוצאות רשומות, יתרת תקציב, תנועות)</a:t>
            </a:r>
            <a:endParaRPr lang="he-IL" dirty="0">
              <a:latin typeface="David" panose="020E0502060401010101" pitchFamily="34" charset="-79"/>
              <a:cs typeface="David" panose="020E0502060401010101" pitchFamily="34" charset="-79"/>
            </a:endParaRPr>
          </a:p>
        </p:txBody>
      </p:sp>
      <p:sp>
        <p:nvSpPr>
          <p:cNvPr id="12" name="Rectangle 11"/>
          <p:cNvSpPr/>
          <p:nvPr/>
        </p:nvSpPr>
        <p:spPr>
          <a:xfrm>
            <a:off x="-180528" y="4858852"/>
            <a:ext cx="7632848" cy="473206"/>
          </a:xfrm>
          <a:prstGeom prst="rect">
            <a:avLst/>
          </a:prstGeom>
        </p:spPr>
        <p:txBody>
          <a:bodyPr wrap="square">
            <a:spAutoFit/>
          </a:bodyPr>
          <a:lstStyle/>
          <a:p>
            <a:pPr marL="285750" indent="-285750">
              <a:lnSpc>
                <a:spcPct val="150000"/>
              </a:lnSpc>
              <a:buFont typeface="Arial" panose="020B0604020202020204" pitchFamily="34" charset="0"/>
              <a:buChar char="•"/>
            </a:pPr>
            <a:r>
              <a:rPr lang="he-IL" dirty="0" smtClean="0">
                <a:latin typeface="David" panose="020E0502060401010101" pitchFamily="34" charset="-79"/>
                <a:cs typeface="David" panose="020E0502060401010101" pitchFamily="34" charset="-79"/>
              </a:rPr>
              <a:t>דוחות כספיים מפורטים ניתן לראות  ב-</a:t>
            </a:r>
            <a:endParaRPr lang="he-IL" dirty="0">
              <a:latin typeface="David" panose="020E0502060401010101" pitchFamily="34" charset="-79"/>
              <a:cs typeface="David" panose="020E0502060401010101" pitchFamily="34" charset="-79"/>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7664" y="89487"/>
            <a:ext cx="9334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80528" y="5188042"/>
            <a:ext cx="7632848" cy="507831"/>
          </a:xfrm>
          <a:prstGeom prst="rect">
            <a:avLst/>
          </a:prstGeom>
        </p:spPr>
        <p:txBody>
          <a:bodyPr wrap="square">
            <a:spAutoFit/>
          </a:bodyPr>
          <a:lstStyle/>
          <a:p>
            <a:pPr marL="285750" indent="-285750">
              <a:lnSpc>
                <a:spcPct val="150000"/>
              </a:lnSpc>
              <a:buFont typeface="Arial" panose="020B0604020202020204" pitchFamily="34" charset="0"/>
              <a:buChar char="•"/>
            </a:pPr>
            <a:r>
              <a:rPr lang="he-IL" dirty="0" smtClean="0">
                <a:latin typeface="David" panose="020E0502060401010101" pitchFamily="34" charset="-79"/>
                <a:cs typeface="David" panose="020E0502060401010101" pitchFamily="34" charset="-79"/>
              </a:rPr>
              <a:t>משימות שעל החוקר/ת לבצע במענק</a:t>
            </a:r>
            <a:endParaRPr lang="he-IL" dirty="0">
              <a:latin typeface="David" panose="020E0502060401010101" pitchFamily="34" charset="-79"/>
              <a:cs typeface="David" panose="020E0502060401010101" pitchFamily="34" charset="-79"/>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5025212"/>
            <a:ext cx="820258" cy="26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3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46" y="368526"/>
            <a:ext cx="8658067" cy="453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88640"/>
            <a:ext cx="8676457" cy="19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904003" y="217839"/>
            <a:ext cx="576064" cy="132076"/>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7452320" y="172582"/>
            <a:ext cx="1080120" cy="338554"/>
          </a:xfrm>
          <a:prstGeom prst="rect">
            <a:avLst/>
          </a:prstGeom>
          <a:noFill/>
        </p:spPr>
        <p:txBody>
          <a:bodyPr wrap="square" rtlCol="1">
            <a:spAutoFit/>
          </a:bodyPr>
          <a:lstStyle/>
          <a:p>
            <a:r>
              <a:rPr lang="he-IL" sz="800" dirty="0">
                <a:solidFill>
                  <a:schemeClr val="bg1">
                    <a:lumMod val="85000"/>
                  </a:schemeClr>
                </a:solidFill>
              </a:rPr>
              <a:t>ישראלה ישראלי </a:t>
            </a:r>
          </a:p>
          <a:p>
            <a:endParaRPr lang="he-IL" sz="800" dirty="0">
              <a:solidFill>
                <a:schemeClr val="bg1">
                  <a:lumMod val="85000"/>
                </a:schemeClr>
              </a:solidFill>
              <a:cs typeface="+mj-cs"/>
            </a:endParaRPr>
          </a:p>
        </p:txBody>
      </p:sp>
      <p:sp>
        <p:nvSpPr>
          <p:cNvPr id="4" name="Oval 3"/>
          <p:cNvSpPr/>
          <p:nvPr/>
        </p:nvSpPr>
        <p:spPr>
          <a:xfrm>
            <a:off x="7044084" y="4667422"/>
            <a:ext cx="117727" cy="114807"/>
          </a:xfrm>
          <a:prstGeom prst="ellipse">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7068468" y="4604940"/>
            <a:ext cx="117727" cy="215444"/>
          </a:xfrm>
          <a:prstGeom prst="rect">
            <a:avLst/>
          </a:prstGeom>
          <a:noFill/>
        </p:spPr>
        <p:txBody>
          <a:bodyPr wrap="square" rtlCol="1">
            <a:spAutoFit/>
          </a:bodyPr>
          <a:lstStyle/>
          <a:p>
            <a:r>
              <a:rPr lang="en-US" sz="800" b="1" dirty="0">
                <a:solidFill>
                  <a:schemeClr val="bg1"/>
                </a:solidFill>
              </a:rPr>
              <a:t>2</a:t>
            </a:r>
            <a:endParaRPr lang="he-IL" sz="800" b="1" dirty="0">
              <a:solidFill>
                <a:schemeClr val="bg1"/>
              </a:solidFill>
            </a:endParaRPr>
          </a:p>
        </p:txBody>
      </p:sp>
      <p:sp>
        <p:nvSpPr>
          <p:cNvPr id="9" name="TextBox 8"/>
          <p:cNvSpPr txBox="1"/>
          <p:nvPr/>
        </p:nvSpPr>
        <p:spPr>
          <a:xfrm>
            <a:off x="6444208" y="2132856"/>
            <a:ext cx="288032" cy="215444"/>
          </a:xfrm>
          <a:prstGeom prst="rect">
            <a:avLst/>
          </a:prstGeom>
          <a:solidFill>
            <a:schemeClr val="bg1">
              <a:lumMod val="95000"/>
            </a:schemeClr>
          </a:solidFill>
        </p:spPr>
        <p:txBody>
          <a:bodyPr wrap="square" rtlCol="1">
            <a:spAutoFit/>
          </a:bodyPr>
          <a:lstStyle/>
          <a:p>
            <a:endParaRPr lang="he-IL" sz="800" dirty="0"/>
          </a:p>
        </p:txBody>
      </p:sp>
      <p:sp>
        <p:nvSpPr>
          <p:cNvPr id="11" name="TextBox 10"/>
          <p:cNvSpPr txBox="1"/>
          <p:nvPr/>
        </p:nvSpPr>
        <p:spPr>
          <a:xfrm>
            <a:off x="4788024" y="2852936"/>
            <a:ext cx="1133183" cy="107722"/>
          </a:xfrm>
          <a:prstGeom prst="rect">
            <a:avLst/>
          </a:prstGeom>
          <a:solidFill>
            <a:schemeClr val="bg1"/>
          </a:solidFill>
        </p:spPr>
        <p:txBody>
          <a:bodyPr wrap="square" rtlCol="1">
            <a:spAutoFit/>
          </a:bodyPr>
          <a:lstStyle/>
          <a:p>
            <a:endParaRPr lang="he-IL" sz="800" dirty="0"/>
          </a:p>
        </p:txBody>
      </p:sp>
      <p:sp>
        <p:nvSpPr>
          <p:cNvPr id="12" name="TextBox 11"/>
          <p:cNvSpPr txBox="1"/>
          <p:nvPr/>
        </p:nvSpPr>
        <p:spPr>
          <a:xfrm>
            <a:off x="5148064" y="3681318"/>
            <a:ext cx="762596" cy="107722"/>
          </a:xfrm>
          <a:prstGeom prst="rect">
            <a:avLst/>
          </a:prstGeom>
          <a:solidFill>
            <a:schemeClr val="bg1"/>
          </a:solidFill>
        </p:spPr>
        <p:txBody>
          <a:bodyPr wrap="square" rtlCol="1">
            <a:spAutoFit/>
          </a:bodyPr>
          <a:lstStyle/>
          <a:p>
            <a:endParaRPr lang="he-IL" sz="800" dirty="0"/>
          </a:p>
        </p:txBody>
      </p:sp>
      <p:sp>
        <p:nvSpPr>
          <p:cNvPr id="13" name="TextBox 12"/>
          <p:cNvSpPr txBox="1"/>
          <p:nvPr/>
        </p:nvSpPr>
        <p:spPr>
          <a:xfrm>
            <a:off x="2195736" y="2984242"/>
            <a:ext cx="864096" cy="300742"/>
          </a:xfrm>
          <a:prstGeom prst="rect">
            <a:avLst/>
          </a:prstGeom>
          <a:solidFill>
            <a:schemeClr val="bg1">
              <a:lumMod val="95000"/>
            </a:schemeClr>
          </a:solidFill>
        </p:spPr>
        <p:txBody>
          <a:bodyPr wrap="square" rtlCol="1">
            <a:spAutoFit/>
          </a:bodyPr>
          <a:lstStyle/>
          <a:p>
            <a:endParaRPr lang="he-IL" sz="800" dirty="0"/>
          </a:p>
        </p:txBody>
      </p:sp>
      <p:sp>
        <p:nvSpPr>
          <p:cNvPr id="14" name="TextBox 13"/>
          <p:cNvSpPr txBox="1"/>
          <p:nvPr/>
        </p:nvSpPr>
        <p:spPr>
          <a:xfrm>
            <a:off x="2195736" y="3789040"/>
            <a:ext cx="864096" cy="300742"/>
          </a:xfrm>
          <a:prstGeom prst="rect">
            <a:avLst/>
          </a:prstGeom>
          <a:solidFill>
            <a:schemeClr val="bg1">
              <a:lumMod val="95000"/>
            </a:schemeClr>
          </a:solidFill>
        </p:spPr>
        <p:txBody>
          <a:bodyPr wrap="square" rtlCol="1">
            <a:spAutoFit/>
          </a:bodyPr>
          <a:lstStyle/>
          <a:p>
            <a:endParaRPr lang="he-IL" sz="800" dirty="0"/>
          </a:p>
        </p:txBody>
      </p:sp>
      <p:sp>
        <p:nvSpPr>
          <p:cNvPr id="10" name="TextBox 9"/>
          <p:cNvSpPr txBox="1"/>
          <p:nvPr/>
        </p:nvSpPr>
        <p:spPr>
          <a:xfrm>
            <a:off x="4910782" y="1870583"/>
            <a:ext cx="597322" cy="200055"/>
          </a:xfrm>
          <a:prstGeom prst="rect">
            <a:avLst/>
          </a:prstGeom>
          <a:solidFill>
            <a:schemeClr val="bg1">
              <a:lumMod val="95000"/>
            </a:schemeClr>
          </a:solidFill>
        </p:spPr>
        <p:txBody>
          <a:bodyPr wrap="square" rtlCol="1">
            <a:spAutoFit/>
          </a:bodyPr>
          <a:lstStyle/>
          <a:p>
            <a:r>
              <a:rPr lang="en-US" sz="700" dirty="0" smtClean="0"/>
              <a:t>11111</a:t>
            </a:r>
            <a:endParaRPr lang="he-IL" sz="700" dirty="0"/>
          </a:p>
        </p:txBody>
      </p:sp>
      <p:sp>
        <p:nvSpPr>
          <p:cNvPr id="16" name="TextBox 15"/>
          <p:cNvSpPr txBox="1"/>
          <p:nvPr/>
        </p:nvSpPr>
        <p:spPr>
          <a:xfrm>
            <a:off x="4529484" y="2784187"/>
            <a:ext cx="1482676" cy="200055"/>
          </a:xfrm>
          <a:prstGeom prst="rect">
            <a:avLst/>
          </a:prstGeom>
          <a:solidFill>
            <a:schemeClr val="bg1"/>
          </a:solidFill>
        </p:spPr>
        <p:txBody>
          <a:bodyPr wrap="square" rtlCol="1">
            <a:spAutoFit/>
          </a:bodyPr>
          <a:lstStyle/>
          <a:p>
            <a:pPr algn="r"/>
            <a:r>
              <a:rPr lang="en-US" sz="700" dirty="0" smtClean="0"/>
              <a:t>11111 </a:t>
            </a:r>
            <a:r>
              <a:rPr lang="he-IL" sz="700" dirty="0" smtClean="0"/>
              <a:t> - ישראלה ישראלי </a:t>
            </a:r>
            <a:endParaRPr lang="he-IL" sz="700" dirty="0"/>
          </a:p>
        </p:txBody>
      </p:sp>
      <p:sp>
        <p:nvSpPr>
          <p:cNvPr id="17" name="TextBox 16"/>
          <p:cNvSpPr txBox="1"/>
          <p:nvPr/>
        </p:nvSpPr>
        <p:spPr>
          <a:xfrm>
            <a:off x="5220072" y="3635151"/>
            <a:ext cx="741338" cy="200055"/>
          </a:xfrm>
          <a:prstGeom prst="rect">
            <a:avLst/>
          </a:prstGeom>
          <a:solidFill>
            <a:schemeClr val="bg1"/>
          </a:solidFill>
        </p:spPr>
        <p:txBody>
          <a:bodyPr wrap="square" rtlCol="1">
            <a:spAutoFit/>
          </a:bodyPr>
          <a:lstStyle/>
          <a:p>
            <a:pPr algn="r"/>
            <a:r>
              <a:rPr lang="he-IL" sz="700" dirty="0" smtClean="0"/>
              <a:t>ישראל ישראלי </a:t>
            </a:r>
            <a:endParaRPr lang="he-IL" sz="700" dirty="0"/>
          </a:p>
        </p:txBody>
      </p:sp>
      <p:sp>
        <p:nvSpPr>
          <p:cNvPr id="18" name="TextBox 17"/>
          <p:cNvSpPr txBox="1"/>
          <p:nvPr/>
        </p:nvSpPr>
        <p:spPr>
          <a:xfrm>
            <a:off x="2051720" y="2962862"/>
            <a:ext cx="864096" cy="338554"/>
          </a:xfrm>
          <a:prstGeom prst="rect">
            <a:avLst/>
          </a:prstGeom>
          <a:noFill/>
        </p:spPr>
        <p:txBody>
          <a:bodyPr wrap="square" rtlCol="1">
            <a:spAutoFit/>
          </a:bodyPr>
          <a:lstStyle/>
          <a:p>
            <a:pPr algn="r"/>
            <a:r>
              <a:rPr lang="en-US" sz="1600" b="1" dirty="0" smtClean="0">
                <a:solidFill>
                  <a:srgbClr val="00B0F0"/>
                </a:solidFill>
              </a:rPr>
              <a:t>1,000</a:t>
            </a:r>
            <a:endParaRPr lang="he-IL" sz="1600" b="1" dirty="0">
              <a:solidFill>
                <a:srgbClr val="00B0F0"/>
              </a:solidFill>
            </a:endParaRPr>
          </a:p>
        </p:txBody>
      </p:sp>
      <p:sp>
        <p:nvSpPr>
          <p:cNvPr id="19" name="TextBox 18"/>
          <p:cNvSpPr txBox="1"/>
          <p:nvPr/>
        </p:nvSpPr>
        <p:spPr>
          <a:xfrm>
            <a:off x="2051720" y="3810526"/>
            <a:ext cx="864096" cy="338554"/>
          </a:xfrm>
          <a:prstGeom prst="rect">
            <a:avLst/>
          </a:prstGeom>
          <a:noFill/>
        </p:spPr>
        <p:txBody>
          <a:bodyPr wrap="square" rtlCol="1">
            <a:spAutoFit/>
          </a:bodyPr>
          <a:lstStyle/>
          <a:p>
            <a:pPr algn="r"/>
            <a:r>
              <a:rPr lang="en-US" sz="1600" b="1" dirty="0" smtClean="0">
                <a:solidFill>
                  <a:srgbClr val="00B0F0"/>
                </a:solidFill>
              </a:rPr>
              <a:t>1,000</a:t>
            </a:r>
            <a:endParaRPr lang="he-IL" sz="1600" b="1" dirty="0">
              <a:solidFill>
                <a:srgbClr val="00B0F0"/>
              </a:solidFill>
            </a:endParaRPr>
          </a:p>
        </p:txBody>
      </p:sp>
      <p:grpSp>
        <p:nvGrpSpPr>
          <p:cNvPr id="20" name="Group 19"/>
          <p:cNvGrpSpPr/>
          <p:nvPr/>
        </p:nvGrpSpPr>
        <p:grpSpPr>
          <a:xfrm>
            <a:off x="-2490618" y="4527253"/>
            <a:ext cx="4974386" cy="1069538"/>
            <a:chOff x="-552236" y="1340768"/>
            <a:chExt cx="4974386" cy="1069538"/>
          </a:xfrm>
        </p:grpSpPr>
        <p:sp>
          <p:nvSpPr>
            <p:cNvPr id="21" name="Rounded Rectangle 20"/>
            <p:cNvSpPr/>
            <p:nvPr/>
          </p:nvSpPr>
          <p:spPr>
            <a:xfrm>
              <a:off x="2123728" y="1340768"/>
              <a:ext cx="115212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TextBox 21"/>
            <p:cNvSpPr txBox="1"/>
            <p:nvPr/>
          </p:nvSpPr>
          <p:spPr>
            <a:xfrm>
              <a:off x="-552236" y="1394643"/>
              <a:ext cx="4974386" cy="1015663"/>
            </a:xfrm>
            <a:prstGeom prst="rect">
              <a:avLst/>
            </a:prstGeom>
            <a:noFill/>
          </p:spPr>
          <p:txBody>
            <a:bodyPr wrap="square" rtlCol="1">
              <a:spAutoFit/>
            </a:bodyPr>
            <a:lstStyle/>
            <a:p>
              <a:r>
                <a:rPr lang="he-IL" sz="1200" dirty="0" smtClean="0">
                  <a:solidFill>
                    <a:srgbClr val="FF0000"/>
                  </a:solidFill>
                </a:rPr>
                <a:t>    מעבר ל: </a:t>
              </a:r>
            </a:p>
            <a:p>
              <a:endParaRPr lang="he-IL" sz="1200" dirty="0" smtClean="0">
                <a:solidFill>
                  <a:srgbClr val="FF0000"/>
                </a:solidFill>
              </a:endParaRPr>
            </a:p>
            <a:p>
              <a:pPr marL="171450" indent="-171450">
                <a:buFont typeface="Arial" panose="020B0604020202020204" pitchFamily="34" charset="0"/>
                <a:buChar char="•"/>
              </a:pPr>
              <a:r>
                <a:rPr lang="he-IL" sz="1200" dirty="0" smtClean="0">
                  <a:solidFill>
                    <a:srgbClr val="FF0000"/>
                  </a:solidFill>
                </a:rPr>
                <a:t>נתונים כספיים כלליים</a:t>
              </a:r>
              <a:endParaRPr lang="he-IL" sz="1200" dirty="0">
                <a:solidFill>
                  <a:srgbClr val="FF0000"/>
                </a:solidFill>
              </a:endParaRPr>
            </a:p>
            <a:p>
              <a:pPr marL="171450" indent="-171450">
                <a:buFont typeface="Arial" panose="020B0604020202020204" pitchFamily="34" charset="0"/>
                <a:buChar char="•"/>
              </a:pPr>
              <a:r>
                <a:rPr lang="he-IL" sz="1200" dirty="0" smtClean="0">
                  <a:solidFill>
                    <a:srgbClr val="FF0000"/>
                  </a:solidFill>
                </a:rPr>
                <a:t>לדוחות הכספיים</a:t>
              </a:r>
            </a:p>
            <a:p>
              <a:pPr marL="171450" indent="-171450">
                <a:buFont typeface="Arial" panose="020B0604020202020204" pitchFamily="34" charset="0"/>
                <a:buChar char="•"/>
              </a:pPr>
              <a:r>
                <a:rPr lang="he-IL" sz="1200" dirty="0" smtClean="0">
                  <a:solidFill>
                    <a:srgbClr val="FF0000"/>
                  </a:solidFill>
                </a:rPr>
                <a:t>ונתונים נוספים כמו שותפים למחקר</a:t>
              </a:r>
              <a:endParaRPr lang="he-IL" sz="1200" dirty="0">
                <a:solidFill>
                  <a:srgbClr val="FF0000"/>
                </a:solidFill>
              </a:endParaRPr>
            </a:p>
          </p:txBody>
        </p:sp>
      </p:grpSp>
      <p:grpSp>
        <p:nvGrpSpPr>
          <p:cNvPr id="23" name="Group 22"/>
          <p:cNvGrpSpPr/>
          <p:nvPr/>
        </p:nvGrpSpPr>
        <p:grpSpPr>
          <a:xfrm>
            <a:off x="2405926" y="4250254"/>
            <a:ext cx="4974386" cy="637039"/>
            <a:chOff x="-1580355" y="1063769"/>
            <a:chExt cx="4974386" cy="637039"/>
          </a:xfrm>
        </p:grpSpPr>
        <p:sp>
          <p:nvSpPr>
            <p:cNvPr id="24" name="Rounded Rectangle 23"/>
            <p:cNvSpPr/>
            <p:nvPr/>
          </p:nvSpPr>
          <p:spPr>
            <a:xfrm>
              <a:off x="2123728" y="1340768"/>
              <a:ext cx="115212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TextBox 24"/>
            <p:cNvSpPr txBox="1"/>
            <p:nvPr/>
          </p:nvSpPr>
          <p:spPr>
            <a:xfrm>
              <a:off x="-1580355" y="1063769"/>
              <a:ext cx="4974386" cy="276999"/>
            </a:xfrm>
            <a:prstGeom prst="rect">
              <a:avLst/>
            </a:prstGeom>
            <a:noFill/>
          </p:spPr>
          <p:txBody>
            <a:bodyPr wrap="square" rtlCol="1">
              <a:spAutoFit/>
            </a:bodyPr>
            <a:lstStyle/>
            <a:p>
              <a:r>
                <a:rPr lang="he-IL" sz="1200" dirty="0" smtClean="0">
                  <a:solidFill>
                    <a:srgbClr val="FF0000"/>
                  </a:solidFill>
                </a:rPr>
                <a:t>מספר משימות לביצוע </a:t>
              </a:r>
              <a:endParaRPr lang="he-IL" sz="1200" dirty="0">
                <a:solidFill>
                  <a:srgbClr val="FF0000"/>
                </a:solidFill>
              </a:endParaRPr>
            </a:p>
          </p:txBody>
        </p:sp>
      </p:grpSp>
      <p:sp>
        <p:nvSpPr>
          <p:cNvPr id="26" name="TextBox 25"/>
          <p:cNvSpPr txBox="1"/>
          <p:nvPr/>
        </p:nvSpPr>
        <p:spPr>
          <a:xfrm>
            <a:off x="6228184" y="2111720"/>
            <a:ext cx="597322" cy="200055"/>
          </a:xfrm>
          <a:prstGeom prst="rect">
            <a:avLst/>
          </a:prstGeom>
          <a:noFill/>
        </p:spPr>
        <p:txBody>
          <a:bodyPr wrap="square" rtlCol="1">
            <a:spAutoFit/>
          </a:bodyPr>
          <a:lstStyle/>
          <a:p>
            <a:r>
              <a:rPr lang="en-US" sz="700" dirty="0" smtClean="0"/>
              <a:t>1,000</a:t>
            </a:r>
            <a:endParaRPr lang="he-IL" sz="700" dirty="0"/>
          </a:p>
        </p:txBody>
      </p:sp>
    </p:spTree>
    <p:extLst>
      <p:ext uri="{BB962C8B-B14F-4D97-AF65-F5344CB8AC3E}">
        <p14:creationId xmlns:p14="http://schemas.microsoft.com/office/powerpoint/2010/main" val="122284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a:hlinkClick r:id="" action="ppaction://hlinkshowjump?jump=nextslide"/>
          </p:cNvPr>
          <p:cNvSpPr/>
          <p:nvPr/>
        </p:nvSpPr>
        <p:spPr>
          <a:xfrm>
            <a:off x="8820472" y="116632"/>
            <a:ext cx="18632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FFFFF"/>
              </a:solidFill>
              <a:latin typeface="David" panose="020E0502060401010101" pitchFamily="34" charset="-79"/>
              <a:cs typeface="David" panose="020E0502060401010101" pitchFamily="34" charset="-79"/>
            </a:endParaRPr>
          </a:p>
        </p:txBody>
      </p:sp>
      <p:sp>
        <p:nvSpPr>
          <p:cNvPr id="10" name="Rectangle 9"/>
          <p:cNvSpPr/>
          <p:nvPr/>
        </p:nvSpPr>
        <p:spPr>
          <a:xfrm>
            <a:off x="7524328" y="0"/>
            <a:ext cx="1619672"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FFFFF"/>
              </a:solidFill>
              <a:latin typeface="David" panose="020E0502060401010101" pitchFamily="34" charset="-79"/>
              <a:cs typeface="David" panose="020E0502060401010101" pitchFamily="34" charset="-79"/>
            </a:endParaRPr>
          </a:p>
        </p:txBody>
      </p:sp>
      <p:sp>
        <p:nvSpPr>
          <p:cNvPr id="13" name="Rectangle 12"/>
          <p:cNvSpPr/>
          <p:nvPr/>
        </p:nvSpPr>
        <p:spPr>
          <a:xfrm>
            <a:off x="6660232" y="5792998"/>
            <a:ext cx="233975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FFFFF"/>
              </a:solidFill>
              <a:latin typeface="David" panose="020E0502060401010101" pitchFamily="34" charset="-79"/>
              <a:cs typeface="David" panose="020E0502060401010101" pitchFamily="34" charset="-79"/>
            </a:endParaRPr>
          </a:p>
        </p:txBody>
      </p:sp>
      <p:pic>
        <p:nvPicPr>
          <p:cNvPr id="2052" name="Picture 4"/>
          <p:cNvPicPr>
            <a:picLocks noChangeArrowheads="1"/>
          </p:cNvPicPr>
          <p:nvPr/>
        </p:nvPicPr>
        <p:blipFill>
          <a:blip r:embed="rId3" cstate="print"/>
          <a:srcRect/>
          <a:stretch>
            <a:fillRect/>
          </a:stretch>
        </p:blipFill>
        <p:spPr bwMode="auto">
          <a:xfrm>
            <a:off x="69592" y="6513078"/>
            <a:ext cx="9000000" cy="21600"/>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2310276" y="504233"/>
            <a:ext cx="2016224" cy="200025"/>
          </a:xfrm>
          <a:prstGeom prst="rect">
            <a:avLst/>
          </a:prstGeom>
          <a:noFill/>
          <a:ln w="9525">
            <a:noFill/>
            <a:miter lim="800000"/>
            <a:headEnd/>
            <a:tailEnd/>
          </a:ln>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895" y="-561"/>
            <a:ext cx="9144000" cy="720000"/>
          </a:xfrm>
          <a:prstGeom prst="rect">
            <a:avLst/>
          </a:prstGeom>
        </p:spPr>
      </p:pic>
      <p:sp>
        <p:nvSpPr>
          <p:cNvPr id="80" name="Rectangle 79"/>
          <p:cNvSpPr/>
          <p:nvPr/>
        </p:nvSpPr>
        <p:spPr>
          <a:xfrm>
            <a:off x="2735360" y="940658"/>
            <a:ext cx="4463080" cy="400110"/>
          </a:xfrm>
          <a:prstGeom prst="rect">
            <a:avLst/>
          </a:prstGeom>
        </p:spPr>
        <p:txBody>
          <a:bodyPr wrap="non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sz="2000" b="1" u="sng" dirty="0" smtClean="0">
                <a:solidFill>
                  <a:schemeClr val="accent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דגשים לעבודה  </a:t>
            </a:r>
            <a:r>
              <a:rPr lang="he-IL" sz="2000" b="1" u="sng" dirty="0">
                <a:solidFill>
                  <a:schemeClr val="accent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a:t>
            </a:r>
            <a:r>
              <a:rPr lang="he-IL" sz="2000" b="1" u="sng" dirty="0" smtClean="0">
                <a:solidFill>
                  <a:schemeClr val="accent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פורטל המחקר </a:t>
            </a:r>
            <a:r>
              <a:rPr lang="he-IL" sz="1600" b="1" u="sng" dirty="0" smtClean="0">
                <a:solidFill>
                  <a:schemeClr val="accent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(עמ' 23 במדריך)</a:t>
            </a:r>
            <a:endParaRPr lang="he-IL" sz="1600" b="1" u="sng" dirty="0">
              <a:solidFill>
                <a:schemeClr val="accent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nvGrpSpPr>
          <p:cNvPr id="5" name="Group 4"/>
          <p:cNvGrpSpPr/>
          <p:nvPr/>
        </p:nvGrpSpPr>
        <p:grpSpPr>
          <a:xfrm>
            <a:off x="284260" y="1484784"/>
            <a:ext cx="8136904" cy="1569660"/>
            <a:chOff x="284260" y="1484784"/>
            <a:chExt cx="8136904" cy="1569660"/>
          </a:xfrm>
        </p:grpSpPr>
        <p:sp>
          <p:nvSpPr>
            <p:cNvPr id="31" name="Rectangle 30"/>
            <p:cNvSpPr/>
            <p:nvPr/>
          </p:nvSpPr>
          <p:spPr>
            <a:xfrm>
              <a:off x="284260" y="1484784"/>
              <a:ext cx="8136904" cy="1569660"/>
            </a:xfrm>
            <a:prstGeom prst="rect">
              <a:avLst/>
            </a:prstGeom>
          </p:spPr>
          <p:txBody>
            <a:bodyPr wrap="square">
              <a:spAutoFit/>
            </a:bodyPr>
            <a:lstStyle/>
            <a:p>
              <a:pPr marL="285750" indent="-285750">
                <a:buFont typeface="Arial" panose="020B0604020202020204" pitchFamily="34" charset="0"/>
                <a:buChar char="•"/>
              </a:pPr>
              <a:r>
                <a:rPr lang="he-IL" sz="1600" dirty="0" smtClean="0">
                  <a:solidFill>
                    <a:schemeClr val="accent6"/>
                  </a:solidFill>
                  <a:latin typeface="David" panose="020E0502060401010101" pitchFamily="34" charset="-79"/>
                  <a:cs typeface="David" panose="020E0502060401010101" pitchFamily="34" charset="-79"/>
                </a:rPr>
                <a:t>במידה </a:t>
              </a:r>
              <a:r>
                <a:rPr lang="he-IL" sz="1600" dirty="0">
                  <a:solidFill>
                    <a:schemeClr val="accent6"/>
                  </a:solidFill>
                  <a:latin typeface="David" panose="020E0502060401010101" pitchFamily="34" charset="-79"/>
                  <a:cs typeface="David" panose="020E0502060401010101" pitchFamily="34" charset="-79"/>
                </a:rPr>
                <a:t>והפורטל נשאר פתוח ללא עבודה בו  למשך זמן </a:t>
              </a:r>
              <a:r>
                <a:rPr lang="he-IL" sz="1600" dirty="0" smtClean="0">
                  <a:solidFill>
                    <a:schemeClr val="accent6"/>
                  </a:solidFill>
                  <a:latin typeface="David" panose="020E0502060401010101" pitchFamily="34" charset="-79"/>
                  <a:cs typeface="David" panose="020E0502060401010101" pitchFamily="34" charset="-79"/>
                </a:rPr>
                <a:t>מסוים </a:t>
              </a:r>
              <a:r>
                <a:rPr lang="he-IL" sz="1600" dirty="0">
                  <a:solidFill>
                    <a:schemeClr val="accent6"/>
                  </a:solidFill>
                  <a:latin typeface="David" panose="020E0502060401010101" pitchFamily="34" charset="-79"/>
                  <a:cs typeface="David" panose="020E0502060401010101" pitchFamily="34" charset="-79"/>
                </a:rPr>
                <a:t>יש לרענן את הדף באמצעות לחיצה על </a:t>
              </a:r>
              <a:r>
                <a:rPr lang="en-US" sz="1600" dirty="0">
                  <a:solidFill>
                    <a:schemeClr val="accent6"/>
                  </a:solidFill>
                  <a:latin typeface="David" panose="020E0502060401010101" pitchFamily="34" charset="-79"/>
                  <a:cs typeface="David" panose="020E0502060401010101" pitchFamily="34" charset="-79"/>
                </a:rPr>
                <a:t>F5</a:t>
              </a:r>
              <a:r>
                <a:rPr lang="he-IL" sz="1600" dirty="0">
                  <a:solidFill>
                    <a:schemeClr val="accent6"/>
                  </a:solidFill>
                  <a:latin typeface="David" panose="020E0502060401010101" pitchFamily="34" charset="-79"/>
                  <a:cs typeface="David" panose="020E0502060401010101" pitchFamily="34" charset="-79"/>
                </a:rPr>
                <a:t>. במקרה כזה  ייתכן ותופיע הודעת שגיאה " הדף יעלה בקרוב" או ההודעה </a:t>
              </a:r>
              <a:r>
                <a:rPr lang="he-IL" sz="1600" dirty="0" smtClean="0">
                  <a:solidFill>
                    <a:schemeClr val="accent6"/>
                  </a:solidFill>
                  <a:latin typeface="David" panose="020E0502060401010101" pitchFamily="34" charset="-79"/>
                  <a:cs typeface="David" panose="020E0502060401010101" pitchFamily="34" charset="-79"/>
                </a:rPr>
                <a:t>הבאה</a:t>
              </a:r>
            </a:p>
            <a:p>
              <a:pPr marL="285750" indent="-285750">
                <a:buFont typeface="Arial" panose="020B0604020202020204" pitchFamily="34" charset="0"/>
                <a:buChar char="•"/>
              </a:pPr>
              <a:endParaRPr lang="he-IL" sz="1600" dirty="0">
                <a:solidFill>
                  <a:schemeClr val="accent6"/>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endParaRPr lang="he-IL" sz="1600" dirty="0" smtClean="0">
                <a:solidFill>
                  <a:schemeClr val="accent6"/>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endParaRPr lang="he-IL" sz="1600" dirty="0">
                <a:solidFill>
                  <a:schemeClr val="accent6"/>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endParaRPr lang="he-IL" sz="1600" dirty="0" smtClean="0">
                <a:solidFill>
                  <a:schemeClr val="accent6"/>
                </a:solidFill>
                <a:latin typeface="David" panose="020E0502060401010101" pitchFamily="34" charset="-79"/>
                <a:cs typeface="David" panose="020E0502060401010101" pitchFamily="34" charset="-79"/>
              </a:endParaRPr>
            </a:p>
          </p:txBody>
        </p:sp>
        <p:pic>
          <p:nvPicPr>
            <p:cNvPr id="32" name="Picture 31"/>
            <p:cNvPicPr/>
            <p:nvPr/>
          </p:nvPicPr>
          <p:blipFill rotWithShape="1">
            <a:blip r:embed="rId6"/>
            <a:srcRect l="1566" r="1639"/>
            <a:stretch/>
          </p:blipFill>
          <p:spPr bwMode="auto">
            <a:xfrm>
              <a:off x="3635896" y="2264276"/>
              <a:ext cx="2872522" cy="79016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gr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501365" y="26827"/>
            <a:ext cx="838387" cy="521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ooter Placeholder 2"/>
          <p:cNvSpPr>
            <a:spLocks noGrp="1"/>
          </p:cNvSpPr>
          <p:nvPr>
            <p:ph type="ftr" sz="quarter" idx="10"/>
          </p:nvPr>
        </p:nvSpPr>
        <p:spPr>
          <a:xfrm>
            <a:off x="69592" y="6553201"/>
            <a:ext cx="9000000" cy="260175"/>
          </a:xfrm>
        </p:spPr>
        <p:txBody>
          <a:bodyPr/>
          <a:lstStyle/>
          <a:p>
            <a:pPr>
              <a:defRPr/>
            </a:pPr>
            <a:r>
              <a:rPr lang="he-IL" sz="1000" dirty="0">
                <a:solidFill>
                  <a:schemeClr val="bg1">
                    <a:lumMod val="50000"/>
                  </a:schemeClr>
                </a:solidFill>
                <a:latin typeface="David" panose="020E0502060401010101" pitchFamily="34" charset="-79"/>
                <a:cs typeface="David" panose="020E0502060401010101" pitchFamily="34" charset="-79"/>
              </a:rPr>
              <a:t>יישומי פורטל חוקרים – רשות המחקר                                                                                                                                                                                                                  עודכן ב- 08/10/2015</a:t>
            </a:r>
            <a:endParaRPr lang="en-US" sz="1000" dirty="0">
              <a:solidFill>
                <a:schemeClr val="bg1">
                  <a:lumMod val="50000"/>
                </a:schemeClr>
              </a:solidFill>
              <a:latin typeface="David" panose="020E0502060401010101" pitchFamily="34" charset="-79"/>
              <a:cs typeface="David" panose="020E0502060401010101" pitchFamily="34" charset="-79"/>
            </a:endParaRPr>
          </a:p>
        </p:txBody>
      </p:sp>
      <p:sp>
        <p:nvSpPr>
          <p:cNvPr id="16" name="Rectangle 15"/>
          <p:cNvSpPr/>
          <p:nvPr/>
        </p:nvSpPr>
        <p:spPr>
          <a:xfrm>
            <a:off x="251520" y="3457099"/>
            <a:ext cx="8136904" cy="338554"/>
          </a:xfrm>
          <a:prstGeom prst="rect">
            <a:avLst/>
          </a:prstGeom>
        </p:spPr>
        <p:txBody>
          <a:bodyPr wrap="square">
            <a:spAutoFit/>
          </a:bodyPr>
          <a:lstStyle/>
          <a:p>
            <a:pPr marL="285750" indent="-285750">
              <a:buFont typeface="Arial" panose="020B0604020202020204" pitchFamily="34" charset="0"/>
              <a:buChar char="•"/>
            </a:pPr>
            <a:r>
              <a:rPr lang="he-IL" sz="1600" dirty="0" smtClean="0">
                <a:solidFill>
                  <a:schemeClr val="accent6"/>
                </a:solidFill>
                <a:latin typeface="David" panose="020E0502060401010101" pitchFamily="34" charset="-79"/>
                <a:cs typeface="David" panose="020E0502060401010101" pitchFamily="34" charset="-79"/>
              </a:rPr>
              <a:t>חשוב </a:t>
            </a:r>
            <a:r>
              <a:rPr lang="he-IL" sz="1600" dirty="0">
                <a:solidFill>
                  <a:schemeClr val="accent6"/>
                </a:solidFill>
                <a:latin typeface="David" panose="020E0502060401010101" pitchFamily="34" charset="-79"/>
                <a:cs typeface="David" panose="020E0502060401010101" pitchFamily="34" charset="-79"/>
              </a:rPr>
              <a:t>לזכור- ללא עדכון הפרופיל האישי לא ניתן יהיה לקבל הודעות והזדמנויות  מותאמות אישית</a:t>
            </a:r>
            <a:r>
              <a:rPr lang="he-IL" sz="1600" dirty="0" smtClean="0">
                <a:solidFill>
                  <a:schemeClr val="accent6"/>
                </a:solidFill>
                <a:latin typeface="David" panose="020E0502060401010101" pitchFamily="34" charset="-79"/>
                <a:cs typeface="David" panose="020E0502060401010101" pitchFamily="34" charset="-79"/>
              </a:rPr>
              <a:t>.</a:t>
            </a:r>
            <a:endParaRPr lang="he-IL" sz="1600" dirty="0">
              <a:solidFill>
                <a:schemeClr val="accent6"/>
              </a:solidFill>
              <a:latin typeface="David" panose="020E0502060401010101" pitchFamily="34" charset="-79"/>
              <a:cs typeface="David" panose="020E0502060401010101" pitchFamily="34" charset="-79"/>
            </a:endParaRPr>
          </a:p>
        </p:txBody>
      </p:sp>
      <p:sp>
        <p:nvSpPr>
          <p:cNvPr id="4" name="Rectangle 3"/>
          <p:cNvSpPr/>
          <p:nvPr/>
        </p:nvSpPr>
        <p:spPr>
          <a:xfrm>
            <a:off x="720080" y="3996353"/>
            <a:ext cx="7668344" cy="584775"/>
          </a:xfrm>
          <a:prstGeom prst="rect">
            <a:avLst/>
          </a:prstGeom>
        </p:spPr>
        <p:txBody>
          <a:bodyPr wrap="square">
            <a:spAutoFit/>
          </a:bodyPr>
          <a:lstStyle/>
          <a:p>
            <a:pPr marL="285750" indent="-285750">
              <a:buFont typeface="Arial" panose="020B0604020202020204" pitchFamily="34" charset="0"/>
              <a:buChar char="•"/>
            </a:pPr>
            <a:r>
              <a:rPr lang="he-IL" sz="1600" dirty="0">
                <a:solidFill>
                  <a:schemeClr val="accent6"/>
                </a:solidFill>
                <a:latin typeface="David" panose="020E0502060401010101" pitchFamily="34" charset="-79"/>
                <a:cs typeface="David" panose="020E0502060401010101" pitchFamily="34" charset="-79"/>
              </a:rPr>
              <a:t>בפרופיל האישי – בשדות  מילות מפתח  ו- תחומי מחקר יש להזין מילים בשפה </a:t>
            </a:r>
            <a:r>
              <a:rPr lang="he-IL" sz="1600" dirty="0" smtClean="0">
                <a:solidFill>
                  <a:schemeClr val="accent6"/>
                </a:solidFill>
                <a:latin typeface="David" panose="020E0502060401010101" pitchFamily="34" charset="-79"/>
                <a:cs typeface="David" panose="020E0502060401010101" pitchFamily="34" charset="-79"/>
              </a:rPr>
              <a:t>האנגלית</a:t>
            </a:r>
            <a:r>
              <a:rPr lang="he-IL" sz="1600" dirty="0"/>
              <a:t/>
            </a:r>
            <a:br>
              <a:rPr lang="he-IL" sz="1600" dirty="0"/>
            </a:br>
            <a:endParaRPr lang="he-IL" sz="1600" dirty="0"/>
          </a:p>
        </p:txBody>
      </p:sp>
      <p:sp>
        <p:nvSpPr>
          <p:cNvPr id="18" name="Rectangle 17"/>
          <p:cNvSpPr/>
          <p:nvPr/>
        </p:nvSpPr>
        <p:spPr>
          <a:xfrm>
            <a:off x="720080" y="4581128"/>
            <a:ext cx="7668344" cy="830997"/>
          </a:xfrm>
          <a:prstGeom prst="rect">
            <a:avLst/>
          </a:prstGeom>
        </p:spPr>
        <p:txBody>
          <a:bodyPr wrap="square">
            <a:spAutoFit/>
          </a:bodyPr>
          <a:lstStyle/>
          <a:p>
            <a:pPr marL="285750" indent="-285750">
              <a:buFont typeface="Arial" panose="020B0604020202020204" pitchFamily="34" charset="0"/>
              <a:buChar char="•"/>
            </a:pPr>
            <a:r>
              <a:rPr lang="he-IL" sz="1600" dirty="0" smtClean="0">
                <a:solidFill>
                  <a:schemeClr val="accent6"/>
                </a:solidFill>
                <a:latin typeface="David" panose="020E0502060401010101" pitchFamily="34" charset="-79"/>
                <a:cs typeface="David" panose="020E0502060401010101" pitchFamily="34" charset="-79"/>
              </a:rPr>
              <a:t>במסך </a:t>
            </a:r>
            <a:r>
              <a:rPr lang="he-IL" sz="1600" dirty="0">
                <a:solidFill>
                  <a:schemeClr val="accent6"/>
                </a:solidFill>
                <a:latin typeface="David" panose="020E0502060401010101" pitchFamily="34" charset="-79"/>
                <a:cs typeface="David" panose="020E0502060401010101" pitchFamily="34" charset="-79"/>
              </a:rPr>
              <a:t>ההצעות שלי ניתן לראות רק הגשות וזכיות ולא מענקים פעילים.</a:t>
            </a:r>
          </a:p>
          <a:p>
            <a:r>
              <a:rPr lang="he-IL" sz="1600" dirty="0"/>
              <a:t/>
            </a:r>
            <a:br>
              <a:rPr lang="he-IL" sz="1600" dirty="0"/>
            </a:br>
            <a:endParaRPr lang="he-IL" sz="1600" dirty="0"/>
          </a:p>
        </p:txBody>
      </p:sp>
    </p:spTree>
    <p:extLst>
      <p:ext uri="{BB962C8B-B14F-4D97-AF65-F5344CB8AC3E}">
        <p14:creationId xmlns:p14="http://schemas.microsoft.com/office/powerpoint/2010/main" val="416093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16" grpId="0"/>
      <p:bldP spid="4"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49" y="-22820"/>
            <a:ext cx="9077719" cy="938473"/>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33435" y="27363"/>
            <a:ext cx="931261" cy="483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891" y="1427498"/>
            <a:ext cx="8816314" cy="797255"/>
          </a:xfrm>
          <a:prstGeom prst="rect">
            <a:avLst/>
          </a:prstGeom>
        </p:spPr>
        <p:txBody>
          <a:bodyPr wrap="square" lIns="91426" tIns="45713" rIns="91426" bIns="45713">
            <a:spAutoFit/>
          </a:bodyPr>
          <a:lstStyle/>
          <a:p>
            <a:pPr>
              <a:lnSpc>
                <a:spcPct val="150000"/>
              </a:lnSpc>
            </a:pPr>
            <a:r>
              <a:rPr lang="he-IL" sz="1600" b="1" u="sng" dirty="0">
                <a:solidFill>
                  <a:schemeClr val="accent6"/>
                </a:solidFill>
                <a:latin typeface="David" panose="020E0502060401010101" pitchFamily="34" charset="-79"/>
                <a:cs typeface="David" panose="020E0502060401010101" pitchFamily="34" charset="-79"/>
              </a:rPr>
              <a:t>דגשים תוכניים:</a:t>
            </a:r>
            <a:endParaRPr lang="en-US" sz="1600" b="1" u="sng" dirty="0">
              <a:solidFill>
                <a:schemeClr val="accent6"/>
              </a:solidFill>
              <a:latin typeface="David" panose="020E0502060401010101" pitchFamily="34" charset="-79"/>
              <a:cs typeface="David" panose="020E0502060401010101" pitchFamily="34" charset="-79"/>
            </a:endParaRPr>
          </a:p>
          <a:p>
            <a:pPr marL="285750" indent="-285750">
              <a:lnSpc>
                <a:spcPct val="150000"/>
              </a:lnSpc>
              <a:buFont typeface="Arial" panose="020B0604020202020204" pitchFamily="34" charset="0"/>
              <a:buChar char="•"/>
            </a:pPr>
            <a:r>
              <a:rPr lang="he-IL" sz="1600" dirty="0">
                <a:solidFill>
                  <a:schemeClr val="accent6"/>
                </a:solidFill>
                <a:latin typeface="David" panose="020E0502060401010101" pitchFamily="34" charset="-79"/>
                <a:cs typeface="David" panose="020E0502060401010101" pitchFamily="34" charset="-79"/>
              </a:rPr>
              <a:t> </a:t>
            </a:r>
            <a:r>
              <a:rPr lang="he-IL" sz="1600" dirty="0" smtClean="0">
                <a:solidFill>
                  <a:schemeClr val="accent6"/>
                </a:solidFill>
                <a:latin typeface="David" panose="020E0502060401010101" pitchFamily="34" charset="-79"/>
                <a:cs typeface="David" panose="020E0502060401010101" pitchFamily="34" charset="-79"/>
              </a:rPr>
              <a:t>מערכת </a:t>
            </a:r>
            <a:r>
              <a:rPr lang="he-IL" sz="1600" dirty="0">
                <a:solidFill>
                  <a:schemeClr val="accent6"/>
                </a:solidFill>
                <a:latin typeface="David" panose="020E0502060401010101" pitchFamily="34" charset="-79"/>
                <a:cs typeface="David" panose="020E0502060401010101" pitchFamily="34" charset="-79"/>
              </a:rPr>
              <a:t>ניהול המחקר הישנה (</a:t>
            </a:r>
            <a:r>
              <a:rPr lang="en-US" sz="1600" dirty="0">
                <a:solidFill>
                  <a:schemeClr val="accent6"/>
                </a:solidFill>
                <a:latin typeface="David" panose="020E0502060401010101" pitchFamily="34" charset="-79"/>
                <a:cs typeface="David" panose="020E0502060401010101" pitchFamily="34" charset="-79"/>
              </a:rPr>
              <a:t>TAK</a:t>
            </a:r>
            <a:r>
              <a:rPr lang="he-IL" sz="1600" dirty="0">
                <a:solidFill>
                  <a:schemeClr val="accent6"/>
                </a:solidFill>
                <a:latin typeface="David" panose="020E0502060401010101" pitchFamily="34" charset="-79"/>
                <a:cs typeface="David" panose="020E0502060401010101" pitchFamily="34" charset="-79"/>
              </a:rPr>
              <a:t>) מעודכנת עד לעלייה לאוויר (3.9.15)</a:t>
            </a:r>
            <a:endParaRPr lang="he-IL" sz="1600" dirty="0"/>
          </a:p>
        </p:txBody>
      </p:sp>
      <p:sp>
        <p:nvSpPr>
          <p:cNvPr id="8" name="Rectangle 7"/>
          <p:cNvSpPr/>
          <p:nvPr/>
        </p:nvSpPr>
        <p:spPr>
          <a:xfrm>
            <a:off x="-593526" y="2132856"/>
            <a:ext cx="9417936" cy="830983"/>
          </a:xfrm>
          <a:prstGeom prst="rect">
            <a:avLst/>
          </a:prstGeom>
        </p:spPr>
        <p:txBody>
          <a:bodyPr wrap="square" lIns="91426" tIns="45713" rIns="91426" bIns="45713">
            <a:spAutoFit/>
          </a:bodyPr>
          <a:lstStyle/>
          <a:p>
            <a:pPr marL="285708" indent="-285708">
              <a:lnSpc>
                <a:spcPct val="150000"/>
              </a:lnSpc>
              <a:buFont typeface="Arial" panose="020B0604020202020204" pitchFamily="34" charset="0"/>
              <a:buChar char="•"/>
            </a:pPr>
            <a:r>
              <a:rPr lang="he-IL" sz="1600" dirty="0">
                <a:solidFill>
                  <a:schemeClr val="accent6"/>
                </a:solidFill>
                <a:latin typeface="David" panose="020E0502060401010101" pitchFamily="34" charset="-79"/>
                <a:cs typeface="David" panose="020E0502060401010101" pitchFamily="34" charset="-79"/>
              </a:rPr>
              <a:t>תקציבי מחקר שמנוהלים בפקולטות – ימשיכו להיות מנוהלים במערכת ניהול המחקר הישנה (</a:t>
            </a:r>
            <a:r>
              <a:rPr lang="en-US" sz="1600" dirty="0">
                <a:solidFill>
                  <a:schemeClr val="accent6"/>
                </a:solidFill>
                <a:latin typeface="David" panose="020E0502060401010101" pitchFamily="34" charset="-79"/>
                <a:cs typeface="David" panose="020E0502060401010101" pitchFamily="34" charset="-79"/>
              </a:rPr>
              <a:t>TAK</a:t>
            </a:r>
            <a:r>
              <a:rPr lang="he-IL" sz="1600" dirty="0">
                <a:solidFill>
                  <a:schemeClr val="accent6"/>
                </a:solidFill>
                <a:latin typeface="David" panose="020E0502060401010101" pitchFamily="34" charset="-79"/>
                <a:cs typeface="David" panose="020E0502060401010101" pitchFamily="34" charset="-79"/>
              </a:rPr>
              <a:t>).</a:t>
            </a:r>
            <a:br>
              <a:rPr lang="he-IL" sz="1600" dirty="0">
                <a:solidFill>
                  <a:schemeClr val="accent6"/>
                </a:solidFill>
                <a:latin typeface="David" panose="020E0502060401010101" pitchFamily="34" charset="-79"/>
                <a:cs typeface="David" panose="020E0502060401010101" pitchFamily="34" charset="-79"/>
              </a:rPr>
            </a:br>
            <a:endParaRPr lang="he-IL" sz="1600" dirty="0">
              <a:solidFill>
                <a:schemeClr val="accent6"/>
              </a:solidFill>
              <a:latin typeface="David" panose="020E0502060401010101" pitchFamily="34" charset="-79"/>
              <a:cs typeface="David" panose="020E0502060401010101" pitchFamily="34" charset="-79"/>
            </a:endParaRPr>
          </a:p>
        </p:txBody>
      </p:sp>
      <p:sp>
        <p:nvSpPr>
          <p:cNvPr id="9" name="Rectangle 8"/>
          <p:cNvSpPr/>
          <p:nvPr/>
        </p:nvSpPr>
        <p:spPr>
          <a:xfrm>
            <a:off x="-294747" y="2545197"/>
            <a:ext cx="9119830" cy="830983"/>
          </a:xfrm>
          <a:prstGeom prst="rect">
            <a:avLst/>
          </a:prstGeom>
        </p:spPr>
        <p:txBody>
          <a:bodyPr wrap="square" lIns="91426" tIns="45713" rIns="91426" bIns="45713">
            <a:spAutoFit/>
          </a:bodyPr>
          <a:lstStyle/>
          <a:p>
            <a:pPr marL="285708" indent="-285708">
              <a:lnSpc>
                <a:spcPct val="150000"/>
              </a:lnSpc>
              <a:buFont typeface="Arial" panose="020B0604020202020204" pitchFamily="34" charset="0"/>
              <a:buChar char="•"/>
            </a:pPr>
            <a:r>
              <a:rPr lang="he-IL" sz="1600" dirty="0">
                <a:solidFill>
                  <a:schemeClr val="accent6"/>
                </a:solidFill>
                <a:latin typeface="David" panose="020E0502060401010101" pitchFamily="34" charset="-79"/>
                <a:cs typeface="David" panose="020E0502060401010101" pitchFamily="34" charset="-79"/>
              </a:rPr>
              <a:t>בעקרון, מחקרים שהסתיימו לפני 3.9.15 לא עברו הסבה ל- </a:t>
            </a:r>
            <a:r>
              <a:rPr lang="en-US" sz="1600" dirty="0">
                <a:solidFill>
                  <a:schemeClr val="accent6"/>
                </a:solidFill>
                <a:latin typeface="David" panose="020E0502060401010101" pitchFamily="34" charset="-79"/>
                <a:cs typeface="David" panose="020E0502060401010101" pitchFamily="34" charset="-79"/>
              </a:rPr>
              <a:t>SAP </a:t>
            </a:r>
            <a:r>
              <a:rPr lang="he-IL" sz="1600" dirty="0">
                <a:solidFill>
                  <a:schemeClr val="accent6"/>
                </a:solidFill>
                <a:latin typeface="David" panose="020E0502060401010101" pitchFamily="34" charset="-79"/>
                <a:cs typeface="David" panose="020E0502060401010101" pitchFamily="34" charset="-79"/>
              </a:rPr>
              <a:t> וניתן לצפות בהם </a:t>
            </a:r>
            <a:r>
              <a:rPr lang="en-US" sz="1600" dirty="0" smtClean="0">
                <a:solidFill>
                  <a:schemeClr val="accent6"/>
                </a:solidFill>
                <a:latin typeface="David" panose="020E0502060401010101" pitchFamily="34" charset="-79"/>
                <a:cs typeface="David" panose="020E0502060401010101" pitchFamily="34" charset="-79"/>
              </a:rPr>
              <a:t/>
            </a:r>
            <a:br>
              <a:rPr lang="en-US" sz="1600" dirty="0" smtClean="0">
                <a:solidFill>
                  <a:schemeClr val="accent6"/>
                </a:solidFill>
                <a:latin typeface="David" panose="020E0502060401010101" pitchFamily="34" charset="-79"/>
                <a:cs typeface="David" panose="020E0502060401010101" pitchFamily="34" charset="-79"/>
              </a:rPr>
            </a:br>
            <a:r>
              <a:rPr lang="he-IL" sz="1600" dirty="0" smtClean="0">
                <a:solidFill>
                  <a:schemeClr val="accent6"/>
                </a:solidFill>
                <a:latin typeface="David" panose="020E0502060401010101" pitchFamily="34" charset="-79"/>
                <a:cs typeface="David" panose="020E0502060401010101" pitchFamily="34" charset="-79"/>
              </a:rPr>
              <a:t>במערכת </a:t>
            </a:r>
            <a:r>
              <a:rPr lang="he-IL" sz="1600" dirty="0">
                <a:solidFill>
                  <a:schemeClr val="accent6"/>
                </a:solidFill>
                <a:latin typeface="David" panose="020E0502060401010101" pitchFamily="34" charset="-79"/>
                <a:cs typeface="David" panose="020E0502060401010101" pitchFamily="34" charset="-79"/>
              </a:rPr>
              <a:t>ניהול המחקר הישנה (</a:t>
            </a:r>
            <a:r>
              <a:rPr lang="en-US" sz="1600" dirty="0">
                <a:solidFill>
                  <a:schemeClr val="accent6"/>
                </a:solidFill>
                <a:latin typeface="David" panose="020E0502060401010101" pitchFamily="34" charset="-79"/>
                <a:cs typeface="David" panose="020E0502060401010101" pitchFamily="34" charset="-79"/>
              </a:rPr>
              <a:t>TAK</a:t>
            </a:r>
            <a:r>
              <a:rPr lang="he-IL" sz="1600" dirty="0">
                <a:solidFill>
                  <a:schemeClr val="accent6"/>
                </a:solidFill>
                <a:latin typeface="David" panose="020E0502060401010101" pitchFamily="34" charset="-79"/>
                <a:cs typeface="David" panose="020E0502060401010101" pitchFamily="34" charset="-79"/>
              </a:rPr>
              <a:t>).</a:t>
            </a:r>
            <a:endParaRPr lang="en-US" sz="1600" dirty="0">
              <a:solidFill>
                <a:schemeClr val="accent6"/>
              </a:solidFill>
              <a:latin typeface="David" panose="020E0502060401010101" pitchFamily="34" charset="-79"/>
              <a:cs typeface="David" panose="020E0502060401010101" pitchFamily="34" charset="-79"/>
            </a:endParaRPr>
          </a:p>
        </p:txBody>
      </p:sp>
      <p:grpSp>
        <p:nvGrpSpPr>
          <p:cNvPr id="10" name="Group 9"/>
          <p:cNvGrpSpPr/>
          <p:nvPr/>
        </p:nvGrpSpPr>
        <p:grpSpPr>
          <a:xfrm>
            <a:off x="425117" y="3368424"/>
            <a:ext cx="8398411" cy="2442820"/>
            <a:chOff x="755576" y="3886307"/>
            <a:chExt cx="7560840" cy="2639037"/>
          </a:xfrm>
        </p:grpSpPr>
        <p:sp>
          <p:nvSpPr>
            <p:cNvPr id="11" name="Rectangle 10"/>
            <p:cNvSpPr/>
            <p:nvPr/>
          </p:nvSpPr>
          <p:spPr>
            <a:xfrm>
              <a:off x="755576" y="3886307"/>
              <a:ext cx="7560840" cy="1296744"/>
            </a:xfrm>
            <a:prstGeom prst="rect">
              <a:avLst/>
            </a:prstGeom>
          </p:spPr>
          <p:txBody>
            <a:bodyPr wrap="square">
              <a:spAutoFit/>
            </a:bodyPr>
            <a:lstStyle/>
            <a:p>
              <a:pPr marL="285708" indent="-285708">
                <a:lnSpc>
                  <a:spcPct val="150000"/>
                </a:lnSpc>
                <a:buFont typeface="Arial" panose="020B0604020202020204" pitchFamily="34" charset="0"/>
                <a:buChar char="•"/>
              </a:pPr>
              <a:r>
                <a:rPr lang="he-IL" sz="1600" dirty="0">
                  <a:solidFill>
                    <a:schemeClr val="accent6"/>
                  </a:solidFill>
                  <a:latin typeface="David" panose="020E0502060401010101" pitchFamily="34" charset="-79"/>
                  <a:cs typeface="David" panose="020E0502060401010101" pitchFamily="34" charset="-79"/>
                </a:rPr>
                <a:t>פורטל הסגל ימשיך, בשלב זה, להיות הכלי לאישור נסיעות לחו"ל, מלגות </a:t>
              </a:r>
              <a:r>
                <a:rPr lang="he-IL" sz="1600" dirty="0" err="1">
                  <a:solidFill>
                    <a:schemeClr val="accent6"/>
                  </a:solidFill>
                  <a:latin typeface="David" panose="020E0502060401010101" pitchFamily="34" charset="-79"/>
                  <a:cs typeface="David" panose="020E0502060401010101" pitchFamily="34" charset="-79"/>
                </a:rPr>
                <a:t>וכו</a:t>
              </a:r>
              <a:r>
                <a:rPr lang="he-IL" sz="1600" dirty="0">
                  <a:solidFill>
                    <a:schemeClr val="accent6"/>
                  </a:solidFill>
                  <a:latin typeface="David" panose="020E0502060401010101" pitchFamily="34" charset="-79"/>
                  <a:cs typeface="David" panose="020E0502060401010101" pitchFamily="34" charset="-79"/>
                </a:rPr>
                <a:t>'.</a:t>
              </a:r>
            </a:p>
            <a:p>
              <a:pPr>
                <a:lnSpc>
                  <a:spcPct val="150000"/>
                </a:lnSpc>
              </a:pPr>
              <a:r>
                <a:rPr lang="he-IL" sz="1600" dirty="0">
                  <a:solidFill>
                    <a:schemeClr val="accent6"/>
                  </a:solidFill>
                  <a:latin typeface="David" panose="020E0502060401010101" pitchFamily="34" charset="-79"/>
                  <a:cs typeface="David" panose="020E0502060401010101" pitchFamily="34" charset="-79"/>
                </a:rPr>
                <a:t>       ניתן להיכנס לפורטל הסגל דרך פורטל המחקר דרך קישור ב</a:t>
              </a:r>
              <a:r>
                <a:rPr lang="he-IL" sz="1600" b="1" dirty="0">
                  <a:solidFill>
                    <a:schemeClr val="accent6"/>
                  </a:solidFill>
                  <a:latin typeface="David" panose="020E0502060401010101" pitchFamily="34" charset="-79"/>
                  <a:cs typeface="David" panose="020E0502060401010101" pitchFamily="34" charset="-79"/>
                </a:rPr>
                <a:t>קישורים שימושיים </a:t>
              </a:r>
            </a:p>
            <a:p>
              <a:pPr>
                <a:lnSpc>
                  <a:spcPct val="150000"/>
                </a:lnSpc>
              </a:pPr>
              <a:r>
                <a:rPr lang="he-IL" sz="1600" b="1" dirty="0">
                  <a:solidFill>
                    <a:schemeClr val="accent6"/>
                  </a:solidFill>
                  <a:latin typeface="David" panose="020E0502060401010101" pitchFamily="34" charset="-79"/>
                  <a:cs typeface="David" panose="020E0502060401010101" pitchFamily="34" charset="-79"/>
                </a:rPr>
                <a:t>       (</a:t>
              </a:r>
              <a:r>
                <a:rPr lang="he-IL" sz="1600" dirty="0">
                  <a:solidFill>
                    <a:schemeClr val="accent6"/>
                  </a:solidFill>
                  <a:latin typeface="David" panose="020E0502060401010101" pitchFamily="34" charset="-79"/>
                  <a:cs typeface="David" panose="020E0502060401010101" pitchFamily="34" charset="-79"/>
                </a:rPr>
                <a:t>כמפורט בעמ' 22.)</a:t>
              </a:r>
              <a:endParaRPr lang="he-IL" sz="1600" dirty="0"/>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340" y="4219153"/>
              <a:ext cx="934668" cy="230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4"/>
          <p:cNvPicPr>
            <a:picLocks noChangeArrowheads="1"/>
          </p:cNvPicPr>
          <p:nvPr/>
        </p:nvPicPr>
        <p:blipFill>
          <a:blip r:embed="rId5" cstate="print"/>
          <a:srcRect/>
          <a:stretch>
            <a:fillRect/>
          </a:stretch>
        </p:blipFill>
        <p:spPr bwMode="auto">
          <a:xfrm>
            <a:off x="105178" y="6607411"/>
            <a:ext cx="9000417" cy="19994"/>
          </a:xfrm>
          <a:prstGeom prst="rect">
            <a:avLst/>
          </a:prstGeom>
          <a:noFill/>
          <a:ln w="9525">
            <a:noFill/>
            <a:miter lim="800000"/>
            <a:headEnd/>
            <a:tailEnd/>
          </a:ln>
        </p:spPr>
      </p:pic>
      <p:sp>
        <p:nvSpPr>
          <p:cNvPr id="14" name="Footer Placeholder 2"/>
          <p:cNvSpPr txBox="1">
            <a:spLocks/>
          </p:cNvSpPr>
          <p:nvPr/>
        </p:nvSpPr>
        <p:spPr>
          <a:xfrm>
            <a:off x="143051" y="6644553"/>
            <a:ext cx="9000417" cy="240831"/>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sz="900" smtClean="0">
                <a:solidFill>
                  <a:schemeClr val="bg1">
                    <a:lumMod val="50000"/>
                  </a:schemeClr>
                </a:solidFill>
                <a:latin typeface="David" panose="020E0502060401010101" pitchFamily="34" charset="-79"/>
                <a:cs typeface="David" panose="020E0502060401010101" pitchFamily="34" charset="-79"/>
              </a:rPr>
              <a:t>יישומי פורטל חוקרים – רשות המחקר                                                                                                                                                                                                                  עודכן ב- 17/12/2015</a:t>
            </a:r>
            <a:endParaRPr lang="en-US" sz="900" dirty="0">
              <a:solidFill>
                <a:schemeClr val="bg1">
                  <a:lumMod val="50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87738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a:hlinkClick r:id="" action="ppaction://hlinkshowjump?jump=nextslide"/>
          </p:cNvPr>
          <p:cNvSpPr/>
          <p:nvPr/>
        </p:nvSpPr>
        <p:spPr>
          <a:xfrm>
            <a:off x="8820472" y="116632"/>
            <a:ext cx="18632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FFFFF"/>
              </a:solidFill>
            </a:endParaRPr>
          </a:p>
        </p:txBody>
      </p:sp>
      <p:sp>
        <p:nvSpPr>
          <p:cNvPr id="10" name="Rectangle 9"/>
          <p:cNvSpPr/>
          <p:nvPr/>
        </p:nvSpPr>
        <p:spPr>
          <a:xfrm>
            <a:off x="7524328" y="0"/>
            <a:ext cx="1619672"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FFFFF"/>
              </a:solidFill>
            </a:endParaRPr>
          </a:p>
        </p:txBody>
      </p:sp>
      <p:sp>
        <p:nvSpPr>
          <p:cNvPr id="13" name="Rectangle 12"/>
          <p:cNvSpPr/>
          <p:nvPr/>
        </p:nvSpPr>
        <p:spPr>
          <a:xfrm>
            <a:off x="6660232" y="5805264"/>
            <a:ext cx="233975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FFFFF"/>
              </a:solidFill>
            </a:endParaRPr>
          </a:p>
        </p:txBody>
      </p:sp>
      <p:pic>
        <p:nvPicPr>
          <p:cNvPr id="2052" name="Picture 4"/>
          <p:cNvPicPr>
            <a:picLocks noChangeArrowheads="1"/>
          </p:cNvPicPr>
          <p:nvPr/>
        </p:nvPicPr>
        <p:blipFill>
          <a:blip r:embed="rId3" cstate="print"/>
          <a:srcRect/>
          <a:stretch>
            <a:fillRect/>
          </a:stretch>
        </p:blipFill>
        <p:spPr bwMode="auto">
          <a:xfrm>
            <a:off x="69592" y="6525344"/>
            <a:ext cx="9000000" cy="21600"/>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2310276" y="504233"/>
            <a:ext cx="2016224" cy="200025"/>
          </a:xfrm>
          <a:prstGeom prst="rect">
            <a:avLst/>
          </a:prstGeom>
          <a:noFill/>
          <a:ln w="9525">
            <a:noFill/>
            <a:miter lim="800000"/>
            <a:headEnd/>
            <a:tailEnd/>
          </a:ln>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895" y="-561"/>
            <a:ext cx="9144000" cy="720000"/>
          </a:xfrm>
          <a:prstGeom prst="rect">
            <a:avLst/>
          </a:prstGeom>
        </p:spPr>
      </p:pic>
      <p:sp>
        <p:nvSpPr>
          <p:cNvPr id="11" name="TextBox 4"/>
          <p:cNvSpPr txBox="1"/>
          <p:nvPr/>
        </p:nvSpPr>
        <p:spPr>
          <a:xfrm>
            <a:off x="1187624" y="1596856"/>
            <a:ext cx="6768752" cy="3477875"/>
          </a:xfrm>
          <a:prstGeom prst="rect">
            <a:avLst/>
          </a:prstGeom>
          <a:noFill/>
        </p:spPr>
        <p:txBody>
          <a:bodyPr wrap="square" rtlCol="1">
            <a:spAutoFit/>
            <a:scene3d>
              <a:camera prst="orthographicFront"/>
              <a:lightRig rig="threePt" dir="t"/>
            </a:scene3d>
            <a:sp3d extrusionH="57150">
              <a:bevelT w="38100" h="38100" prst="relaxedInset"/>
            </a:sp3d>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sz="2800" dirty="0" smtClean="0">
                <a:ln w="10541" cmpd="sng">
                  <a:solidFill>
                    <a:srgbClr val="336699"/>
                  </a:solidFill>
                  <a:prstDash val="solid"/>
                </a:ln>
                <a:solidFill>
                  <a:srgbClr val="0070C0"/>
                </a:solidFill>
                <a:latin typeface="David" panose="020E0502060401010101" pitchFamily="34" charset="-79"/>
                <a:cs typeface="David" panose="020E0502060401010101" pitchFamily="34" charset="-79"/>
              </a:rPr>
              <a:t>לשאלות, ניתן ליצור אתנו קשר ...</a:t>
            </a:r>
          </a:p>
          <a:p>
            <a:endParaRPr lang="he-IL" sz="2800" dirty="0">
              <a:ln>
                <a:solidFill>
                  <a:srgbClr val="336699"/>
                </a:solidFill>
              </a:ln>
              <a:solidFill>
                <a:srgbClr val="0070C0"/>
              </a:solidFill>
              <a:latin typeface="David" panose="020E0502060401010101" pitchFamily="34" charset="-79"/>
              <a:cs typeface="David" panose="020E0502060401010101" pitchFamily="34" charset="-79"/>
            </a:endParaRPr>
          </a:p>
          <a:p>
            <a:pPr algn="ctr"/>
            <a:r>
              <a:rPr lang="he-IL" sz="2800" dirty="0" smtClean="0">
                <a:ln w="10541" cmpd="sng">
                  <a:solidFill>
                    <a:srgbClr val="336699"/>
                  </a:solidFill>
                  <a:prstDash val="solid"/>
                </a:ln>
                <a:solidFill>
                  <a:srgbClr val="0070C0"/>
                </a:solidFill>
                <a:latin typeface="David" panose="020E0502060401010101" pitchFamily="34" charset="-79"/>
                <a:cs typeface="David" panose="020E0502060401010101" pitchFamily="34" charset="-79"/>
              </a:rPr>
              <a:t>מוקד שירות ותמיכה</a:t>
            </a:r>
            <a:endParaRPr lang="en-US" sz="2800" dirty="0" smtClean="0">
              <a:ln w="10541" cmpd="sng">
                <a:solidFill>
                  <a:srgbClr val="336699"/>
                </a:solidFill>
                <a:prstDash val="solid"/>
              </a:ln>
              <a:solidFill>
                <a:srgbClr val="0070C0"/>
              </a:solidFill>
              <a:latin typeface="David" panose="020E0502060401010101" pitchFamily="34" charset="-79"/>
              <a:cs typeface="David" panose="020E0502060401010101" pitchFamily="34" charset="-79"/>
            </a:endParaRPr>
          </a:p>
          <a:p>
            <a:pPr algn="ctr"/>
            <a:endParaRPr lang="he-IL" sz="2800" b="1" dirty="0">
              <a:ln w="10541" cmpd="sng">
                <a:solidFill>
                  <a:srgbClr val="336699"/>
                </a:solidFill>
                <a:prstDash val="solid"/>
              </a:ln>
              <a:solidFill>
                <a:srgbClr val="0070C0"/>
              </a:solidFill>
              <a:latin typeface="David" panose="020E0502060401010101" pitchFamily="34" charset="-79"/>
              <a:cs typeface="David" panose="020E0502060401010101" pitchFamily="34" charset="-79"/>
            </a:endParaRPr>
          </a:p>
          <a:p>
            <a:pPr algn="ctr"/>
            <a:r>
              <a:rPr lang="he-IL" sz="2800" b="1" dirty="0" smtClean="0">
                <a:ln w="10541" cmpd="sng">
                  <a:solidFill>
                    <a:srgbClr val="336699"/>
                  </a:solidFill>
                  <a:prstDash val="solid"/>
                </a:ln>
                <a:solidFill>
                  <a:srgbClr val="0070C0"/>
                </a:solidFill>
                <a:latin typeface="David" panose="020E0502060401010101" pitchFamily="34" charset="-79"/>
                <a:cs typeface="David" panose="020E0502060401010101" pitchFamily="34" charset="-79"/>
              </a:rPr>
              <a:t>טל. 2609 </a:t>
            </a:r>
            <a:r>
              <a:rPr lang="he-IL" sz="2800" b="1" dirty="0">
                <a:ln w="10541" cmpd="sng">
                  <a:solidFill>
                    <a:srgbClr val="336699"/>
                  </a:solidFill>
                  <a:prstDash val="solid"/>
                </a:ln>
                <a:solidFill>
                  <a:srgbClr val="0070C0"/>
                </a:solidFill>
                <a:latin typeface="David" panose="020E0502060401010101" pitchFamily="34" charset="-79"/>
                <a:cs typeface="David" panose="020E0502060401010101" pitchFamily="34" charset="-79"/>
              </a:rPr>
              <a:t>, שלוחה </a:t>
            </a:r>
            <a:r>
              <a:rPr lang="he-IL" sz="2800" b="1" dirty="0" smtClean="0">
                <a:ln w="10541" cmpd="sng">
                  <a:solidFill>
                    <a:srgbClr val="336699"/>
                  </a:solidFill>
                  <a:prstDash val="solid"/>
                </a:ln>
                <a:solidFill>
                  <a:srgbClr val="0070C0"/>
                </a:solidFill>
                <a:latin typeface="David" panose="020E0502060401010101" pitchFamily="34" charset="-79"/>
                <a:cs typeface="David" panose="020E0502060401010101" pitchFamily="34" charset="-79"/>
              </a:rPr>
              <a:t>1 </a:t>
            </a:r>
            <a:r>
              <a:rPr lang="he-IL" sz="2800" b="1" dirty="0">
                <a:ln w="10541" cmpd="sng">
                  <a:solidFill>
                    <a:srgbClr val="336699"/>
                  </a:solidFill>
                  <a:prstDash val="solid"/>
                </a:ln>
                <a:solidFill>
                  <a:srgbClr val="0070C0"/>
                </a:solidFill>
                <a:latin typeface="David" panose="020E0502060401010101" pitchFamily="34" charset="-79"/>
                <a:cs typeface="David" panose="020E0502060401010101" pitchFamily="34" charset="-79"/>
              </a:rPr>
              <a:t>(חיצוני: 04-8240609</a:t>
            </a:r>
            <a:r>
              <a:rPr lang="he-IL" sz="2800" b="1" dirty="0" smtClean="0">
                <a:ln w="10541" cmpd="sng">
                  <a:solidFill>
                    <a:srgbClr val="336699"/>
                  </a:solidFill>
                  <a:prstDash val="solid"/>
                </a:ln>
                <a:solidFill>
                  <a:srgbClr val="0070C0"/>
                </a:solidFill>
                <a:latin typeface="David" panose="020E0502060401010101" pitchFamily="34" charset="-79"/>
                <a:cs typeface="David" panose="020E0502060401010101" pitchFamily="34" charset="-79"/>
              </a:rPr>
              <a:t>)</a:t>
            </a:r>
          </a:p>
          <a:p>
            <a:pPr algn="ctr"/>
            <a:endParaRPr lang="he-IL" sz="2800" b="1" dirty="0">
              <a:ln w="10541" cmpd="sng">
                <a:solidFill>
                  <a:srgbClr val="336699"/>
                </a:solidFill>
                <a:prstDash val="solid"/>
              </a:ln>
              <a:solidFill>
                <a:srgbClr val="0070C0"/>
              </a:solidFill>
              <a:latin typeface="David" panose="020E0502060401010101" pitchFamily="34" charset="-79"/>
              <a:cs typeface="David" panose="020E0502060401010101" pitchFamily="34" charset="-79"/>
            </a:endParaRPr>
          </a:p>
          <a:p>
            <a:pPr algn="ctr"/>
            <a:r>
              <a:rPr lang="he-IL" sz="2800" dirty="0">
                <a:ln w="10541" cmpd="sng">
                  <a:solidFill>
                    <a:srgbClr val="336699"/>
                  </a:solidFill>
                  <a:prstDash val="solid"/>
                </a:ln>
                <a:solidFill>
                  <a:srgbClr val="0070C0"/>
                </a:solidFill>
                <a:latin typeface="David" panose="020E0502060401010101" pitchFamily="34" charset="-79"/>
                <a:cs typeface="David" panose="020E0502060401010101" pitchFamily="34" charset="-79"/>
              </a:rPr>
              <a:t>טופס פתיחת קריאת שירות</a:t>
            </a:r>
            <a:endParaRPr lang="he-IL" sz="2800" dirty="0" smtClean="0">
              <a:ln w="10541" cmpd="sng">
                <a:solidFill>
                  <a:srgbClr val="336699"/>
                </a:solidFill>
                <a:prstDash val="solid"/>
              </a:ln>
              <a:solidFill>
                <a:srgbClr val="0070C0"/>
              </a:solidFill>
              <a:latin typeface="David" panose="020E0502060401010101" pitchFamily="34" charset="-79"/>
              <a:cs typeface="David" panose="020E0502060401010101" pitchFamily="34" charset="-79"/>
            </a:endParaRPr>
          </a:p>
          <a:p>
            <a:endParaRPr lang="he-IL" sz="2400" dirty="0">
              <a:ln>
                <a:solidFill>
                  <a:srgbClr val="336699"/>
                </a:solidFill>
              </a:ln>
              <a:solidFill>
                <a:srgbClr val="0070C0"/>
              </a:solidFill>
              <a:latin typeface="David" panose="020E0502060401010101" pitchFamily="34" charset="-79"/>
              <a:cs typeface="David" panose="020E0502060401010101" pitchFamily="34" charset="-79"/>
            </a:endParaRPr>
          </a:p>
        </p:txBody>
      </p:sp>
      <p:sp>
        <p:nvSpPr>
          <p:cNvPr id="3" name="Footer Placeholder 2"/>
          <p:cNvSpPr>
            <a:spLocks noGrp="1"/>
          </p:cNvSpPr>
          <p:nvPr>
            <p:ph type="ftr" sz="quarter" idx="10"/>
          </p:nvPr>
        </p:nvSpPr>
        <p:spPr>
          <a:xfrm>
            <a:off x="69592" y="6553201"/>
            <a:ext cx="9000000" cy="260175"/>
          </a:xfrm>
        </p:spPr>
        <p:txBody>
          <a:bodyPr/>
          <a:lstStyle/>
          <a:p>
            <a:pPr>
              <a:defRPr/>
            </a:pPr>
            <a:r>
              <a:rPr lang="he-IL" sz="1000" dirty="0">
                <a:solidFill>
                  <a:schemeClr val="bg1">
                    <a:lumMod val="50000"/>
                  </a:schemeClr>
                </a:solidFill>
                <a:latin typeface="David" panose="020E0502060401010101" pitchFamily="34" charset="-79"/>
                <a:cs typeface="David" panose="020E0502060401010101" pitchFamily="34" charset="-79"/>
              </a:rPr>
              <a:t>יישומי פורטל חוקרים – רשות המחקר                                                                                                                                                                                                                  עודכן ב- 08/10/2015</a:t>
            </a:r>
            <a:endParaRPr lang="en-US" sz="1000" dirty="0">
              <a:solidFill>
                <a:schemeClr val="bg1">
                  <a:lumMod val="50000"/>
                </a:schemeClr>
              </a:solidFill>
              <a:latin typeface="David" panose="020E0502060401010101" pitchFamily="34" charset="-79"/>
              <a:cs typeface="David" panose="020E0502060401010101" pitchFamily="34" charset="-79"/>
            </a:endParaRPr>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501365" y="26827"/>
            <a:ext cx="838387" cy="521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10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4000" cy="1013854"/>
          </a:xfrm>
          <a:prstGeom prst="rect">
            <a:avLst/>
          </a:prstGeom>
        </p:spPr>
      </p:pic>
      <p:sp>
        <p:nvSpPr>
          <p:cNvPr id="13" name="Rectangle 12"/>
          <p:cNvSpPr/>
          <p:nvPr/>
        </p:nvSpPr>
        <p:spPr>
          <a:xfrm>
            <a:off x="6660232" y="5792998"/>
            <a:ext cx="233975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a:solidFill>
                <a:srgbClr val="FFFFFF"/>
              </a:solidFill>
              <a:latin typeface="David" panose="020E0502060401010101" pitchFamily="34" charset="-79"/>
              <a:cs typeface="David" panose="020E0502060401010101" pitchFamily="34" charset="-79"/>
            </a:endParaRPr>
          </a:p>
        </p:txBody>
      </p:sp>
      <p:pic>
        <p:nvPicPr>
          <p:cNvPr id="2052" name="Picture 4"/>
          <p:cNvPicPr>
            <a:picLocks noChangeArrowheads="1"/>
          </p:cNvPicPr>
          <p:nvPr/>
        </p:nvPicPr>
        <p:blipFill>
          <a:blip r:embed="rId4" cstate="print"/>
          <a:srcRect/>
          <a:stretch>
            <a:fillRect/>
          </a:stretch>
        </p:blipFill>
        <p:spPr bwMode="auto">
          <a:xfrm>
            <a:off x="69592" y="6513078"/>
            <a:ext cx="9000000" cy="21600"/>
          </a:xfrm>
          <a:prstGeom prst="rect">
            <a:avLst/>
          </a:prstGeom>
          <a:noFill/>
          <a:ln w="9525">
            <a:noFill/>
            <a:miter lim="800000"/>
            <a:headEnd/>
            <a:tailEnd/>
          </a:ln>
        </p:spPr>
      </p:pic>
      <p:sp>
        <p:nvSpPr>
          <p:cNvPr id="80" name="Rectangle 79"/>
          <p:cNvSpPr/>
          <p:nvPr/>
        </p:nvSpPr>
        <p:spPr>
          <a:xfrm>
            <a:off x="4822470" y="940658"/>
            <a:ext cx="2375970" cy="400110"/>
          </a:xfrm>
          <a:prstGeom prst="rect">
            <a:avLst/>
          </a:prstGeom>
        </p:spPr>
        <p:txBody>
          <a:bodyPr wrap="non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sz="2000" b="1" u="sng" dirty="0" smtClean="0">
                <a:solidFill>
                  <a:schemeClr val="accent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הגישה לפורטל המחקר</a:t>
            </a:r>
            <a:endParaRPr lang="he-IL" sz="2000" b="1" u="sng" dirty="0">
              <a:solidFill>
                <a:schemeClr val="accent6"/>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 name="Rectangle 2"/>
          <p:cNvSpPr/>
          <p:nvPr/>
        </p:nvSpPr>
        <p:spPr>
          <a:xfrm>
            <a:off x="284260" y="1268760"/>
            <a:ext cx="8136904" cy="430887"/>
          </a:xfrm>
          <a:prstGeom prst="rect">
            <a:avLst/>
          </a:prstGeom>
        </p:spPr>
        <p:txBody>
          <a:bodyPr wrap="square">
            <a:spAutoFit/>
          </a:bodyPr>
          <a:lstStyle/>
          <a:p>
            <a:pPr>
              <a:lnSpc>
                <a:spcPct val="150000"/>
              </a:lnSpc>
            </a:pPr>
            <a:r>
              <a:rPr lang="he-IL" sz="1600" dirty="0" smtClean="0">
                <a:solidFill>
                  <a:schemeClr val="accent6"/>
                </a:solidFill>
                <a:latin typeface="David" panose="020E0502060401010101" pitchFamily="34" charset="-79"/>
                <a:cs typeface="David" panose="020E0502060401010101" pitchFamily="34" charset="-79"/>
              </a:rPr>
              <a:t>הגישה לפורטל המחקר, בדומה לפורטל סגל, אפשרית מתוך הקמפוס ומחוצה לו:</a:t>
            </a:r>
          </a:p>
        </p:txBody>
      </p:sp>
      <p:sp>
        <p:nvSpPr>
          <p:cNvPr id="9" name="Rectangle 8"/>
          <p:cNvSpPr/>
          <p:nvPr/>
        </p:nvSpPr>
        <p:spPr>
          <a:xfrm>
            <a:off x="3672408" y="1628800"/>
            <a:ext cx="4572000" cy="430887"/>
          </a:xfrm>
          <a:prstGeom prst="rect">
            <a:avLst/>
          </a:prstGeom>
        </p:spPr>
        <p:txBody>
          <a:bodyPr>
            <a:spAutoFit/>
          </a:bodyPr>
          <a:lstStyle/>
          <a:p>
            <a:pPr>
              <a:lnSpc>
                <a:spcPct val="150000"/>
              </a:lnSpc>
            </a:pPr>
            <a:r>
              <a:rPr lang="he-IL" sz="1600" dirty="0" smtClean="0">
                <a:solidFill>
                  <a:schemeClr val="accent6"/>
                </a:solidFill>
                <a:latin typeface="David" panose="020E0502060401010101" pitchFamily="34" charset="-79"/>
                <a:cs typeface="David" panose="020E0502060401010101" pitchFamily="34" charset="-79"/>
              </a:rPr>
              <a:t>אתר </a:t>
            </a:r>
            <a:r>
              <a:rPr lang="he-IL" sz="1600" dirty="0">
                <a:solidFill>
                  <a:schemeClr val="accent6"/>
                </a:solidFill>
                <a:latin typeface="David" panose="020E0502060401010101" pitchFamily="34" charset="-79"/>
                <a:cs typeface="David" panose="020E0502060401010101" pitchFamily="34" charset="-79"/>
              </a:rPr>
              <a:t>אוניברסיטת </a:t>
            </a:r>
            <a:r>
              <a:rPr lang="he-IL" sz="1600" dirty="0" smtClean="0">
                <a:solidFill>
                  <a:schemeClr val="accent6"/>
                </a:solidFill>
                <a:latin typeface="David" panose="020E0502060401010101" pitchFamily="34" charset="-79"/>
                <a:cs typeface="David" panose="020E0502060401010101" pitchFamily="34" charset="-79"/>
              </a:rPr>
              <a:t>חיפה &gt;</a:t>
            </a:r>
            <a:endParaRPr lang="he-IL" sz="1600" dirty="0">
              <a:solidFill>
                <a:schemeClr val="accent6"/>
              </a:solidFill>
              <a:latin typeface="David" panose="020E0502060401010101" pitchFamily="34" charset="-79"/>
              <a:cs typeface="David" panose="020E0502060401010101" pitchFamily="34" charset="-79"/>
            </a:endParaRPr>
          </a:p>
        </p:txBody>
      </p:sp>
      <p:sp>
        <p:nvSpPr>
          <p:cNvPr id="11" name="Rectangle 10"/>
          <p:cNvSpPr/>
          <p:nvPr/>
        </p:nvSpPr>
        <p:spPr>
          <a:xfrm>
            <a:off x="5076056" y="1721133"/>
            <a:ext cx="1180130" cy="338554"/>
          </a:xfrm>
          <a:prstGeom prst="rect">
            <a:avLst/>
          </a:prstGeom>
        </p:spPr>
        <p:txBody>
          <a:bodyPr wrap="none">
            <a:spAutoFit/>
          </a:bodyPr>
          <a:lstStyle/>
          <a:p>
            <a:r>
              <a:rPr lang="he-IL" sz="1600" dirty="0" smtClean="0">
                <a:solidFill>
                  <a:schemeClr val="accent6"/>
                </a:solidFill>
                <a:latin typeface="David" panose="020E0502060401010101" pitchFamily="34" charset="-79"/>
                <a:cs typeface="David" panose="020E0502060401010101" pitchFamily="34" charset="-79"/>
              </a:rPr>
              <a:t>סגל </a:t>
            </a:r>
            <a:r>
              <a:rPr lang="he-IL" sz="1600" dirty="0" err="1">
                <a:solidFill>
                  <a:schemeClr val="accent6"/>
                </a:solidFill>
                <a:latin typeface="David" panose="020E0502060401010101" pitchFamily="34" charset="-79"/>
                <a:cs typeface="David" panose="020E0502060401010101" pitchFamily="34" charset="-79"/>
              </a:rPr>
              <a:t>ומינהל</a:t>
            </a:r>
            <a:r>
              <a:rPr lang="he-IL" sz="1600" dirty="0">
                <a:solidFill>
                  <a:schemeClr val="accent6"/>
                </a:solidFill>
                <a:latin typeface="David" panose="020E0502060401010101" pitchFamily="34" charset="-79"/>
                <a:cs typeface="David" panose="020E0502060401010101" pitchFamily="34" charset="-79"/>
              </a:rPr>
              <a:t> </a:t>
            </a:r>
            <a:r>
              <a:rPr lang="he-IL" sz="1600" dirty="0" smtClean="0">
                <a:solidFill>
                  <a:schemeClr val="accent6"/>
                </a:solidFill>
                <a:latin typeface="David" panose="020E0502060401010101" pitchFamily="34" charset="-79"/>
                <a:cs typeface="David" panose="020E0502060401010101" pitchFamily="34" charset="-79"/>
              </a:rPr>
              <a:t>&gt;</a:t>
            </a:r>
            <a:endParaRPr lang="he-IL" sz="1600" dirty="0"/>
          </a:p>
        </p:txBody>
      </p:sp>
      <p:sp>
        <p:nvSpPr>
          <p:cNvPr id="29" name="Rectangle 28"/>
          <p:cNvSpPr/>
          <p:nvPr/>
        </p:nvSpPr>
        <p:spPr>
          <a:xfrm>
            <a:off x="3830075" y="1721133"/>
            <a:ext cx="1317989" cy="338554"/>
          </a:xfrm>
          <a:prstGeom prst="rect">
            <a:avLst/>
          </a:prstGeom>
        </p:spPr>
        <p:txBody>
          <a:bodyPr wrap="none">
            <a:spAutoFit/>
          </a:bodyPr>
          <a:lstStyle/>
          <a:p>
            <a:r>
              <a:rPr lang="he-IL" sz="1600" dirty="0" smtClean="0">
                <a:solidFill>
                  <a:schemeClr val="accent6"/>
                </a:solidFill>
                <a:latin typeface="David" panose="020E0502060401010101" pitchFamily="34" charset="-79"/>
                <a:cs typeface="David" panose="020E0502060401010101" pitchFamily="34" charset="-79"/>
              </a:rPr>
              <a:t>שירותי </a:t>
            </a:r>
            <a:r>
              <a:rPr lang="he-IL" sz="1600" dirty="0">
                <a:solidFill>
                  <a:schemeClr val="accent6"/>
                </a:solidFill>
                <a:latin typeface="David" panose="020E0502060401010101" pitchFamily="34" charset="-79"/>
                <a:cs typeface="David" panose="020E0502060401010101" pitchFamily="34" charset="-79"/>
              </a:rPr>
              <a:t>מחשוב </a:t>
            </a:r>
            <a:endParaRPr lang="he-IL" sz="1600"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9755" b="3704"/>
          <a:stretch/>
        </p:blipFill>
        <p:spPr bwMode="auto">
          <a:xfrm>
            <a:off x="4275450" y="2128957"/>
            <a:ext cx="2569093" cy="16451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 name="Group 23"/>
          <p:cNvGrpSpPr/>
          <p:nvPr/>
        </p:nvGrpSpPr>
        <p:grpSpPr>
          <a:xfrm>
            <a:off x="5305839" y="3617026"/>
            <a:ext cx="2353178" cy="132098"/>
            <a:chOff x="4891745" y="4581128"/>
            <a:chExt cx="2704591" cy="142304"/>
          </a:xfrm>
        </p:grpSpPr>
        <p:grpSp>
          <p:nvGrpSpPr>
            <p:cNvPr id="20" name="Group 19"/>
            <p:cNvGrpSpPr/>
            <p:nvPr/>
          </p:nvGrpSpPr>
          <p:grpSpPr>
            <a:xfrm>
              <a:off x="4891745" y="4581128"/>
              <a:ext cx="2704591" cy="139796"/>
              <a:chOff x="4891745" y="4581128"/>
              <a:chExt cx="2704591" cy="139796"/>
            </a:xfrm>
          </p:grpSpPr>
          <p:cxnSp>
            <p:nvCxnSpPr>
              <p:cNvPr id="34" name="Straight Arrow Connector 33"/>
              <p:cNvCxnSpPr/>
              <p:nvPr/>
            </p:nvCxnSpPr>
            <p:spPr>
              <a:xfrm flipH="1">
                <a:off x="6588224" y="4653136"/>
                <a:ext cx="1008112" cy="0"/>
              </a:xfrm>
              <a:prstGeom prst="straightConnector1">
                <a:avLst/>
              </a:prstGeom>
              <a:ln w="25400">
                <a:solidFill>
                  <a:schemeClr val="accent6">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22755" b="-1"/>
              <a:stretch/>
            </p:blipFill>
            <p:spPr bwMode="auto">
              <a:xfrm>
                <a:off x="4891745" y="4581128"/>
                <a:ext cx="1676400" cy="13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22" name="Straight Connector 21"/>
            <p:cNvCxnSpPr/>
            <p:nvPr/>
          </p:nvCxnSpPr>
          <p:spPr>
            <a:xfrm>
              <a:off x="6372200" y="4723432"/>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5350522" y="3435106"/>
            <a:ext cx="2302559" cy="159160"/>
            <a:chOff x="4949923" y="4409671"/>
            <a:chExt cx="2646413" cy="171457"/>
          </a:xfrm>
        </p:grpSpPr>
        <p:grpSp>
          <p:nvGrpSpPr>
            <p:cNvPr id="19" name="Group 18"/>
            <p:cNvGrpSpPr/>
            <p:nvPr/>
          </p:nvGrpSpPr>
          <p:grpSpPr>
            <a:xfrm>
              <a:off x="4949923" y="4409671"/>
              <a:ext cx="2646413" cy="171450"/>
              <a:chOff x="4949923" y="4409671"/>
              <a:chExt cx="2646413" cy="171450"/>
            </a:xfrm>
          </p:grpSpPr>
          <p:cxnSp>
            <p:nvCxnSpPr>
              <p:cNvPr id="17" name="Straight Arrow Connector 16"/>
              <p:cNvCxnSpPr/>
              <p:nvPr/>
            </p:nvCxnSpPr>
            <p:spPr>
              <a:xfrm flipH="1">
                <a:off x="6588224" y="4509120"/>
                <a:ext cx="1008112" cy="0"/>
              </a:xfrm>
              <a:prstGeom prst="straightConnector1">
                <a:avLst/>
              </a:prstGeom>
              <a:ln w="25400">
                <a:solidFill>
                  <a:schemeClr val="accent6">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9923" y="4409671"/>
                <a:ext cx="163830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41" name="Straight Connector 40"/>
            <p:cNvCxnSpPr/>
            <p:nvPr/>
          </p:nvCxnSpPr>
          <p:spPr>
            <a:xfrm>
              <a:off x="6381526" y="4581128"/>
              <a:ext cx="216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1403648" y="3954542"/>
            <a:ext cx="6739284" cy="338554"/>
          </a:xfrm>
          <a:prstGeom prst="rect">
            <a:avLst/>
          </a:prstGeom>
        </p:spPr>
        <p:txBody>
          <a:bodyPr wrap="square">
            <a:spAutoFit/>
          </a:bodyPr>
          <a:lstStyle/>
          <a:p>
            <a:r>
              <a:rPr lang="he-IL" sz="1600" dirty="0" smtClean="0">
                <a:solidFill>
                  <a:schemeClr val="accent6"/>
                </a:solidFill>
                <a:latin typeface="David" panose="020E0502060401010101" pitchFamily="34" charset="-79"/>
                <a:cs typeface="David" panose="020E0502060401010101" pitchFamily="34" charset="-79"/>
              </a:rPr>
              <a:t>ההזדהות בפורטל המחקר היא </a:t>
            </a:r>
            <a:r>
              <a:rPr lang="he-IL" sz="1600" dirty="0">
                <a:solidFill>
                  <a:schemeClr val="accent6"/>
                </a:solidFill>
                <a:latin typeface="David" panose="020E0502060401010101" pitchFamily="34" charset="-79"/>
                <a:cs typeface="David" panose="020E0502060401010101" pitchFamily="34" charset="-79"/>
              </a:rPr>
              <a:t>כמו ב-</a:t>
            </a:r>
            <a:r>
              <a:rPr lang="en-US" sz="1600" dirty="0" smtClean="0">
                <a:solidFill>
                  <a:schemeClr val="accent6"/>
                </a:solidFill>
                <a:latin typeface="David" panose="020E0502060401010101" pitchFamily="34" charset="-79"/>
                <a:cs typeface="David" panose="020E0502060401010101" pitchFamily="34" charset="-79"/>
              </a:rPr>
              <a:t>Moodle</a:t>
            </a:r>
            <a:r>
              <a:rPr lang="en-US" sz="1600" dirty="0" smtClean="0"/>
              <a:t> </a:t>
            </a:r>
            <a:r>
              <a:rPr lang="he-IL" sz="1600" dirty="0" smtClean="0"/>
              <a:t>, </a:t>
            </a:r>
            <a:r>
              <a:rPr lang="he-IL" sz="1600" dirty="0" smtClean="0">
                <a:solidFill>
                  <a:schemeClr val="accent6"/>
                </a:solidFill>
                <a:latin typeface="David" panose="020E0502060401010101" pitchFamily="34" charset="-79"/>
                <a:cs typeface="David" panose="020E0502060401010101" pitchFamily="34" charset="-79"/>
              </a:rPr>
              <a:t>פורטל יישומי סגל ובספרייה:</a:t>
            </a:r>
            <a:endParaRPr lang="he-IL" sz="1600" dirty="0"/>
          </a:p>
        </p:txBody>
      </p:sp>
      <p:pic>
        <p:nvPicPr>
          <p:cNvPr id="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75450" y="4478437"/>
            <a:ext cx="2569093" cy="16148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501365" y="26827"/>
            <a:ext cx="838387" cy="521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Footer Placeholder 2"/>
          <p:cNvSpPr>
            <a:spLocks noGrp="1"/>
          </p:cNvSpPr>
          <p:nvPr>
            <p:ph type="ftr" sz="quarter" idx="10"/>
          </p:nvPr>
        </p:nvSpPr>
        <p:spPr>
          <a:xfrm>
            <a:off x="69592" y="6553201"/>
            <a:ext cx="9000000" cy="260175"/>
          </a:xfrm>
        </p:spPr>
        <p:txBody>
          <a:bodyPr/>
          <a:lstStyle/>
          <a:p>
            <a:pPr>
              <a:defRPr/>
            </a:pPr>
            <a:r>
              <a:rPr lang="he-IL" sz="1000" dirty="0" smtClean="0">
                <a:solidFill>
                  <a:schemeClr val="bg1">
                    <a:lumMod val="50000"/>
                  </a:schemeClr>
                </a:solidFill>
                <a:latin typeface="David" panose="020E0502060401010101" pitchFamily="34" charset="-79"/>
                <a:cs typeface="David" panose="020E0502060401010101" pitchFamily="34" charset="-79"/>
              </a:rPr>
              <a:t>יישומי פורטל חוקרים – רשות המחקר                                                                                                                                                                                                                  עודכן ב- 17/12/2015</a:t>
            </a:r>
            <a:endParaRPr lang="en-US" sz="1000" dirty="0">
              <a:solidFill>
                <a:schemeClr val="bg1">
                  <a:lumMod val="50000"/>
                </a:schemeClr>
              </a:solidFill>
              <a:latin typeface="David" panose="020E0502060401010101" pitchFamily="34" charset="-79"/>
              <a:cs typeface="David" panose="020E0502060401010101" pitchFamily="34" charset="-79"/>
            </a:endParaRPr>
          </a:p>
        </p:txBody>
      </p:sp>
      <p:grpSp>
        <p:nvGrpSpPr>
          <p:cNvPr id="5" name="Group 4"/>
          <p:cNvGrpSpPr/>
          <p:nvPr/>
        </p:nvGrpSpPr>
        <p:grpSpPr>
          <a:xfrm>
            <a:off x="1691680" y="2780928"/>
            <a:ext cx="3384376" cy="813338"/>
            <a:chOff x="1691680" y="2780928"/>
            <a:chExt cx="3384376" cy="813338"/>
          </a:xfrm>
        </p:grpSpPr>
        <p:sp>
          <p:nvSpPr>
            <p:cNvPr id="7" name="Rounded Rectangular Callout 6"/>
            <p:cNvSpPr/>
            <p:nvPr/>
          </p:nvSpPr>
          <p:spPr>
            <a:xfrm>
              <a:off x="1691680" y="2780928"/>
              <a:ext cx="3384376" cy="813338"/>
            </a:xfrm>
            <a:prstGeom prst="wedgeRoundRectCallout">
              <a:avLst>
                <a:gd name="adj1" fmla="val 61528"/>
                <a:gd name="adj2" fmla="val 58993"/>
                <a:gd name="adj3" fmla="val 16667"/>
              </a:avLst>
            </a:prstGeom>
          </p:spPr>
          <p:style>
            <a:lnRef idx="0">
              <a:schemeClr val="accent1"/>
            </a:lnRef>
            <a:fillRef idx="3">
              <a:schemeClr val="accent1"/>
            </a:fillRef>
            <a:effectRef idx="3">
              <a:schemeClr val="accent1"/>
            </a:effectRef>
            <a:fontRef idx="minor">
              <a:schemeClr val="lt1"/>
            </a:fontRef>
          </p:style>
          <p:txBody>
            <a:bodyPr rtlCol="1" anchor="ctr"/>
            <a:lstStyle/>
            <a:p>
              <a:endParaRPr lang="he-IL" sz="1100" dirty="0" smtClean="0">
                <a:solidFill>
                  <a:schemeClr val="tx1"/>
                </a:solidFill>
                <a:latin typeface="David" panose="020E0502060401010101" pitchFamily="34" charset="-79"/>
                <a:cs typeface="David" panose="020E0502060401010101" pitchFamily="34" charset="-79"/>
              </a:endParaRPr>
            </a:p>
            <a:p>
              <a:r>
                <a:rPr lang="he-IL" sz="1100" dirty="0" smtClean="0">
                  <a:solidFill>
                    <a:schemeClr val="tx1"/>
                  </a:solidFill>
                  <a:latin typeface="David" panose="020E0502060401010101" pitchFamily="34" charset="-79"/>
                  <a:cs typeface="David" panose="020E0502060401010101" pitchFamily="34" charset="-79"/>
                </a:rPr>
                <a:t>ניתן לברר את פרטי ההתחברות מרחוק </a:t>
              </a:r>
              <a:r>
                <a:rPr lang="en-US" sz="1100" dirty="0" smtClean="0">
                  <a:solidFill>
                    <a:schemeClr val="tx1"/>
                  </a:solidFill>
                  <a:latin typeface="David" panose="020E0502060401010101" pitchFamily="34" charset="-79"/>
                  <a:cs typeface="David" panose="020E0502060401010101" pitchFamily="34" charset="-79"/>
                </a:rPr>
                <a:t/>
              </a:r>
              <a:br>
                <a:rPr lang="en-US" sz="1100" dirty="0" smtClean="0">
                  <a:solidFill>
                    <a:schemeClr val="tx1"/>
                  </a:solidFill>
                  <a:latin typeface="David" panose="020E0502060401010101" pitchFamily="34" charset="-79"/>
                  <a:cs typeface="David" panose="020E0502060401010101" pitchFamily="34" charset="-79"/>
                </a:rPr>
              </a:br>
              <a:r>
                <a:rPr lang="he-IL" sz="1100" dirty="0" smtClean="0">
                  <a:solidFill>
                    <a:schemeClr val="tx1"/>
                  </a:solidFill>
                  <a:latin typeface="David" panose="020E0502060401010101" pitchFamily="34" charset="-79"/>
                  <a:cs typeface="David" panose="020E0502060401010101" pitchFamily="34" charset="-79"/>
                </a:rPr>
                <a:t>במוקד התמיכה  8240609 שלוחה 1</a:t>
              </a:r>
            </a:p>
            <a:p>
              <a:r>
                <a:rPr lang="he-IL" sz="1100" dirty="0">
                  <a:solidFill>
                    <a:srgbClr val="FF0000"/>
                  </a:solidFill>
                  <a:latin typeface="David" panose="020E0502060401010101" pitchFamily="34" charset="-79"/>
                  <a:cs typeface="David" panose="020E0502060401010101" pitchFamily="34" charset="-79"/>
                </a:rPr>
                <a:t>*גישה מרחוק כרגע רק עם דפדפן </a:t>
              </a:r>
              <a:r>
                <a:rPr lang="en-US" sz="1100" dirty="0">
                  <a:solidFill>
                    <a:srgbClr val="FF0000"/>
                  </a:solidFill>
                  <a:latin typeface="David" panose="020E0502060401010101" pitchFamily="34" charset="-79"/>
                  <a:cs typeface="David" panose="020E0502060401010101" pitchFamily="34" charset="-79"/>
                </a:rPr>
                <a:t>Internet Explorer</a:t>
              </a:r>
              <a:endParaRPr lang="he-IL" sz="1100" dirty="0">
                <a:solidFill>
                  <a:srgbClr val="FF0000"/>
                </a:solidFill>
                <a:latin typeface="David" panose="020E0502060401010101" pitchFamily="34" charset="-79"/>
                <a:cs typeface="David" panose="020E0502060401010101" pitchFamily="34" charset="-79"/>
              </a:endParaRPr>
            </a:p>
            <a:p>
              <a:endParaRPr lang="he-IL" sz="1100" dirty="0">
                <a:solidFill>
                  <a:schemeClr val="tx1"/>
                </a:solidFill>
                <a:latin typeface="David" panose="020E0502060401010101" pitchFamily="34" charset="-79"/>
                <a:cs typeface="David" panose="020E0502060401010101" pitchFamily="34" charset="-79"/>
              </a:endParaRPr>
            </a:p>
          </p:txBody>
        </p:sp>
        <p:pic>
          <p:nvPicPr>
            <p:cNvPr id="32"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foregroundMark x1="30000" y1="22857" x2="30000" y2="22857"/>
                          <a14:foregroundMark x1="22000" y1="42857" x2="22000" y2="42857"/>
                          <a14:foregroundMark x1="20000" y1="62857" x2="20000" y2="62857"/>
                          <a14:foregroundMark x1="20000" y1="80000" x2="20000" y2="80000"/>
                          <a14:foregroundMark x1="76000" y1="82857" x2="76000" y2="82857"/>
                          <a14:foregroundMark x1="78000" y1="62857" x2="78000" y2="62857"/>
                          <a14:foregroundMark x1="78000" y1="45714" x2="78000" y2="45714"/>
                          <a14:foregroundMark x1="76000" y1="25714" x2="76000" y2="25714"/>
                          <a14:foregroundMark x1="76000" y1="14286" x2="76000" y2="14286"/>
                          <a14:foregroundMark x1="34000" y1="11429" x2="34000" y2="11429"/>
                          <a14:foregroundMark x1="30000" y1="17143" x2="30000" y2="17143"/>
                        </a14:backgroundRemoval>
                      </a14:imgEffect>
                    </a14:imgLayer>
                  </a14:imgProps>
                </a:ext>
                <a:ext uri="{28A0092B-C50C-407E-A947-70E740481C1C}">
                  <a14:useLocalDpi xmlns:a14="http://schemas.microsoft.com/office/drawing/2010/main" val="0"/>
                </a:ext>
              </a:extLst>
            </a:blip>
            <a:srcRect/>
            <a:stretch>
              <a:fillRect/>
            </a:stretch>
          </p:blipFill>
          <p:spPr bwMode="auto">
            <a:xfrm>
              <a:off x="1869223" y="3212976"/>
              <a:ext cx="398521" cy="27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0596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9" grpId="0"/>
      <p:bldP spid="11" grpId="0"/>
      <p:bldP spid="29"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 y="4192"/>
            <a:ext cx="9144000" cy="1013854"/>
          </a:xfrm>
          <a:prstGeom prst="rect">
            <a:avLst/>
          </a:prstGeom>
        </p:spPr>
      </p:pic>
      <p:sp>
        <p:nvSpPr>
          <p:cNvPr id="6" name="Rectangle 5"/>
          <p:cNvSpPr/>
          <p:nvPr/>
        </p:nvSpPr>
        <p:spPr>
          <a:xfrm>
            <a:off x="4499992" y="1268760"/>
            <a:ext cx="4176464" cy="461665"/>
          </a:xfrm>
          <a:prstGeom prst="rect">
            <a:avLst/>
          </a:prstGeom>
        </p:spPr>
        <p:txBody>
          <a:bodyPr wrap="square">
            <a:spAutoFit/>
          </a:bodyPr>
          <a:lstStyle/>
          <a:p>
            <a:pPr>
              <a:lnSpc>
                <a:spcPct val="150000"/>
              </a:lnSpc>
            </a:pPr>
            <a:r>
              <a:rPr lang="he-IL" sz="1600" dirty="0" smtClean="0">
                <a:solidFill>
                  <a:schemeClr val="accent6"/>
                </a:solidFill>
                <a:latin typeface="David" panose="020E0502060401010101" pitchFamily="34" charset="-79"/>
                <a:cs typeface="David" panose="020E0502060401010101" pitchFamily="34" charset="-79"/>
              </a:rPr>
              <a:t>כמו כן קיימת גישה מתוך פורטל יישומי סגל דרך: </a:t>
            </a:r>
          </a:p>
        </p:txBody>
      </p:sp>
      <p:sp>
        <p:nvSpPr>
          <p:cNvPr id="7" name="Rectangle 6"/>
          <p:cNvSpPr/>
          <p:nvPr/>
        </p:nvSpPr>
        <p:spPr>
          <a:xfrm>
            <a:off x="2419665" y="1701969"/>
            <a:ext cx="4749849" cy="430887"/>
          </a:xfrm>
          <a:prstGeom prst="rect">
            <a:avLst/>
          </a:prstGeom>
        </p:spPr>
        <p:txBody>
          <a:bodyPr wrap="square">
            <a:spAutoFit/>
          </a:bodyPr>
          <a:lstStyle/>
          <a:p>
            <a:pPr>
              <a:lnSpc>
                <a:spcPct val="150000"/>
              </a:lnSpc>
            </a:pPr>
            <a:r>
              <a:rPr lang="he-IL" sz="1600" dirty="0" smtClean="0">
                <a:solidFill>
                  <a:schemeClr val="accent6"/>
                </a:solidFill>
                <a:latin typeface="David" panose="020E0502060401010101" pitchFamily="34" charset="-79"/>
                <a:cs typeface="David" panose="020E0502060401010101" pitchFamily="34" charset="-79"/>
              </a:rPr>
              <a:t>הפורטל שלי -&gt; מידע אישי -&gt; פורטל המחקר</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169" r="1707"/>
          <a:stretch/>
        </p:blipFill>
        <p:spPr>
          <a:xfrm>
            <a:off x="1979712" y="2204864"/>
            <a:ext cx="5112568" cy="3230570"/>
          </a:xfrm>
          <a:prstGeom prst="rect">
            <a:avLst/>
          </a:prstGeom>
          <a:ln>
            <a:noFill/>
          </a:ln>
          <a:effectLst>
            <a:outerShdw blurRad="190500" algn="tl" rotWithShape="0">
              <a:srgbClr val="000000">
                <a:alpha val="70000"/>
              </a:srgbClr>
            </a:outerShdw>
          </a:effectLst>
        </p:spPr>
      </p:pic>
      <p:cxnSp>
        <p:nvCxnSpPr>
          <p:cNvPr id="9" name="Straight Arrow Connector 8"/>
          <p:cNvCxnSpPr/>
          <p:nvPr/>
        </p:nvCxnSpPr>
        <p:spPr>
          <a:xfrm flipH="1">
            <a:off x="6565036" y="3068960"/>
            <a:ext cx="10313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020272" y="3597805"/>
            <a:ext cx="57606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962111" y="4657812"/>
            <a:ext cx="57606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139952" y="5877272"/>
            <a:ext cx="4536504" cy="576064"/>
            <a:chOff x="4139952" y="4797152"/>
            <a:chExt cx="4536504" cy="576064"/>
          </a:xfrm>
        </p:grpSpPr>
        <p:sp>
          <p:nvSpPr>
            <p:cNvPr id="12" name="Rectangle 11"/>
            <p:cNvSpPr/>
            <p:nvPr/>
          </p:nvSpPr>
          <p:spPr>
            <a:xfrm>
              <a:off x="4499992" y="4797152"/>
              <a:ext cx="4176464" cy="430887"/>
            </a:xfrm>
            <a:prstGeom prst="rect">
              <a:avLst/>
            </a:prstGeom>
          </p:spPr>
          <p:txBody>
            <a:bodyPr wrap="square">
              <a:spAutoFit/>
            </a:bodyPr>
            <a:lstStyle/>
            <a:p>
              <a:pPr>
                <a:lnSpc>
                  <a:spcPct val="150000"/>
                </a:lnSpc>
              </a:pPr>
              <a:r>
                <a:rPr lang="he-IL" sz="1600" dirty="0" smtClean="0">
                  <a:solidFill>
                    <a:schemeClr val="accent6"/>
                  </a:solidFill>
                  <a:latin typeface="David" panose="020E0502060401010101" pitchFamily="34" charset="-79"/>
                  <a:cs typeface="David" panose="020E0502060401010101" pitchFamily="34" charset="-79"/>
                </a:rPr>
                <a:t>וגישה מתוך </a:t>
              </a:r>
              <a:r>
                <a:rPr lang="he-IL" sz="1600" dirty="0" err="1" smtClean="0">
                  <a:solidFill>
                    <a:schemeClr val="accent6"/>
                  </a:solidFill>
                  <a:latin typeface="David" panose="020E0502060401010101" pitchFamily="34" charset="-79"/>
                  <a:cs typeface="David" panose="020E0502060401010101" pitchFamily="34" charset="-79"/>
                </a:rPr>
                <a:t>הקמפוסנט</a:t>
              </a:r>
              <a:r>
                <a:rPr lang="he-IL" sz="1600" dirty="0" smtClean="0">
                  <a:solidFill>
                    <a:schemeClr val="accent6"/>
                  </a:solidFill>
                  <a:latin typeface="David" panose="020E0502060401010101" pitchFamily="34" charset="-79"/>
                  <a:cs typeface="David" panose="020E0502060401010101" pitchFamily="34" charset="-79"/>
                </a:rPr>
                <a:t> בחלק התחתון של דף הבית</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4801716"/>
              <a:ext cx="5810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547664" y="89487"/>
            <a:ext cx="9334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233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701"/>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701"/>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701"/>
                            </p:stCondLst>
                            <p:childTnLst>
                              <p:par>
                                <p:cTn id="14" presetID="1"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051"/>
          <p:cNvSpPr/>
          <p:nvPr/>
        </p:nvSpPr>
        <p:spPr>
          <a:xfrm>
            <a:off x="0" y="0"/>
            <a:ext cx="9144000" cy="6861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57" y="379115"/>
            <a:ext cx="8644085" cy="6341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188640"/>
            <a:ext cx="8676457" cy="19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904003" y="217839"/>
            <a:ext cx="576064" cy="132076"/>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7452320" y="172582"/>
            <a:ext cx="1080120" cy="338554"/>
          </a:xfrm>
          <a:prstGeom prst="rect">
            <a:avLst/>
          </a:prstGeom>
          <a:noFill/>
        </p:spPr>
        <p:txBody>
          <a:bodyPr wrap="square" rtlCol="1">
            <a:spAutoFit/>
          </a:bodyPr>
          <a:lstStyle/>
          <a:p>
            <a:r>
              <a:rPr lang="he-IL" sz="800" dirty="0">
                <a:solidFill>
                  <a:schemeClr val="bg1">
                    <a:lumMod val="85000"/>
                  </a:schemeClr>
                </a:solidFill>
              </a:rPr>
              <a:t>ישראלה ישראלי </a:t>
            </a:r>
          </a:p>
          <a:p>
            <a:endParaRPr lang="he-IL" sz="800" dirty="0">
              <a:solidFill>
                <a:schemeClr val="bg1">
                  <a:lumMod val="85000"/>
                </a:schemeClr>
              </a:solidFill>
              <a:cs typeface="+mj-cs"/>
            </a:endParaRPr>
          </a:p>
        </p:txBody>
      </p:sp>
      <p:sp>
        <p:nvSpPr>
          <p:cNvPr id="25" name="Rectangle 24"/>
          <p:cNvSpPr/>
          <p:nvPr/>
        </p:nvSpPr>
        <p:spPr>
          <a:xfrm>
            <a:off x="5796136" y="2594657"/>
            <a:ext cx="1044411" cy="2846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7" name="Rectangle 76"/>
          <p:cNvSpPr/>
          <p:nvPr/>
        </p:nvSpPr>
        <p:spPr>
          <a:xfrm>
            <a:off x="6513328" y="2492896"/>
            <a:ext cx="391503" cy="2846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 name="Rectangle 77"/>
          <p:cNvSpPr/>
          <p:nvPr/>
        </p:nvSpPr>
        <p:spPr>
          <a:xfrm>
            <a:off x="3927689" y="1916832"/>
            <a:ext cx="1044411" cy="2846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 name="Rectangle 79"/>
          <p:cNvSpPr/>
          <p:nvPr/>
        </p:nvSpPr>
        <p:spPr>
          <a:xfrm>
            <a:off x="3794767" y="2568314"/>
            <a:ext cx="1044411" cy="2846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Rectangle 80"/>
          <p:cNvSpPr/>
          <p:nvPr/>
        </p:nvSpPr>
        <p:spPr>
          <a:xfrm>
            <a:off x="3794767" y="3129158"/>
            <a:ext cx="1044411" cy="2846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 name="Rectangle 81"/>
          <p:cNvSpPr/>
          <p:nvPr/>
        </p:nvSpPr>
        <p:spPr>
          <a:xfrm>
            <a:off x="769103" y="2983488"/>
            <a:ext cx="1044411" cy="284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 name="Rectangle 82"/>
          <p:cNvSpPr/>
          <p:nvPr/>
        </p:nvSpPr>
        <p:spPr>
          <a:xfrm>
            <a:off x="2177728" y="2094614"/>
            <a:ext cx="450056" cy="106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TextBox 25"/>
          <p:cNvSpPr txBox="1"/>
          <p:nvPr/>
        </p:nvSpPr>
        <p:spPr>
          <a:xfrm>
            <a:off x="5352622" y="2555612"/>
            <a:ext cx="1307060" cy="369332"/>
          </a:xfrm>
          <a:prstGeom prst="rect">
            <a:avLst/>
          </a:prstGeom>
          <a:noFill/>
        </p:spPr>
        <p:txBody>
          <a:bodyPr wrap="square" rtlCol="1">
            <a:spAutoFit/>
          </a:bodyPr>
          <a:lstStyle/>
          <a:p>
            <a:r>
              <a:rPr lang="he-IL" dirty="0" smtClean="0"/>
              <a:t>1,000</a:t>
            </a:r>
            <a:endParaRPr lang="he-IL" dirty="0"/>
          </a:p>
        </p:txBody>
      </p:sp>
      <p:sp>
        <p:nvSpPr>
          <p:cNvPr id="85" name="TextBox 84"/>
          <p:cNvSpPr txBox="1"/>
          <p:nvPr/>
        </p:nvSpPr>
        <p:spPr>
          <a:xfrm>
            <a:off x="3518216" y="1874477"/>
            <a:ext cx="1307060" cy="369332"/>
          </a:xfrm>
          <a:prstGeom prst="rect">
            <a:avLst/>
          </a:prstGeom>
          <a:noFill/>
        </p:spPr>
        <p:txBody>
          <a:bodyPr wrap="square" rtlCol="1">
            <a:spAutoFit/>
          </a:bodyPr>
          <a:lstStyle/>
          <a:p>
            <a:r>
              <a:rPr lang="he-IL" b="1" dirty="0" smtClean="0">
                <a:solidFill>
                  <a:srgbClr val="FFC000"/>
                </a:solidFill>
              </a:rPr>
              <a:t>200</a:t>
            </a:r>
            <a:endParaRPr lang="he-IL" b="1" dirty="0">
              <a:solidFill>
                <a:srgbClr val="FFC000"/>
              </a:solidFill>
            </a:endParaRPr>
          </a:p>
        </p:txBody>
      </p:sp>
      <p:sp>
        <p:nvSpPr>
          <p:cNvPr id="86" name="TextBox 85"/>
          <p:cNvSpPr txBox="1"/>
          <p:nvPr/>
        </p:nvSpPr>
        <p:spPr>
          <a:xfrm>
            <a:off x="3518216" y="2525959"/>
            <a:ext cx="1307060" cy="369332"/>
          </a:xfrm>
          <a:prstGeom prst="rect">
            <a:avLst/>
          </a:prstGeom>
          <a:noFill/>
        </p:spPr>
        <p:txBody>
          <a:bodyPr wrap="square" rtlCol="1">
            <a:spAutoFit/>
          </a:bodyPr>
          <a:lstStyle/>
          <a:p>
            <a:r>
              <a:rPr lang="he-IL" b="1" dirty="0" smtClean="0">
                <a:solidFill>
                  <a:srgbClr val="FF5050"/>
                </a:solidFill>
              </a:rPr>
              <a:t>600</a:t>
            </a:r>
            <a:endParaRPr lang="he-IL" b="1" dirty="0">
              <a:solidFill>
                <a:srgbClr val="FF5050"/>
              </a:solidFill>
            </a:endParaRPr>
          </a:p>
        </p:txBody>
      </p:sp>
      <p:sp>
        <p:nvSpPr>
          <p:cNvPr id="87" name="TextBox 86"/>
          <p:cNvSpPr txBox="1"/>
          <p:nvPr/>
        </p:nvSpPr>
        <p:spPr>
          <a:xfrm>
            <a:off x="3518216" y="3116979"/>
            <a:ext cx="1307060" cy="369332"/>
          </a:xfrm>
          <a:prstGeom prst="rect">
            <a:avLst/>
          </a:prstGeom>
          <a:noFill/>
        </p:spPr>
        <p:txBody>
          <a:bodyPr wrap="square" rtlCol="1">
            <a:spAutoFit/>
          </a:bodyPr>
          <a:lstStyle/>
          <a:p>
            <a:r>
              <a:rPr lang="he-IL" b="1" dirty="0" smtClean="0">
                <a:solidFill>
                  <a:srgbClr val="00CC99"/>
                </a:solidFill>
              </a:rPr>
              <a:t>200</a:t>
            </a:r>
            <a:endParaRPr lang="he-IL" b="1" dirty="0">
              <a:solidFill>
                <a:srgbClr val="00CC99"/>
              </a:solidFill>
            </a:endParaRPr>
          </a:p>
        </p:txBody>
      </p:sp>
      <p:sp>
        <p:nvSpPr>
          <p:cNvPr id="88" name="TextBox 87"/>
          <p:cNvSpPr txBox="1"/>
          <p:nvPr/>
        </p:nvSpPr>
        <p:spPr>
          <a:xfrm>
            <a:off x="323528" y="2996952"/>
            <a:ext cx="1307060" cy="338554"/>
          </a:xfrm>
          <a:prstGeom prst="rect">
            <a:avLst/>
          </a:prstGeom>
          <a:noFill/>
        </p:spPr>
        <p:txBody>
          <a:bodyPr wrap="square" rtlCol="1">
            <a:spAutoFit/>
          </a:bodyPr>
          <a:lstStyle/>
          <a:p>
            <a:r>
              <a:rPr lang="he-IL" sz="1600" b="1" dirty="0" smtClean="0">
                <a:solidFill>
                  <a:srgbClr val="00B0F0"/>
                </a:solidFill>
              </a:rPr>
              <a:t>200</a:t>
            </a:r>
            <a:endParaRPr lang="he-IL" sz="1600" b="1" dirty="0">
              <a:solidFill>
                <a:srgbClr val="00B0F0"/>
              </a:solidFill>
            </a:endParaRPr>
          </a:p>
        </p:txBody>
      </p:sp>
      <p:sp>
        <p:nvSpPr>
          <p:cNvPr id="89" name="TextBox 88"/>
          <p:cNvSpPr txBox="1"/>
          <p:nvPr/>
        </p:nvSpPr>
        <p:spPr>
          <a:xfrm>
            <a:off x="1331640" y="2030651"/>
            <a:ext cx="1307060" cy="230832"/>
          </a:xfrm>
          <a:prstGeom prst="rect">
            <a:avLst/>
          </a:prstGeom>
          <a:noFill/>
        </p:spPr>
        <p:txBody>
          <a:bodyPr wrap="square" rtlCol="1">
            <a:spAutoFit/>
          </a:bodyPr>
          <a:lstStyle/>
          <a:p>
            <a:r>
              <a:rPr lang="he-IL" sz="900" spc="-150" dirty="0" smtClean="0">
                <a:solidFill>
                  <a:schemeClr val="tx1">
                    <a:lumMod val="65000"/>
                    <a:lumOff val="35000"/>
                  </a:schemeClr>
                </a:solidFill>
              </a:rPr>
              <a:t>1,000</a:t>
            </a:r>
            <a:endParaRPr lang="he-IL" sz="900" spc="-150" dirty="0">
              <a:solidFill>
                <a:schemeClr val="tx1">
                  <a:lumMod val="65000"/>
                  <a:lumOff val="35000"/>
                </a:schemeClr>
              </a:solidFill>
            </a:endParaRPr>
          </a:p>
        </p:txBody>
      </p:sp>
      <p:grpSp>
        <p:nvGrpSpPr>
          <p:cNvPr id="29" name="Group 28"/>
          <p:cNvGrpSpPr/>
          <p:nvPr/>
        </p:nvGrpSpPr>
        <p:grpSpPr>
          <a:xfrm>
            <a:off x="5580112" y="1556792"/>
            <a:ext cx="2232248" cy="1148718"/>
            <a:chOff x="5580112" y="1556792"/>
            <a:chExt cx="2232248" cy="1148718"/>
          </a:xfrm>
        </p:grpSpPr>
        <p:sp>
          <p:nvSpPr>
            <p:cNvPr id="27" name="Left Brace 26"/>
            <p:cNvSpPr/>
            <p:nvPr/>
          </p:nvSpPr>
          <p:spPr>
            <a:xfrm>
              <a:off x="7668343" y="1556792"/>
              <a:ext cx="144017" cy="114871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sz="1600"/>
            </a:p>
          </p:txBody>
        </p:sp>
        <p:sp>
          <p:nvSpPr>
            <p:cNvPr id="28" name="Rounded Rectangle 27"/>
            <p:cNvSpPr/>
            <p:nvPr/>
          </p:nvSpPr>
          <p:spPr>
            <a:xfrm>
              <a:off x="5580112" y="1844824"/>
              <a:ext cx="1944216" cy="495308"/>
            </a:xfrm>
            <a:prstGeom prst="round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smtClean="0">
                  <a:solidFill>
                    <a:schemeClr val="tx1">
                      <a:lumMod val="65000"/>
                      <a:lumOff val="35000"/>
                    </a:schemeClr>
                  </a:solidFill>
                </a:rPr>
                <a:t>Pre Award</a:t>
              </a:r>
              <a:endParaRPr lang="he-IL" sz="1600" b="1" dirty="0">
                <a:solidFill>
                  <a:schemeClr val="tx1">
                    <a:lumMod val="65000"/>
                    <a:lumOff val="35000"/>
                  </a:schemeClr>
                </a:solidFill>
              </a:endParaRPr>
            </a:p>
          </p:txBody>
        </p:sp>
      </p:grpSp>
      <p:grpSp>
        <p:nvGrpSpPr>
          <p:cNvPr id="92" name="Group 91"/>
          <p:cNvGrpSpPr/>
          <p:nvPr/>
        </p:nvGrpSpPr>
        <p:grpSpPr>
          <a:xfrm>
            <a:off x="5580112" y="2716920"/>
            <a:ext cx="2232248" cy="495308"/>
            <a:chOff x="5580112" y="1389834"/>
            <a:chExt cx="2232248" cy="495308"/>
          </a:xfrm>
        </p:grpSpPr>
        <p:sp>
          <p:nvSpPr>
            <p:cNvPr id="93" name="Left Brace 92"/>
            <p:cNvSpPr/>
            <p:nvPr/>
          </p:nvSpPr>
          <p:spPr>
            <a:xfrm>
              <a:off x="7629255" y="1499700"/>
              <a:ext cx="183105" cy="290193"/>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sz="1600"/>
            </a:p>
          </p:txBody>
        </p:sp>
        <p:sp>
          <p:nvSpPr>
            <p:cNvPr id="94" name="Rounded Rectangle 93"/>
            <p:cNvSpPr/>
            <p:nvPr/>
          </p:nvSpPr>
          <p:spPr>
            <a:xfrm>
              <a:off x="5580112" y="1389834"/>
              <a:ext cx="1944216" cy="495308"/>
            </a:xfrm>
            <a:prstGeom prst="round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smtClean="0">
                  <a:solidFill>
                    <a:schemeClr val="tx1">
                      <a:lumMod val="65000"/>
                      <a:lumOff val="35000"/>
                    </a:schemeClr>
                  </a:solidFill>
                </a:rPr>
                <a:t>Post Award</a:t>
              </a:r>
              <a:endParaRPr lang="he-IL" sz="1600" b="1" dirty="0">
                <a:solidFill>
                  <a:schemeClr val="tx1">
                    <a:lumMod val="65000"/>
                    <a:lumOff val="35000"/>
                  </a:schemeClr>
                </a:solidFill>
              </a:endParaRPr>
            </a:p>
          </p:txBody>
        </p:sp>
      </p:grpSp>
      <p:grpSp>
        <p:nvGrpSpPr>
          <p:cNvPr id="97" name="Group 96"/>
          <p:cNvGrpSpPr/>
          <p:nvPr/>
        </p:nvGrpSpPr>
        <p:grpSpPr>
          <a:xfrm>
            <a:off x="5580112" y="3429000"/>
            <a:ext cx="2054966" cy="3170708"/>
            <a:chOff x="5977880" y="237706"/>
            <a:chExt cx="2054966" cy="3170708"/>
          </a:xfrm>
        </p:grpSpPr>
        <p:sp>
          <p:nvSpPr>
            <p:cNvPr id="98" name="Left Brace 97"/>
            <p:cNvSpPr/>
            <p:nvPr/>
          </p:nvSpPr>
          <p:spPr>
            <a:xfrm>
              <a:off x="7778080" y="237706"/>
              <a:ext cx="254766" cy="317070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sz="1600"/>
            </a:p>
          </p:txBody>
        </p:sp>
        <p:sp>
          <p:nvSpPr>
            <p:cNvPr id="99" name="Rounded Rectangle 98"/>
            <p:cNvSpPr/>
            <p:nvPr/>
          </p:nvSpPr>
          <p:spPr>
            <a:xfrm>
              <a:off x="5977880" y="1605858"/>
              <a:ext cx="1728192" cy="495308"/>
            </a:xfrm>
            <a:prstGeom prst="round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smtClean="0">
                  <a:solidFill>
                    <a:schemeClr val="tx1">
                      <a:lumMod val="65000"/>
                      <a:lumOff val="35000"/>
                    </a:schemeClr>
                  </a:solidFill>
                </a:rPr>
                <a:t>מערכות חיצוניות</a:t>
              </a:r>
              <a:endParaRPr lang="he-IL" sz="1600" b="1" dirty="0">
                <a:solidFill>
                  <a:schemeClr val="tx1">
                    <a:lumMod val="65000"/>
                    <a:lumOff val="35000"/>
                  </a:schemeClr>
                </a:solidFill>
              </a:endParaRPr>
            </a:p>
          </p:txBody>
        </p:sp>
      </p:grpSp>
      <p:grpSp>
        <p:nvGrpSpPr>
          <p:cNvPr id="106" name="Group 105"/>
          <p:cNvGrpSpPr/>
          <p:nvPr/>
        </p:nvGrpSpPr>
        <p:grpSpPr>
          <a:xfrm>
            <a:off x="5580112" y="1124744"/>
            <a:ext cx="2232248" cy="495308"/>
            <a:chOff x="5580112" y="1398882"/>
            <a:chExt cx="2232248" cy="495308"/>
          </a:xfrm>
        </p:grpSpPr>
        <p:sp>
          <p:nvSpPr>
            <p:cNvPr id="108" name="Left Brace 107"/>
            <p:cNvSpPr/>
            <p:nvPr/>
          </p:nvSpPr>
          <p:spPr>
            <a:xfrm>
              <a:off x="7701264" y="1470890"/>
              <a:ext cx="111096" cy="288032"/>
            </a:xfrm>
            <a:prstGeom prst="leftBrace">
              <a:avLst>
                <a:gd name="adj1" fmla="val 8333"/>
                <a:gd name="adj2" fmla="val 5302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sz="1600"/>
            </a:p>
          </p:txBody>
        </p:sp>
        <p:sp>
          <p:nvSpPr>
            <p:cNvPr id="110" name="Rounded Rectangle 109"/>
            <p:cNvSpPr/>
            <p:nvPr/>
          </p:nvSpPr>
          <p:spPr>
            <a:xfrm>
              <a:off x="5580112" y="1398882"/>
              <a:ext cx="1944216" cy="495308"/>
            </a:xfrm>
            <a:prstGeom prst="round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smtClean="0">
                  <a:solidFill>
                    <a:schemeClr val="tx1">
                      <a:lumMod val="65000"/>
                      <a:lumOff val="35000"/>
                    </a:schemeClr>
                  </a:solidFill>
                </a:rPr>
                <a:t>פרטי התקשרות וניתוב מידע</a:t>
              </a:r>
              <a:endParaRPr lang="he-IL" sz="1600" b="1" dirty="0">
                <a:solidFill>
                  <a:schemeClr val="tx1">
                    <a:lumMod val="65000"/>
                    <a:lumOff val="35000"/>
                  </a:schemeClr>
                </a:solidFill>
              </a:endParaRPr>
            </a:p>
          </p:txBody>
        </p:sp>
      </p:grpSp>
    </p:spTree>
    <p:extLst>
      <p:ext uri="{BB962C8B-B14F-4D97-AF65-F5344CB8AC3E}">
        <p14:creationId xmlns:p14="http://schemas.microsoft.com/office/powerpoint/2010/main" val="119749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051"/>
          <p:cNvSpPr/>
          <p:nvPr/>
        </p:nvSpPr>
        <p:spPr>
          <a:xfrm>
            <a:off x="0" y="0"/>
            <a:ext cx="9144000" cy="6861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57" y="379115"/>
            <a:ext cx="8644085" cy="6341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5" name="Rectangle 154"/>
          <p:cNvSpPr/>
          <p:nvPr/>
        </p:nvSpPr>
        <p:spPr>
          <a:xfrm>
            <a:off x="7483638" y="1174743"/>
            <a:ext cx="1433768" cy="310041"/>
          </a:xfrm>
          <a:prstGeom prst="rect">
            <a:avLst/>
          </a:prstGeom>
          <a:no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6" name="Rectangle 155"/>
          <p:cNvSpPr/>
          <p:nvPr/>
        </p:nvSpPr>
        <p:spPr>
          <a:xfrm>
            <a:off x="7483638" y="1486038"/>
            <a:ext cx="1433768" cy="344920"/>
          </a:xfrm>
          <a:prstGeom prst="rect">
            <a:avLst/>
          </a:prstGeom>
          <a:no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0" name="Rectangle 159"/>
          <p:cNvSpPr/>
          <p:nvPr/>
        </p:nvSpPr>
        <p:spPr>
          <a:xfrm>
            <a:off x="7488463" y="3143864"/>
            <a:ext cx="1432800" cy="317813"/>
          </a:xfrm>
          <a:prstGeom prst="rect">
            <a:avLst/>
          </a:prstGeom>
          <a:no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9" name="Rectangle 158"/>
          <p:cNvSpPr/>
          <p:nvPr/>
        </p:nvSpPr>
        <p:spPr>
          <a:xfrm>
            <a:off x="7484676" y="2381557"/>
            <a:ext cx="1433768" cy="308229"/>
          </a:xfrm>
          <a:prstGeom prst="rect">
            <a:avLst/>
          </a:prstGeom>
          <a:no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8" name="Rectangle 157"/>
          <p:cNvSpPr/>
          <p:nvPr/>
        </p:nvSpPr>
        <p:spPr>
          <a:xfrm>
            <a:off x="7475151" y="2180209"/>
            <a:ext cx="1433768" cy="218950"/>
          </a:xfrm>
          <a:prstGeom prst="rect">
            <a:avLst/>
          </a:prstGeom>
          <a:no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7" name="Rectangle 156"/>
          <p:cNvSpPr/>
          <p:nvPr/>
        </p:nvSpPr>
        <p:spPr>
          <a:xfrm>
            <a:off x="7475576" y="1843659"/>
            <a:ext cx="1433768" cy="311150"/>
          </a:xfrm>
          <a:prstGeom prst="rect">
            <a:avLst/>
          </a:prstGeom>
          <a:no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Rectangle 4"/>
          <p:cNvSpPr/>
          <p:nvPr/>
        </p:nvSpPr>
        <p:spPr>
          <a:xfrm>
            <a:off x="7507522" y="840358"/>
            <a:ext cx="1433768" cy="359365"/>
          </a:xfrm>
          <a:prstGeom prst="rect">
            <a:avLst/>
          </a:prstGeom>
          <a:no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188640"/>
            <a:ext cx="8676457" cy="19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904003" y="217839"/>
            <a:ext cx="576064" cy="132076"/>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7452320" y="172582"/>
            <a:ext cx="1080120" cy="338554"/>
          </a:xfrm>
          <a:prstGeom prst="rect">
            <a:avLst/>
          </a:prstGeom>
          <a:noFill/>
        </p:spPr>
        <p:txBody>
          <a:bodyPr wrap="square" rtlCol="1">
            <a:spAutoFit/>
          </a:bodyPr>
          <a:lstStyle/>
          <a:p>
            <a:r>
              <a:rPr lang="he-IL" sz="800" dirty="0">
                <a:solidFill>
                  <a:schemeClr val="bg1">
                    <a:lumMod val="85000"/>
                  </a:schemeClr>
                </a:solidFill>
              </a:rPr>
              <a:t>ישראלה ישראלי </a:t>
            </a:r>
          </a:p>
          <a:p>
            <a:endParaRPr lang="he-IL" sz="800" dirty="0">
              <a:solidFill>
                <a:schemeClr val="bg1">
                  <a:lumMod val="85000"/>
                </a:schemeClr>
              </a:solidFill>
              <a:cs typeface="+mj-cs"/>
            </a:endParaRPr>
          </a:p>
        </p:txBody>
      </p:sp>
      <p:grpSp>
        <p:nvGrpSpPr>
          <p:cNvPr id="24" name="Group 23"/>
          <p:cNvGrpSpPr/>
          <p:nvPr/>
        </p:nvGrpSpPr>
        <p:grpSpPr>
          <a:xfrm>
            <a:off x="0" y="116632"/>
            <a:ext cx="2195736" cy="1368152"/>
            <a:chOff x="0" y="116632"/>
            <a:chExt cx="2195736" cy="1368152"/>
          </a:xfrm>
        </p:grpSpPr>
        <p:sp>
          <p:nvSpPr>
            <p:cNvPr id="69" name="Rectangle 68"/>
            <p:cNvSpPr/>
            <p:nvPr/>
          </p:nvSpPr>
          <p:spPr>
            <a:xfrm>
              <a:off x="0" y="116632"/>
              <a:ext cx="1432800" cy="317813"/>
            </a:xfrm>
            <a:prstGeom prst="rect">
              <a:avLst/>
            </a:prstGeom>
            <a:no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72" name="Elbow Connector 71"/>
            <p:cNvCxnSpPr/>
            <p:nvPr/>
          </p:nvCxnSpPr>
          <p:spPr>
            <a:xfrm rot="5400000" flipH="1" flipV="1">
              <a:off x="759352" y="468828"/>
              <a:ext cx="517737" cy="448973"/>
            </a:xfrm>
            <a:prstGeom prst="bentConnector3">
              <a:avLst>
                <a:gd name="adj1" fmla="val 50000"/>
              </a:avLst>
            </a:prstGeom>
            <a:ln>
              <a:solidFill>
                <a:srgbClr val="CCFF99"/>
              </a:solidFill>
              <a:tailEnd type="arrow"/>
            </a:ln>
          </p:spPr>
          <p:style>
            <a:lnRef idx="2">
              <a:schemeClr val="accent4"/>
            </a:lnRef>
            <a:fillRef idx="0">
              <a:schemeClr val="accent4"/>
            </a:fillRef>
            <a:effectRef idx="1">
              <a:schemeClr val="accent4"/>
            </a:effectRef>
            <a:fontRef idx="minor">
              <a:schemeClr val="tx1"/>
            </a:fontRef>
          </p:style>
        </p:cxnSp>
        <p:sp>
          <p:nvSpPr>
            <p:cNvPr id="73" name="Rectangular Callout 72"/>
            <p:cNvSpPr/>
            <p:nvPr/>
          </p:nvSpPr>
          <p:spPr>
            <a:xfrm>
              <a:off x="107504" y="919376"/>
              <a:ext cx="2088232" cy="565408"/>
            </a:xfrm>
            <a:prstGeom prst="wedgeRectCallout">
              <a:avLst>
                <a:gd name="adj1" fmla="val 19805"/>
                <a:gd name="adj2" fmla="val -20897"/>
              </a:avLst>
            </a:prstGeom>
            <a:gradFill>
              <a:gsLst>
                <a:gs pos="0">
                  <a:srgbClr val="92D050"/>
                </a:gs>
                <a:gs pos="80000">
                  <a:srgbClr val="CCFF99"/>
                </a:gs>
                <a:gs pos="100000">
                  <a:schemeClr val="bg1"/>
                </a:gs>
              </a:gsLst>
            </a:gradFill>
            <a:ln/>
          </p:spPr>
          <p:style>
            <a:lnRef idx="0">
              <a:schemeClr val="accent1"/>
            </a:lnRef>
            <a:fillRef idx="3">
              <a:schemeClr val="accent1"/>
            </a:fillRef>
            <a:effectRef idx="3">
              <a:schemeClr val="accent1"/>
            </a:effectRef>
            <a:fontRef idx="minor">
              <a:schemeClr val="lt1"/>
            </a:fontRef>
          </p:style>
          <p:txBody>
            <a:bodyPr rtlCol="1" anchor="ctr"/>
            <a:lstStyle/>
            <a:p>
              <a:pPr>
                <a:lnSpc>
                  <a:spcPct val="150000"/>
                </a:lnSpc>
              </a:pPr>
              <a:r>
                <a:rPr lang="he-IL" sz="1200" dirty="0" smtClean="0">
                  <a:solidFill>
                    <a:schemeClr val="tx1"/>
                  </a:solidFill>
                  <a:latin typeface="David" panose="020E0502060401010101" pitchFamily="34" charset="-79"/>
                  <a:cs typeface="David" panose="020E0502060401010101" pitchFamily="34" charset="-79"/>
                </a:rPr>
                <a:t>יציאה</a:t>
              </a:r>
              <a:endParaRPr lang="he-IL" sz="1400" dirty="0"/>
            </a:p>
          </p:txBody>
        </p:sp>
        <p:sp>
          <p:nvSpPr>
            <p:cNvPr id="79" name="Rounded Rectangle 78"/>
            <p:cNvSpPr/>
            <p:nvPr/>
          </p:nvSpPr>
          <p:spPr>
            <a:xfrm>
              <a:off x="197527" y="980728"/>
              <a:ext cx="1134113" cy="388590"/>
            </a:xfrm>
            <a:prstGeom prst="roundRect">
              <a:avLst/>
            </a:prstGeom>
            <a:solidFill>
              <a:srgbClr val="E8F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smtClean="0">
                  <a:solidFill>
                    <a:srgbClr val="00B050"/>
                  </a:solidFill>
                  <a:latin typeface="David" panose="020E0502060401010101" pitchFamily="34" charset="-79"/>
                  <a:cs typeface="David" panose="020E0502060401010101" pitchFamily="34" charset="-79"/>
                </a:rPr>
                <a:t>עמ</a:t>
              </a:r>
              <a:r>
                <a:rPr lang="he-IL" sz="1200" smtClean="0">
                  <a:solidFill>
                    <a:srgbClr val="00B050"/>
                  </a:solidFill>
                  <a:latin typeface="David" panose="020E0502060401010101" pitchFamily="34" charset="-79"/>
                  <a:cs typeface="David" panose="020E0502060401010101" pitchFamily="34" charset="-79"/>
                </a:rPr>
                <a:t>' 22 </a:t>
              </a:r>
              <a:r>
                <a:rPr lang="he-IL" sz="1200" dirty="0" smtClean="0">
                  <a:solidFill>
                    <a:srgbClr val="00B050"/>
                  </a:solidFill>
                  <a:latin typeface="David" panose="020E0502060401010101" pitchFamily="34" charset="-79"/>
                  <a:cs typeface="David" panose="020E0502060401010101" pitchFamily="34" charset="-79"/>
                </a:rPr>
                <a:t>במדריך</a:t>
              </a:r>
              <a:endParaRPr lang="he-IL" sz="1200" dirty="0">
                <a:solidFill>
                  <a:srgbClr val="00B050"/>
                </a:solidFill>
                <a:latin typeface="David" panose="020E0502060401010101" pitchFamily="34" charset="-79"/>
                <a:cs typeface="David" panose="020E0502060401010101" pitchFamily="34" charset="-79"/>
              </a:endParaRPr>
            </a:p>
          </p:txBody>
        </p:sp>
      </p:grpSp>
      <p:sp>
        <p:nvSpPr>
          <p:cNvPr id="74" name="Rectangle 73"/>
          <p:cNvSpPr/>
          <p:nvPr/>
        </p:nvSpPr>
        <p:spPr>
          <a:xfrm>
            <a:off x="7476544" y="2705381"/>
            <a:ext cx="1432800" cy="317813"/>
          </a:xfrm>
          <a:prstGeom prst="rect">
            <a:avLst/>
          </a:prstGeom>
          <a:no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Rectangle 24"/>
          <p:cNvSpPr/>
          <p:nvPr/>
        </p:nvSpPr>
        <p:spPr>
          <a:xfrm>
            <a:off x="5796136" y="2594657"/>
            <a:ext cx="1044411" cy="2846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7" name="Rectangle 76"/>
          <p:cNvSpPr/>
          <p:nvPr/>
        </p:nvSpPr>
        <p:spPr>
          <a:xfrm>
            <a:off x="6513328" y="2492896"/>
            <a:ext cx="391503" cy="2846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 name="Rectangle 77"/>
          <p:cNvSpPr/>
          <p:nvPr/>
        </p:nvSpPr>
        <p:spPr>
          <a:xfrm>
            <a:off x="3927689" y="1916832"/>
            <a:ext cx="1044411" cy="2846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 name="Rectangle 79"/>
          <p:cNvSpPr/>
          <p:nvPr/>
        </p:nvSpPr>
        <p:spPr>
          <a:xfrm>
            <a:off x="3794767" y="2568314"/>
            <a:ext cx="1044411" cy="2846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Rectangle 80"/>
          <p:cNvSpPr/>
          <p:nvPr/>
        </p:nvSpPr>
        <p:spPr>
          <a:xfrm>
            <a:off x="3794767" y="3129158"/>
            <a:ext cx="1044411" cy="2846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2" name="Rectangle 81"/>
          <p:cNvSpPr/>
          <p:nvPr/>
        </p:nvSpPr>
        <p:spPr>
          <a:xfrm>
            <a:off x="769103" y="2983488"/>
            <a:ext cx="1044411" cy="284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 name="Rectangle 82"/>
          <p:cNvSpPr/>
          <p:nvPr/>
        </p:nvSpPr>
        <p:spPr>
          <a:xfrm>
            <a:off x="2177728" y="2094614"/>
            <a:ext cx="450056" cy="106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TextBox 25"/>
          <p:cNvSpPr txBox="1"/>
          <p:nvPr/>
        </p:nvSpPr>
        <p:spPr>
          <a:xfrm>
            <a:off x="5352622" y="2555612"/>
            <a:ext cx="1307060" cy="369332"/>
          </a:xfrm>
          <a:prstGeom prst="rect">
            <a:avLst/>
          </a:prstGeom>
          <a:noFill/>
        </p:spPr>
        <p:txBody>
          <a:bodyPr wrap="square" rtlCol="1">
            <a:spAutoFit/>
          </a:bodyPr>
          <a:lstStyle/>
          <a:p>
            <a:r>
              <a:rPr lang="he-IL" dirty="0" smtClean="0"/>
              <a:t>1,000</a:t>
            </a:r>
            <a:endParaRPr lang="he-IL" dirty="0"/>
          </a:p>
        </p:txBody>
      </p:sp>
      <p:sp>
        <p:nvSpPr>
          <p:cNvPr id="85" name="TextBox 84"/>
          <p:cNvSpPr txBox="1"/>
          <p:nvPr/>
        </p:nvSpPr>
        <p:spPr>
          <a:xfrm>
            <a:off x="3518216" y="1874477"/>
            <a:ext cx="1307060" cy="369332"/>
          </a:xfrm>
          <a:prstGeom prst="rect">
            <a:avLst/>
          </a:prstGeom>
          <a:noFill/>
        </p:spPr>
        <p:txBody>
          <a:bodyPr wrap="square" rtlCol="1">
            <a:spAutoFit/>
          </a:bodyPr>
          <a:lstStyle/>
          <a:p>
            <a:r>
              <a:rPr lang="he-IL" b="1" dirty="0" smtClean="0">
                <a:solidFill>
                  <a:srgbClr val="FFC000"/>
                </a:solidFill>
              </a:rPr>
              <a:t>200</a:t>
            </a:r>
            <a:endParaRPr lang="he-IL" b="1" dirty="0">
              <a:solidFill>
                <a:srgbClr val="FFC000"/>
              </a:solidFill>
            </a:endParaRPr>
          </a:p>
        </p:txBody>
      </p:sp>
      <p:sp>
        <p:nvSpPr>
          <p:cNvPr id="86" name="TextBox 85"/>
          <p:cNvSpPr txBox="1"/>
          <p:nvPr/>
        </p:nvSpPr>
        <p:spPr>
          <a:xfrm>
            <a:off x="3518216" y="2525959"/>
            <a:ext cx="1307060" cy="369332"/>
          </a:xfrm>
          <a:prstGeom prst="rect">
            <a:avLst/>
          </a:prstGeom>
          <a:noFill/>
        </p:spPr>
        <p:txBody>
          <a:bodyPr wrap="square" rtlCol="1">
            <a:spAutoFit/>
          </a:bodyPr>
          <a:lstStyle/>
          <a:p>
            <a:r>
              <a:rPr lang="he-IL" b="1" dirty="0" smtClean="0">
                <a:solidFill>
                  <a:srgbClr val="FF5050"/>
                </a:solidFill>
              </a:rPr>
              <a:t>600</a:t>
            </a:r>
            <a:endParaRPr lang="he-IL" b="1" dirty="0">
              <a:solidFill>
                <a:srgbClr val="FF5050"/>
              </a:solidFill>
            </a:endParaRPr>
          </a:p>
        </p:txBody>
      </p:sp>
      <p:sp>
        <p:nvSpPr>
          <p:cNvPr id="87" name="TextBox 86"/>
          <p:cNvSpPr txBox="1"/>
          <p:nvPr/>
        </p:nvSpPr>
        <p:spPr>
          <a:xfrm>
            <a:off x="3518216" y="3116979"/>
            <a:ext cx="1307060" cy="369332"/>
          </a:xfrm>
          <a:prstGeom prst="rect">
            <a:avLst/>
          </a:prstGeom>
          <a:noFill/>
        </p:spPr>
        <p:txBody>
          <a:bodyPr wrap="square" rtlCol="1">
            <a:spAutoFit/>
          </a:bodyPr>
          <a:lstStyle/>
          <a:p>
            <a:r>
              <a:rPr lang="he-IL" b="1" dirty="0" smtClean="0">
                <a:solidFill>
                  <a:srgbClr val="00CC99"/>
                </a:solidFill>
              </a:rPr>
              <a:t>200</a:t>
            </a:r>
            <a:endParaRPr lang="he-IL" b="1" dirty="0">
              <a:solidFill>
                <a:srgbClr val="00CC99"/>
              </a:solidFill>
            </a:endParaRPr>
          </a:p>
        </p:txBody>
      </p:sp>
      <p:sp>
        <p:nvSpPr>
          <p:cNvPr id="88" name="TextBox 87"/>
          <p:cNvSpPr txBox="1"/>
          <p:nvPr/>
        </p:nvSpPr>
        <p:spPr>
          <a:xfrm>
            <a:off x="323528" y="2996952"/>
            <a:ext cx="1307060" cy="338554"/>
          </a:xfrm>
          <a:prstGeom prst="rect">
            <a:avLst/>
          </a:prstGeom>
          <a:noFill/>
        </p:spPr>
        <p:txBody>
          <a:bodyPr wrap="square" rtlCol="1">
            <a:spAutoFit/>
          </a:bodyPr>
          <a:lstStyle/>
          <a:p>
            <a:r>
              <a:rPr lang="he-IL" sz="1600" b="1" dirty="0" smtClean="0">
                <a:solidFill>
                  <a:srgbClr val="00B0F0"/>
                </a:solidFill>
              </a:rPr>
              <a:t>200</a:t>
            </a:r>
            <a:endParaRPr lang="he-IL" sz="1600" b="1" dirty="0">
              <a:solidFill>
                <a:srgbClr val="00B0F0"/>
              </a:solidFill>
            </a:endParaRPr>
          </a:p>
        </p:txBody>
      </p:sp>
      <p:sp>
        <p:nvSpPr>
          <p:cNvPr id="89" name="TextBox 88"/>
          <p:cNvSpPr txBox="1"/>
          <p:nvPr/>
        </p:nvSpPr>
        <p:spPr>
          <a:xfrm>
            <a:off x="1331640" y="2030651"/>
            <a:ext cx="1307060" cy="230832"/>
          </a:xfrm>
          <a:prstGeom prst="rect">
            <a:avLst/>
          </a:prstGeom>
          <a:noFill/>
        </p:spPr>
        <p:txBody>
          <a:bodyPr wrap="square" rtlCol="1">
            <a:spAutoFit/>
          </a:bodyPr>
          <a:lstStyle/>
          <a:p>
            <a:r>
              <a:rPr lang="he-IL" sz="900" spc="-150" dirty="0" smtClean="0">
                <a:solidFill>
                  <a:schemeClr val="tx1">
                    <a:lumMod val="65000"/>
                    <a:lumOff val="35000"/>
                  </a:schemeClr>
                </a:solidFill>
              </a:rPr>
              <a:t>1,000</a:t>
            </a:r>
            <a:endParaRPr lang="he-IL" sz="900" spc="-150" dirty="0">
              <a:solidFill>
                <a:schemeClr val="tx1">
                  <a:lumMod val="65000"/>
                  <a:lumOff val="35000"/>
                </a:schemeClr>
              </a:solidFill>
            </a:endParaRPr>
          </a:p>
        </p:txBody>
      </p:sp>
      <p:grpSp>
        <p:nvGrpSpPr>
          <p:cNvPr id="2069" name="Group 2068"/>
          <p:cNvGrpSpPr/>
          <p:nvPr/>
        </p:nvGrpSpPr>
        <p:grpSpPr>
          <a:xfrm>
            <a:off x="2469895" y="1257756"/>
            <a:ext cx="5013743" cy="881014"/>
            <a:chOff x="2691663" y="1185748"/>
            <a:chExt cx="5013743" cy="881014"/>
          </a:xfrm>
        </p:grpSpPr>
        <p:cxnSp>
          <p:nvCxnSpPr>
            <p:cNvPr id="8" name="Elbow Connector 7"/>
            <p:cNvCxnSpPr>
              <a:stCxn id="119" idx="3"/>
              <a:endCxn id="155" idx="1"/>
            </p:cNvCxnSpPr>
            <p:nvPr/>
          </p:nvCxnSpPr>
          <p:spPr>
            <a:xfrm flipV="1">
              <a:off x="6651663" y="1185748"/>
              <a:ext cx="1053743" cy="554022"/>
            </a:xfrm>
            <a:prstGeom prst="bentConnector3">
              <a:avLst>
                <a:gd name="adj1" fmla="val 50000"/>
              </a:avLst>
            </a:prstGeom>
            <a:ln>
              <a:solidFill>
                <a:srgbClr val="CCFF99"/>
              </a:solidFill>
              <a:tailEnd type="arrow"/>
            </a:ln>
          </p:spPr>
          <p:style>
            <a:lnRef idx="2">
              <a:schemeClr val="accent4"/>
            </a:lnRef>
            <a:fillRef idx="0">
              <a:schemeClr val="accent4"/>
            </a:fillRef>
            <a:effectRef idx="1">
              <a:schemeClr val="accent4"/>
            </a:effectRef>
            <a:fontRef idx="minor">
              <a:schemeClr val="tx1"/>
            </a:fontRef>
          </p:style>
        </p:cxnSp>
        <p:grpSp>
          <p:nvGrpSpPr>
            <p:cNvPr id="2048" name="Group 2047"/>
            <p:cNvGrpSpPr/>
            <p:nvPr/>
          </p:nvGrpSpPr>
          <p:grpSpPr>
            <a:xfrm>
              <a:off x="2691663" y="1412778"/>
              <a:ext cx="3960000" cy="653984"/>
              <a:chOff x="2691664" y="908721"/>
              <a:chExt cx="3824049" cy="573044"/>
            </a:xfrm>
          </p:grpSpPr>
          <p:sp>
            <p:nvSpPr>
              <p:cNvPr id="119" name="Rectangular Callout 118"/>
              <p:cNvSpPr/>
              <p:nvPr/>
            </p:nvSpPr>
            <p:spPr>
              <a:xfrm>
                <a:off x="2691664" y="908721"/>
                <a:ext cx="3824049" cy="573044"/>
              </a:xfrm>
              <a:prstGeom prst="wedgeRectCallout">
                <a:avLst>
                  <a:gd name="adj1" fmla="val 46077"/>
                  <a:gd name="adj2" fmla="val 21161"/>
                </a:avLst>
              </a:prstGeom>
              <a:gradFill>
                <a:gsLst>
                  <a:gs pos="0">
                    <a:srgbClr val="92D050"/>
                  </a:gs>
                  <a:gs pos="80000">
                    <a:srgbClr val="CCFF99"/>
                  </a:gs>
                  <a:gs pos="100000">
                    <a:schemeClr val="bg1"/>
                  </a:gs>
                </a:gsLst>
              </a:gradFill>
              <a:ln/>
            </p:spPr>
            <p:style>
              <a:lnRef idx="0">
                <a:schemeClr val="accent1"/>
              </a:lnRef>
              <a:fillRef idx="3">
                <a:schemeClr val="accent1"/>
              </a:fillRef>
              <a:effectRef idx="3">
                <a:schemeClr val="accent1"/>
              </a:effectRef>
              <a:fontRef idx="minor">
                <a:schemeClr val="lt1"/>
              </a:fontRef>
            </p:style>
            <p:txBody>
              <a:bodyPr rtlCol="1" anchor="ctr"/>
              <a:lstStyle/>
              <a:p>
                <a:r>
                  <a:rPr lang="en-US" sz="1400" dirty="0" smtClean="0">
                    <a:solidFill>
                      <a:srgbClr val="002060"/>
                    </a:solidFill>
                    <a:latin typeface="David" panose="020E0502060401010101" pitchFamily="34" charset="-79"/>
                    <a:cs typeface="David" panose="020E0502060401010101" pitchFamily="34" charset="-79"/>
                  </a:rPr>
                  <a:t/>
                </a:r>
                <a:br>
                  <a:rPr lang="en-US" sz="1400" dirty="0" smtClean="0">
                    <a:solidFill>
                      <a:srgbClr val="002060"/>
                    </a:solidFill>
                    <a:latin typeface="David" panose="020E0502060401010101" pitchFamily="34" charset="-79"/>
                    <a:cs typeface="David" panose="020E0502060401010101" pitchFamily="34" charset="-79"/>
                  </a:rPr>
                </a:br>
                <a:r>
                  <a:rPr lang="he-IL" sz="1200" dirty="0" smtClean="0">
                    <a:solidFill>
                      <a:schemeClr val="tx1"/>
                    </a:solidFill>
                    <a:latin typeface="David" panose="020E0502060401010101" pitchFamily="34" charset="-79"/>
                    <a:cs typeface="David" panose="020E0502060401010101" pitchFamily="34" charset="-79"/>
                  </a:rPr>
                  <a:t>לעדכון פרטים </a:t>
                </a:r>
                <a:r>
                  <a:rPr lang="he-IL" sz="1200" dirty="0">
                    <a:solidFill>
                      <a:schemeClr val="tx1"/>
                    </a:solidFill>
                    <a:latin typeface="David" panose="020E0502060401010101" pitchFamily="34" charset="-79"/>
                    <a:cs typeface="David" panose="020E0502060401010101" pitchFamily="34" charset="-79"/>
                  </a:rPr>
                  <a:t>אישיים, </a:t>
                </a:r>
                <a:r>
                  <a:rPr lang="he-IL" sz="1200" dirty="0" smtClean="0">
                    <a:solidFill>
                      <a:schemeClr val="tx1"/>
                    </a:solidFill>
                    <a:latin typeface="David" panose="020E0502060401010101" pitchFamily="34" charset="-79"/>
                    <a:cs typeface="David" panose="020E0502060401010101" pitchFamily="34" charset="-79"/>
                  </a:rPr>
                  <a:t>ותחומי מחקר </a:t>
                </a:r>
              </a:p>
              <a:p>
                <a:r>
                  <a:rPr lang="he-IL" sz="1200" dirty="0" smtClean="0">
                    <a:solidFill>
                      <a:schemeClr val="tx1"/>
                    </a:solidFill>
                    <a:latin typeface="David" panose="020E0502060401010101" pitchFamily="34" charset="-79"/>
                    <a:cs typeface="David" panose="020E0502060401010101" pitchFamily="34" charset="-79"/>
                  </a:rPr>
                  <a:t>הרלוונטיים </a:t>
                </a:r>
                <a:r>
                  <a:rPr lang="he-IL" sz="1200" dirty="0">
                    <a:solidFill>
                      <a:schemeClr val="tx1"/>
                    </a:solidFill>
                    <a:latin typeface="David" panose="020E0502060401010101" pitchFamily="34" charset="-79"/>
                    <a:cs typeface="David" panose="020E0502060401010101" pitchFamily="34" charset="-79"/>
                  </a:rPr>
                  <a:t>לכם במערכת. </a:t>
                </a:r>
                <a:endParaRPr lang="he-IL" sz="1200" dirty="0">
                  <a:solidFill>
                    <a:schemeClr val="tx1"/>
                  </a:solidFill>
                </a:endParaRPr>
              </a:p>
              <a:p>
                <a:pPr algn="ctr"/>
                <a:endParaRPr lang="he-IL" sz="1400" dirty="0"/>
              </a:p>
            </p:txBody>
          </p:sp>
          <p:sp>
            <p:nvSpPr>
              <p:cNvPr id="137" name="Rounded Rectangle 136"/>
              <p:cNvSpPr/>
              <p:nvPr/>
            </p:nvSpPr>
            <p:spPr>
              <a:xfrm>
                <a:off x="2763672" y="980728"/>
                <a:ext cx="1071291" cy="388590"/>
              </a:xfrm>
              <a:prstGeom prst="roundRect">
                <a:avLst/>
              </a:prstGeom>
              <a:solidFill>
                <a:srgbClr val="E8F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solidFill>
                      <a:srgbClr val="00B050"/>
                    </a:solidFill>
                    <a:latin typeface="David" panose="020E0502060401010101" pitchFamily="34" charset="-79"/>
                    <a:cs typeface="David" panose="020E0502060401010101" pitchFamily="34" charset="-79"/>
                  </a:rPr>
                  <a:t>עמ' </a:t>
                </a:r>
                <a:r>
                  <a:rPr lang="he-IL" sz="1200" dirty="0" smtClean="0">
                    <a:solidFill>
                      <a:srgbClr val="00B050"/>
                    </a:solidFill>
                    <a:latin typeface="David" panose="020E0502060401010101" pitchFamily="34" charset="-79"/>
                    <a:cs typeface="David" panose="020E0502060401010101" pitchFamily="34" charset="-79"/>
                  </a:rPr>
                  <a:t>8 </a:t>
                </a:r>
                <a:r>
                  <a:rPr lang="he-IL" sz="1200" dirty="0">
                    <a:solidFill>
                      <a:srgbClr val="00B050"/>
                    </a:solidFill>
                    <a:latin typeface="David" panose="020E0502060401010101" pitchFamily="34" charset="-79"/>
                    <a:cs typeface="David" panose="020E0502060401010101" pitchFamily="34" charset="-79"/>
                  </a:rPr>
                  <a:t>במדריך</a:t>
                </a:r>
              </a:p>
              <a:p>
                <a:pPr algn="ctr"/>
                <a:endParaRPr lang="he-IL" sz="1200" dirty="0"/>
              </a:p>
            </p:txBody>
          </p:sp>
        </p:grpSp>
      </p:grpSp>
      <p:grpSp>
        <p:nvGrpSpPr>
          <p:cNvPr id="2070" name="Group 2069"/>
          <p:cNvGrpSpPr/>
          <p:nvPr/>
        </p:nvGrpSpPr>
        <p:grpSpPr>
          <a:xfrm>
            <a:off x="2469895" y="1586490"/>
            <a:ext cx="5013743" cy="1266367"/>
            <a:chOff x="2691663" y="1514482"/>
            <a:chExt cx="5013743" cy="1266367"/>
          </a:xfrm>
        </p:grpSpPr>
        <p:cxnSp>
          <p:nvCxnSpPr>
            <p:cNvPr id="10" name="Elbow Connector 9"/>
            <p:cNvCxnSpPr>
              <a:stCxn id="120" idx="3"/>
              <a:endCxn id="156" idx="1"/>
            </p:cNvCxnSpPr>
            <p:nvPr/>
          </p:nvCxnSpPr>
          <p:spPr>
            <a:xfrm flipV="1">
              <a:off x="6651663" y="1514482"/>
              <a:ext cx="1053743" cy="906367"/>
            </a:xfrm>
            <a:prstGeom prst="bentConnector3">
              <a:avLst>
                <a:gd name="adj1" fmla="val 50000"/>
              </a:avLst>
            </a:prstGeom>
            <a:ln>
              <a:solidFill>
                <a:srgbClr val="CCFF99"/>
              </a:solidFill>
              <a:tailEnd type="arrow"/>
            </a:ln>
          </p:spPr>
          <p:style>
            <a:lnRef idx="2">
              <a:schemeClr val="accent4"/>
            </a:lnRef>
            <a:fillRef idx="0">
              <a:schemeClr val="accent4"/>
            </a:fillRef>
            <a:effectRef idx="1">
              <a:schemeClr val="accent4"/>
            </a:effectRef>
            <a:fontRef idx="minor">
              <a:schemeClr val="tx1"/>
            </a:fontRef>
          </p:style>
        </p:cxnSp>
        <p:grpSp>
          <p:nvGrpSpPr>
            <p:cNvPr id="2049" name="Group 2048"/>
            <p:cNvGrpSpPr/>
            <p:nvPr/>
          </p:nvGrpSpPr>
          <p:grpSpPr>
            <a:xfrm>
              <a:off x="2691663" y="2060849"/>
              <a:ext cx="3960000" cy="720000"/>
              <a:chOff x="2691663" y="1628801"/>
              <a:chExt cx="3960000" cy="720000"/>
            </a:xfrm>
          </p:grpSpPr>
          <p:sp>
            <p:nvSpPr>
              <p:cNvPr id="107" name="Rounded Rectangle 106"/>
              <p:cNvSpPr/>
              <p:nvPr/>
            </p:nvSpPr>
            <p:spPr>
              <a:xfrm>
                <a:off x="3751816" y="1700808"/>
                <a:ext cx="529439" cy="56536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9" name="TextBox 108"/>
              <p:cNvSpPr txBox="1"/>
              <p:nvPr/>
            </p:nvSpPr>
            <p:spPr>
              <a:xfrm>
                <a:off x="3267728" y="1690111"/>
                <a:ext cx="980241" cy="625812"/>
              </a:xfrm>
              <a:prstGeom prst="rect">
                <a:avLst/>
              </a:prstGeom>
              <a:noFill/>
            </p:spPr>
            <p:txBody>
              <a:bodyPr wrap="square" rtlCol="1">
                <a:spAutoFit/>
              </a:bodyPr>
              <a:lstStyle/>
              <a:p>
                <a:pPr>
                  <a:lnSpc>
                    <a:spcPts val="1000"/>
                  </a:lnSpc>
                </a:pPr>
                <a:r>
                  <a:rPr lang="he-IL" sz="1050" dirty="0" smtClean="0">
                    <a:latin typeface="David" panose="020E0502060401010101" pitchFamily="34" charset="-79"/>
                    <a:cs typeface="+mj-cs"/>
                  </a:rPr>
                  <a:t>סרטון </a:t>
                </a:r>
              </a:p>
              <a:p>
                <a:pPr>
                  <a:lnSpc>
                    <a:spcPts val="1000"/>
                  </a:lnSpc>
                </a:pPr>
                <a:r>
                  <a:rPr lang="he-IL" sz="1050" dirty="0" smtClean="0">
                    <a:latin typeface="David" panose="020E0502060401010101" pitchFamily="34" charset="-79"/>
                    <a:cs typeface="+mj-cs"/>
                  </a:rPr>
                  <a:t>הסבר</a:t>
                </a:r>
                <a:endParaRPr lang="he-IL" sz="1050" dirty="0">
                  <a:cs typeface="+mj-cs"/>
                </a:endParaRPr>
              </a:p>
              <a:p>
                <a:endParaRPr lang="he-IL" dirty="0"/>
              </a:p>
            </p:txBody>
          </p:sp>
          <p:sp>
            <p:nvSpPr>
              <p:cNvPr id="120" name="Rectangular Callout 119"/>
              <p:cNvSpPr/>
              <p:nvPr/>
            </p:nvSpPr>
            <p:spPr>
              <a:xfrm>
                <a:off x="2691663" y="1628801"/>
                <a:ext cx="3960000" cy="720000"/>
              </a:xfrm>
              <a:prstGeom prst="wedgeRectCallout">
                <a:avLst>
                  <a:gd name="adj1" fmla="val 38811"/>
                  <a:gd name="adj2" fmla="val -15340"/>
                </a:avLst>
              </a:prstGeom>
              <a:gradFill>
                <a:gsLst>
                  <a:gs pos="0">
                    <a:srgbClr val="92D050"/>
                  </a:gs>
                  <a:gs pos="80000">
                    <a:srgbClr val="CCFF99"/>
                  </a:gs>
                  <a:gs pos="100000">
                    <a:schemeClr val="bg1"/>
                  </a:gs>
                </a:gsLst>
              </a:gradFill>
              <a:ln/>
            </p:spPr>
            <p:style>
              <a:lnRef idx="0">
                <a:schemeClr val="accent1"/>
              </a:lnRef>
              <a:fillRef idx="3">
                <a:schemeClr val="accent1"/>
              </a:fillRef>
              <a:effectRef idx="3">
                <a:schemeClr val="accent1"/>
              </a:effectRef>
              <a:fontRef idx="minor">
                <a:schemeClr val="lt1"/>
              </a:fontRef>
            </p:style>
            <p:txBody>
              <a:bodyPr rtlCol="1" anchor="ctr"/>
              <a:lstStyle/>
              <a:p>
                <a:r>
                  <a:rPr lang="en-US" sz="1400" dirty="0" smtClean="0">
                    <a:solidFill>
                      <a:srgbClr val="002060"/>
                    </a:solidFill>
                    <a:latin typeface="David" panose="020E0502060401010101" pitchFamily="34" charset="-79"/>
                    <a:cs typeface="David" panose="020E0502060401010101" pitchFamily="34" charset="-79"/>
                  </a:rPr>
                  <a:t/>
                </a:r>
                <a:br>
                  <a:rPr lang="en-US" sz="1400" dirty="0" smtClean="0">
                    <a:solidFill>
                      <a:srgbClr val="002060"/>
                    </a:solidFill>
                    <a:latin typeface="David" panose="020E0502060401010101" pitchFamily="34" charset="-79"/>
                    <a:cs typeface="David" panose="020E0502060401010101" pitchFamily="34" charset="-79"/>
                  </a:rPr>
                </a:br>
                <a:r>
                  <a:rPr lang="he-IL" sz="1200" dirty="0">
                    <a:solidFill>
                      <a:schemeClr val="tx1"/>
                    </a:solidFill>
                    <a:latin typeface="David" panose="020E0502060401010101" pitchFamily="34" charset="-79"/>
                    <a:cs typeface="David" panose="020E0502060401010101" pitchFamily="34" charset="-79"/>
                  </a:rPr>
                  <a:t>צפייה בהודעות </a:t>
                </a:r>
                <a:r>
                  <a:rPr lang="he-IL" sz="1200" dirty="0" smtClean="0">
                    <a:solidFill>
                      <a:schemeClr val="tx1"/>
                    </a:solidFill>
                    <a:latin typeface="David" panose="020E0502060401010101" pitchFamily="34" charset="-79"/>
                    <a:cs typeface="David" panose="020E0502060401010101" pitchFamily="34" charset="-79"/>
                  </a:rPr>
                  <a:t>שנשלחו על </a:t>
                </a:r>
                <a:r>
                  <a:rPr lang="he-IL" sz="1200" dirty="0">
                    <a:solidFill>
                      <a:schemeClr val="tx1"/>
                    </a:solidFill>
                    <a:latin typeface="David" panose="020E0502060401010101" pitchFamily="34" charset="-79"/>
                    <a:cs typeface="David" panose="020E0502060401010101" pitchFamily="34" charset="-79"/>
                  </a:rPr>
                  <a:t>ידי  </a:t>
                </a:r>
                <a:r>
                  <a:rPr lang="he-IL" sz="1200" dirty="0" smtClean="0">
                    <a:solidFill>
                      <a:schemeClr val="tx1"/>
                    </a:solidFill>
                    <a:latin typeface="David" panose="020E0502060401010101" pitchFamily="34" charset="-79"/>
                    <a:cs typeface="David" panose="020E0502060401010101" pitchFamily="34" charset="-79"/>
                  </a:rPr>
                  <a:t>רשות </a:t>
                </a:r>
              </a:p>
              <a:p>
                <a:r>
                  <a:rPr lang="he-IL" sz="1200" dirty="0" smtClean="0">
                    <a:solidFill>
                      <a:schemeClr val="tx1"/>
                    </a:solidFill>
                    <a:latin typeface="David" panose="020E0502060401010101" pitchFamily="34" charset="-79"/>
                    <a:cs typeface="David" panose="020E0502060401010101" pitchFamily="34" charset="-79"/>
                  </a:rPr>
                  <a:t>המחקר בנוגע </a:t>
                </a:r>
                <a:r>
                  <a:rPr lang="he-IL" sz="1200" dirty="0">
                    <a:solidFill>
                      <a:schemeClr val="tx1"/>
                    </a:solidFill>
                    <a:latin typeface="David" panose="020E0502060401010101" pitchFamily="34" charset="-79"/>
                    <a:cs typeface="David" panose="020E0502060401010101" pitchFamily="34" charset="-79"/>
                  </a:rPr>
                  <a:t>להזדמנויות, </a:t>
                </a:r>
                <a:r>
                  <a:rPr lang="he-IL" sz="1200" dirty="0" smtClean="0">
                    <a:solidFill>
                      <a:schemeClr val="tx1"/>
                    </a:solidFill>
                    <a:latin typeface="David" panose="020E0502060401010101" pitchFamily="34" charset="-79"/>
                    <a:cs typeface="David" panose="020E0502060401010101" pitchFamily="34" charset="-79"/>
                  </a:rPr>
                  <a:t>כנסים </a:t>
                </a:r>
                <a:r>
                  <a:rPr lang="he-IL" sz="1200" dirty="0">
                    <a:solidFill>
                      <a:schemeClr val="tx1"/>
                    </a:solidFill>
                    <a:latin typeface="David" panose="020E0502060401010101" pitchFamily="34" charset="-79"/>
                    <a:cs typeface="David" panose="020E0502060401010101" pitchFamily="34" charset="-79"/>
                  </a:rPr>
                  <a:t>ואירועים. </a:t>
                </a:r>
                <a:endParaRPr lang="he-IL" sz="1200" dirty="0">
                  <a:solidFill>
                    <a:schemeClr val="tx1"/>
                  </a:solidFill>
                </a:endParaRPr>
              </a:p>
              <a:p>
                <a:pPr algn="ctr"/>
                <a:endParaRPr lang="he-IL" sz="1400" dirty="0"/>
              </a:p>
            </p:txBody>
          </p:sp>
          <p:sp>
            <p:nvSpPr>
              <p:cNvPr id="140" name="Rounded Rectangle 139"/>
              <p:cNvSpPr/>
              <p:nvPr/>
            </p:nvSpPr>
            <p:spPr>
              <a:xfrm>
                <a:off x="2763672" y="1700808"/>
                <a:ext cx="1111936" cy="388590"/>
              </a:xfrm>
              <a:prstGeom prst="roundRect">
                <a:avLst/>
              </a:prstGeom>
              <a:solidFill>
                <a:srgbClr val="E8F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solidFill>
                      <a:srgbClr val="00B050"/>
                    </a:solidFill>
                    <a:latin typeface="David" panose="020E0502060401010101" pitchFamily="34" charset="-79"/>
                    <a:cs typeface="David" panose="020E0502060401010101" pitchFamily="34" charset="-79"/>
                  </a:rPr>
                  <a:t>עמ' </a:t>
                </a:r>
                <a:r>
                  <a:rPr lang="he-IL" sz="1200" dirty="0" smtClean="0">
                    <a:solidFill>
                      <a:srgbClr val="00B050"/>
                    </a:solidFill>
                    <a:latin typeface="David" panose="020E0502060401010101" pitchFamily="34" charset="-79"/>
                    <a:cs typeface="David" panose="020E0502060401010101" pitchFamily="34" charset="-79"/>
                  </a:rPr>
                  <a:t>10 </a:t>
                </a:r>
                <a:r>
                  <a:rPr lang="he-IL" sz="1200" dirty="0">
                    <a:solidFill>
                      <a:srgbClr val="00B050"/>
                    </a:solidFill>
                    <a:latin typeface="David" panose="020E0502060401010101" pitchFamily="34" charset="-79"/>
                    <a:cs typeface="David" panose="020E0502060401010101" pitchFamily="34" charset="-79"/>
                  </a:rPr>
                  <a:t>במדריך</a:t>
                </a:r>
              </a:p>
              <a:p>
                <a:pPr algn="ctr"/>
                <a:endParaRPr lang="he-IL" sz="1200" dirty="0"/>
              </a:p>
            </p:txBody>
          </p:sp>
        </p:grpSp>
      </p:grpSp>
      <p:grpSp>
        <p:nvGrpSpPr>
          <p:cNvPr id="2071" name="Group 2070"/>
          <p:cNvGrpSpPr/>
          <p:nvPr/>
        </p:nvGrpSpPr>
        <p:grpSpPr>
          <a:xfrm>
            <a:off x="1813514" y="1927226"/>
            <a:ext cx="5662062" cy="2156302"/>
            <a:chOff x="2035282" y="1855218"/>
            <a:chExt cx="5662062" cy="2156302"/>
          </a:xfrm>
        </p:grpSpPr>
        <p:cxnSp>
          <p:nvCxnSpPr>
            <p:cNvPr id="22" name="Elbow Connector 21"/>
            <p:cNvCxnSpPr>
              <a:stCxn id="103" idx="3"/>
              <a:endCxn id="157" idx="1"/>
            </p:cNvCxnSpPr>
            <p:nvPr/>
          </p:nvCxnSpPr>
          <p:spPr>
            <a:xfrm flipV="1">
              <a:off x="6651663" y="1855218"/>
              <a:ext cx="1045681" cy="1541007"/>
            </a:xfrm>
            <a:prstGeom prst="bentConnector3">
              <a:avLst>
                <a:gd name="adj1" fmla="val 50000"/>
              </a:avLst>
            </a:prstGeom>
            <a:ln>
              <a:solidFill>
                <a:srgbClr val="CCFF99"/>
              </a:solidFill>
              <a:tailEnd type="arrow"/>
            </a:ln>
          </p:spPr>
          <p:style>
            <a:lnRef idx="2">
              <a:schemeClr val="accent4"/>
            </a:lnRef>
            <a:fillRef idx="0">
              <a:schemeClr val="accent4"/>
            </a:fillRef>
            <a:effectRef idx="1">
              <a:schemeClr val="accent4"/>
            </a:effectRef>
            <a:fontRef idx="minor">
              <a:schemeClr val="tx1"/>
            </a:fontRef>
          </p:style>
        </p:cxnSp>
        <p:grpSp>
          <p:nvGrpSpPr>
            <p:cNvPr id="2058" name="Group 2057"/>
            <p:cNvGrpSpPr/>
            <p:nvPr/>
          </p:nvGrpSpPr>
          <p:grpSpPr>
            <a:xfrm>
              <a:off x="2035282" y="2780929"/>
              <a:ext cx="4616381" cy="1230591"/>
              <a:chOff x="2035282" y="2389367"/>
              <a:chExt cx="4616381" cy="1230591"/>
            </a:xfrm>
          </p:grpSpPr>
          <p:grpSp>
            <p:nvGrpSpPr>
              <p:cNvPr id="2050" name="Group 2049"/>
              <p:cNvGrpSpPr/>
              <p:nvPr/>
            </p:nvGrpSpPr>
            <p:grpSpPr>
              <a:xfrm>
                <a:off x="2691663" y="2389367"/>
                <a:ext cx="3960000" cy="1230591"/>
                <a:chOff x="2691663" y="2389367"/>
                <a:chExt cx="3960000" cy="1230591"/>
              </a:xfrm>
            </p:grpSpPr>
            <p:sp>
              <p:nvSpPr>
                <p:cNvPr id="103" name="Rectangular Callout 102"/>
                <p:cNvSpPr/>
                <p:nvPr/>
              </p:nvSpPr>
              <p:spPr>
                <a:xfrm>
                  <a:off x="2691663" y="2389367"/>
                  <a:ext cx="3960000" cy="1230591"/>
                </a:xfrm>
                <a:prstGeom prst="wedgeRectCallout">
                  <a:avLst>
                    <a:gd name="adj1" fmla="val 29536"/>
                    <a:gd name="adj2" fmla="val -16729"/>
                  </a:avLst>
                </a:prstGeom>
                <a:gradFill>
                  <a:gsLst>
                    <a:gs pos="0">
                      <a:srgbClr val="92D050"/>
                    </a:gs>
                    <a:gs pos="80000">
                      <a:srgbClr val="CCFF99"/>
                    </a:gs>
                    <a:gs pos="100000">
                      <a:schemeClr val="bg1"/>
                    </a:gs>
                  </a:gsLst>
                </a:gradFill>
                <a:ln/>
              </p:spPr>
              <p:style>
                <a:lnRef idx="0">
                  <a:schemeClr val="accent1"/>
                </a:lnRef>
                <a:fillRef idx="3">
                  <a:schemeClr val="accent1"/>
                </a:fillRef>
                <a:effectRef idx="3">
                  <a:schemeClr val="accent1"/>
                </a:effectRef>
                <a:fontRef idx="minor">
                  <a:schemeClr val="lt1"/>
                </a:fontRef>
              </p:style>
              <p:txBody>
                <a:bodyPr rtlCol="1" anchor="t" anchorCtr="0"/>
                <a:lstStyle/>
                <a:p>
                  <a:r>
                    <a:rPr lang="he-IL" sz="1200" dirty="0" smtClean="0">
                      <a:solidFill>
                        <a:schemeClr val="tx1"/>
                      </a:solidFill>
                      <a:latin typeface="David" panose="020E0502060401010101" pitchFamily="34" charset="-79"/>
                      <a:cs typeface="David" panose="020E0502060401010101" pitchFamily="34" charset="-79"/>
                    </a:rPr>
                    <a:t>צפייה </a:t>
                  </a:r>
                  <a:r>
                    <a:rPr lang="he-IL" sz="1200" dirty="0">
                      <a:solidFill>
                        <a:schemeClr val="tx1"/>
                      </a:solidFill>
                      <a:latin typeface="David" panose="020E0502060401010101" pitchFamily="34" charset="-79"/>
                      <a:cs typeface="David" panose="020E0502060401010101" pitchFamily="34" charset="-79"/>
                    </a:rPr>
                    <a:t>בהזדמנויות </a:t>
                  </a:r>
                  <a:r>
                    <a:rPr lang="he-IL" sz="1200" dirty="0" smtClean="0">
                      <a:solidFill>
                        <a:schemeClr val="tx1"/>
                      </a:solidFill>
                      <a:latin typeface="David" panose="020E0502060401010101" pitchFamily="34" charset="-79"/>
                      <a:cs typeface="David" panose="020E0502060401010101" pitchFamily="34" charset="-79"/>
                    </a:rPr>
                    <a:t>התואמות </a:t>
                  </a:r>
                  <a:r>
                    <a:rPr lang="he-IL" sz="1200" dirty="0">
                      <a:solidFill>
                        <a:schemeClr val="tx1"/>
                      </a:solidFill>
                      <a:latin typeface="David" panose="020E0502060401010101" pitchFamily="34" charset="-79"/>
                      <a:cs typeface="David" panose="020E0502060401010101" pitchFamily="34" charset="-79"/>
                    </a:rPr>
                    <a:t>את </a:t>
                  </a:r>
                  <a:r>
                    <a:rPr lang="he-IL" sz="1200" dirty="0" smtClean="0">
                      <a:solidFill>
                        <a:schemeClr val="tx1"/>
                      </a:solidFill>
                      <a:latin typeface="David" panose="020E0502060401010101" pitchFamily="34" charset="-79"/>
                      <a:cs typeface="David" panose="020E0502060401010101" pitchFamily="34" charset="-79"/>
                    </a:rPr>
                    <a:t>תחומי </a:t>
                  </a:r>
                </a:p>
                <a:p>
                  <a:r>
                    <a:rPr lang="he-IL" sz="1200" dirty="0" smtClean="0">
                      <a:solidFill>
                        <a:schemeClr val="tx1"/>
                      </a:solidFill>
                      <a:latin typeface="David" panose="020E0502060401010101" pitchFamily="34" charset="-79"/>
                      <a:cs typeface="David" panose="020E0502060401010101" pitchFamily="34" charset="-79"/>
                    </a:rPr>
                    <a:t>העניין </a:t>
                  </a:r>
                  <a:r>
                    <a:rPr lang="he-IL" sz="1200" dirty="0">
                      <a:solidFill>
                        <a:schemeClr val="tx1"/>
                      </a:solidFill>
                      <a:latin typeface="David" panose="020E0502060401010101" pitchFamily="34" charset="-79"/>
                      <a:cs typeface="David" panose="020E0502060401010101" pitchFamily="34" charset="-79"/>
                    </a:rPr>
                    <a:t>בפרופיל האישי </a:t>
                  </a:r>
                </a:p>
                <a:p>
                  <a:r>
                    <a:rPr lang="he-IL" sz="1200" dirty="0" smtClean="0">
                      <a:solidFill>
                        <a:schemeClr val="tx1"/>
                      </a:solidFill>
                      <a:latin typeface="David" panose="020E0502060401010101" pitchFamily="34" charset="-79"/>
                      <a:cs typeface="David" panose="020E0502060401010101" pitchFamily="34" charset="-79"/>
                    </a:rPr>
                    <a:t>או </a:t>
                  </a:r>
                  <a:r>
                    <a:rPr lang="he-IL" sz="1200" dirty="0">
                      <a:solidFill>
                        <a:schemeClr val="tx1"/>
                      </a:solidFill>
                      <a:latin typeface="David" panose="020E0502060401010101" pitchFamily="34" charset="-79"/>
                      <a:cs typeface="David" panose="020E0502060401010101" pitchFamily="34" charset="-79"/>
                    </a:rPr>
                    <a:t>צפייה בכל ההזדמנויות.</a:t>
                  </a:r>
                </a:p>
                <a:p>
                  <a:pPr algn="ctr"/>
                  <a:endParaRPr lang="he-IL" sz="1400" dirty="0">
                    <a:solidFill>
                      <a:schemeClr val="tx1"/>
                    </a:solidFill>
                  </a:endParaRPr>
                </a:p>
              </p:txBody>
            </p:sp>
            <p:sp>
              <p:nvSpPr>
                <p:cNvPr id="143" name="Rounded Rectangle 142"/>
                <p:cNvSpPr/>
                <p:nvPr/>
              </p:nvSpPr>
              <p:spPr>
                <a:xfrm>
                  <a:off x="2763672" y="2492896"/>
                  <a:ext cx="1095178" cy="388590"/>
                </a:xfrm>
                <a:prstGeom prst="roundRect">
                  <a:avLst/>
                </a:prstGeom>
                <a:solidFill>
                  <a:srgbClr val="E8F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solidFill>
                        <a:srgbClr val="00B050"/>
                      </a:solidFill>
                      <a:latin typeface="David" panose="020E0502060401010101" pitchFamily="34" charset="-79"/>
                      <a:cs typeface="David" panose="020E0502060401010101" pitchFamily="34" charset="-79"/>
                    </a:rPr>
                    <a:t>עמ' </a:t>
                  </a:r>
                  <a:r>
                    <a:rPr lang="he-IL" sz="1200" dirty="0" smtClean="0">
                      <a:solidFill>
                        <a:srgbClr val="00B050"/>
                      </a:solidFill>
                      <a:latin typeface="David" panose="020E0502060401010101" pitchFamily="34" charset="-79"/>
                      <a:cs typeface="David" panose="020E0502060401010101" pitchFamily="34" charset="-79"/>
                    </a:rPr>
                    <a:t>11 במדריך</a:t>
                  </a:r>
                  <a:endParaRPr lang="he-IL" sz="1200" dirty="0">
                    <a:solidFill>
                      <a:srgbClr val="00B050"/>
                    </a:solidFill>
                    <a:latin typeface="David" panose="020E0502060401010101" pitchFamily="34" charset="-79"/>
                    <a:cs typeface="David" panose="020E0502060401010101" pitchFamily="34" charset="-79"/>
                  </a:endParaRPr>
                </a:p>
                <a:p>
                  <a:pPr algn="ctr"/>
                  <a:endParaRPr lang="he-IL" sz="1200" dirty="0"/>
                </a:p>
              </p:txBody>
            </p:sp>
          </p:grpSp>
          <p:sp>
            <p:nvSpPr>
              <p:cNvPr id="3" name="Rectangle 2"/>
              <p:cNvSpPr/>
              <p:nvPr/>
            </p:nvSpPr>
            <p:spPr>
              <a:xfrm>
                <a:off x="2035282" y="3039343"/>
                <a:ext cx="4572000" cy="461665"/>
              </a:xfrm>
              <a:prstGeom prst="rect">
                <a:avLst/>
              </a:prstGeom>
            </p:spPr>
            <p:txBody>
              <a:bodyPr>
                <a:spAutoFit/>
              </a:bodyPr>
              <a:lstStyle/>
              <a:p>
                <a:r>
                  <a:rPr lang="he-IL" sz="1200" dirty="0">
                    <a:latin typeface="David" panose="020E0502060401010101" pitchFamily="34" charset="-79"/>
                    <a:cs typeface="David" panose="020E0502060401010101" pitchFamily="34" charset="-79"/>
                  </a:rPr>
                  <a:t>אפשרות לשליחת התעניינות חד פעמית </a:t>
                </a:r>
                <a:endParaRPr lang="he-IL" sz="1200" dirty="0" smtClean="0">
                  <a:latin typeface="David" panose="020E0502060401010101" pitchFamily="34" charset="-79"/>
                  <a:cs typeface="David" panose="020E0502060401010101" pitchFamily="34" charset="-79"/>
                </a:endParaRPr>
              </a:p>
              <a:p>
                <a:r>
                  <a:rPr lang="he-IL" sz="1200" dirty="0" smtClean="0">
                    <a:latin typeface="David" panose="020E0502060401010101" pitchFamily="34" charset="-79"/>
                    <a:cs typeface="David" panose="020E0502060401010101" pitchFamily="34" charset="-79"/>
                  </a:rPr>
                  <a:t>לאיש הקשר ברשות </a:t>
                </a:r>
                <a:r>
                  <a:rPr lang="he-IL" sz="1200" dirty="0">
                    <a:latin typeface="David" panose="020E0502060401010101" pitchFamily="34" charset="-79"/>
                    <a:cs typeface="David" panose="020E0502060401010101" pitchFamily="34" charset="-79"/>
                  </a:rPr>
                  <a:t>המחקר בנוגע להזדמנות ספציפית. </a:t>
                </a:r>
              </a:p>
            </p:txBody>
          </p:sp>
        </p:grpSp>
      </p:grpSp>
      <p:grpSp>
        <p:nvGrpSpPr>
          <p:cNvPr id="2072" name="Group 2071"/>
          <p:cNvGrpSpPr/>
          <p:nvPr/>
        </p:nvGrpSpPr>
        <p:grpSpPr>
          <a:xfrm>
            <a:off x="2469896" y="2217676"/>
            <a:ext cx="5005255" cy="2579397"/>
            <a:chOff x="2691664" y="2145668"/>
            <a:chExt cx="5005255" cy="2579397"/>
          </a:xfrm>
        </p:grpSpPr>
        <p:cxnSp>
          <p:nvCxnSpPr>
            <p:cNvPr id="2059" name="Elbow Connector 2058"/>
            <p:cNvCxnSpPr>
              <a:stCxn id="102" idx="3"/>
              <a:endCxn id="158" idx="1"/>
            </p:cNvCxnSpPr>
            <p:nvPr/>
          </p:nvCxnSpPr>
          <p:spPr>
            <a:xfrm flipV="1">
              <a:off x="6651664" y="2145668"/>
              <a:ext cx="1045255" cy="2219397"/>
            </a:xfrm>
            <a:prstGeom prst="bentConnector3">
              <a:avLst>
                <a:gd name="adj1" fmla="val 50000"/>
              </a:avLst>
            </a:prstGeom>
            <a:ln>
              <a:solidFill>
                <a:srgbClr val="CCFF99"/>
              </a:solidFill>
              <a:tailEnd type="arrow"/>
            </a:ln>
          </p:spPr>
          <p:style>
            <a:lnRef idx="2">
              <a:schemeClr val="accent4"/>
            </a:lnRef>
            <a:fillRef idx="0">
              <a:schemeClr val="accent4"/>
            </a:fillRef>
            <a:effectRef idx="1">
              <a:schemeClr val="accent4"/>
            </a:effectRef>
            <a:fontRef idx="minor">
              <a:schemeClr val="tx1"/>
            </a:fontRef>
          </p:style>
        </p:cxnSp>
        <p:grpSp>
          <p:nvGrpSpPr>
            <p:cNvPr id="2054" name="Group 2053"/>
            <p:cNvGrpSpPr/>
            <p:nvPr/>
          </p:nvGrpSpPr>
          <p:grpSpPr>
            <a:xfrm>
              <a:off x="2691664" y="4005065"/>
              <a:ext cx="3960000" cy="720000"/>
              <a:chOff x="2691664" y="3789039"/>
              <a:chExt cx="3960000" cy="720000"/>
            </a:xfrm>
          </p:grpSpPr>
          <p:sp>
            <p:nvSpPr>
              <p:cNvPr id="102" name="Rectangular Callout 101"/>
              <p:cNvSpPr/>
              <p:nvPr/>
            </p:nvSpPr>
            <p:spPr>
              <a:xfrm>
                <a:off x="2691664" y="3789039"/>
                <a:ext cx="3960000" cy="720000"/>
              </a:xfrm>
              <a:prstGeom prst="wedgeRectCallout">
                <a:avLst>
                  <a:gd name="adj1" fmla="val 19988"/>
                  <a:gd name="adj2" fmla="val -1094"/>
                </a:avLst>
              </a:prstGeom>
              <a:gradFill>
                <a:gsLst>
                  <a:gs pos="0">
                    <a:srgbClr val="92D050"/>
                  </a:gs>
                  <a:gs pos="80000">
                    <a:srgbClr val="CCFF99"/>
                  </a:gs>
                  <a:gs pos="100000">
                    <a:schemeClr val="bg1"/>
                  </a:gs>
                </a:gsLst>
              </a:gradFill>
              <a:ln/>
            </p:spPr>
            <p:style>
              <a:lnRef idx="0">
                <a:schemeClr val="accent1"/>
              </a:lnRef>
              <a:fillRef idx="3">
                <a:schemeClr val="accent1"/>
              </a:fillRef>
              <a:effectRef idx="3">
                <a:schemeClr val="accent1"/>
              </a:effectRef>
              <a:fontRef idx="minor">
                <a:schemeClr val="lt1"/>
              </a:fontRef>
            </p:style>
            <p:txBody>
              <a:bodyPr rtlCol="1" anchor="t" anchorCtr="0"/>
              <a:lstStyle/>
              <a:p>
                <a:r>
                  <a:rPr lang="he-IL" sz="1200" dirty="0" smtClean="0">
                    <a:solidFill>
                      <a:schemeClr val="tx1"/>
                    </a:solidFill>
                    <a:latin typeface="David" panose="020E0502060401010101" pitchFamily="34" charset="-79"/>
                    <a:cs typeface="David" panose="020E0502060401010101" pitchFamily="34" charset="-79"/>
                  </a:rPr>
                  <a:t>צפייה </a:t>
                </a:r>
                <a:r>
                  <a:rPr lang="he-IL" sz="1200" dirty="0">
                    <a:solidFill>
                      <a:schemeClr val="tx1"/>
                    </a:solidFill>
                    <a:latin typeface="David" panose="020E0502060401010101" pitchFamily="34" charset="-79"/>
                    <a:cs typeface="David" panose="020E0502060401010101" pitchFamily="34" charset="-79"/>
                  </a:rPr>
                  <a:t>בתשובת </a:t>
                </a:r>
                <a:r>
                  <a:rPr lang="he-IL" sz="1200" dirty="0" smtClean="0">
                    <a:solidFill>
                      <a:schemeClr val="tx1"/>
                    </a:solidFill>
                    <a:latin typeface="David" panose="020E0502060401010101" pitchFamily="34" charset="-79"/>
                    <a:cs typeface="David" panose="020E0502060401010101" pitchFamily="34" charset="-79"/>
                  </a:rPr>
                  <a:t>איש הקשר  ברשות </a:t>
                </a:r>
                <a:r>
                  <a:rPr lang="he-IL" sz="1200" dirty="0">
                    <a:solidFill>
                      <a:schemeClr val="tx1"/>
                    </a:solidFill>
                    <a:latin typeface="David" panose="020E0502060401010101" pitchFamily="34" charset="-79"/>
                    <a:cs typeface="David" panose="020E0502060401010101" pitchFamily="34" charset="-79"/>
                  </a:rPr>
                  <a:t>המחקר </a:t>
                </a:r>
                <a:endParaRPr lang="he-IL" sz="1200" dirty="0" smtClean="0">
                  <a:solidFill>
                    <a:schemeClr val="tx1"/>
                  </a:solidFill>
                  <a:latin typeface="David" panose="020E0502060401010101" pitchFamily="34" charset="-79"/>
                  <a:cs typeface="David" panose="020E0502060401010101" pitchFamily="34" charset="-79"/>
                </a:endParaRPr>
              </a:p>
              <a:p>
                <a:r>
                  <a:rPr lang="he-IL" sz="1200" dirty="0" smtClean="0">
                    <a:solidFill>
                      <a:schemeClr val="tx1"/>
                    </a:solidFill>
                    <a:latin typeface="David" panose="020E0502060401010101" pitchFamily="34" charset="-79"/>
                    <a:cs typeface="David" panose="020E0502060401010101" pitchFamily="34" charset="-79"/>
                  </a:rPr>
                  <a:t>להתעניינויות </a:t>
                </a:r>
                <a:r>
                  <a:rPr lang="he-IL" sz="1200" dirty="0">
                    <a:solidFill>
                      <a:schemeClr val="tx1"/>
                    </a:solidFill>
                    <a:latin typeface="David" panose="020E0502060401010101" pitchFamily="34" charset="-79"/>
                    <a:cs typeface="David" panose="020E0502060401010101" pitchFamily="34" charset="-79"/>
                  </a:rPr>
                  <a:t>ששלחתם.</a:t>
                </a:r>
              </a:p>
              <a:p>
                <a:pPr algn="ctr"/>
                <a:endParaRPr lang="he-IL" sz="1200" dirty="0">
                  <a:solidFill>
                    <a:schemeClr val="tx1"/>
                  </a:solidFill>
                </a:endParaRPr>
              </a:p>
            </p:txBody>
          </p:sp>
          <p:sp>
            <p:nvSpPr>
              <p:cNvPr id="146" name="Rounded Rectangle 145"/>
              <p:cNvSpPr/>
              <p:nvPr/>
            </p:nvSpPr>
            <p:spPr>
              <a:xfrm>
                <a:off x="2763672" y="3878229"/>
                <a:ext cx="1095178" cy="388590"/>
              </a:xfrm>
              <a:prstGeom prst="roundRect">
                <a:avLst/>
              </a:prstGeom>
              <a:solidFill>
                <a:srgbClr val="E8F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solidFill>
                      <a:srgbClr val="00B050"/>
                    </a:solidFill>
                    <a:latin typeface="David" panose="020E0502060401010101" pitchFamily="34" charset="-79"/>
                    <a:cs typeface="David" panose="020E0502060401010101" pitchFamily="34" charset="-79"/>
                  </a:rPr>
                  <a:t>עמ' </a:t>
                </a:r>
                <a:r>
                  <a:rPr lang="he-IL" sz="1200" dirty="0" smtClean="0">
                    <a:solidFill>
                      <a:srgbClr val="00B050"/>
                    </a:solidFill>
                    <a:latin typeface="David" panose="020E0502060401010101" pitchFamily="34" charset="-79"/>
                    <a:cs typeface="David" panose="020E0502060401010101" pitchFamily="34" charset="-79"/>
                  </a:rPr>
                  <a:t>13 </a:t>
                </a:r>
                <a:r>
                  <a:rPr lang="he-IL" sz="1200" dirty="0">
                    <a:solidFill>
                      <a:srgbClr val="00B050"/>
                    </a:solidFill>
                    <a:latin typeface="David" panose="020E0502060401010101" pitchFamily="34" charset="-79"/>
                    <a:cs typeface="David" panose="020E0502060401010101" pitchFamily="34" charset="-79"/>
                  </a:rPr>
                  <a:t>במדריך</a:t>
                </a:r>
              </a:p>
              <a:p>
                <a:pPr algn="ctr"/>
                <a:endParaRPr lang="he-IL" sz="1200" dirty="0"/>
              </a:p>
            </p:txBody>
          </p:sp>
        </p:grpSp>
      </p:grpSp>
      <p:grpSp>
        <p:nvGrpSpPr>
          <p:cNvPr id="2073" name="Group 2072"/>
          <p:cNvGrpSpPr/>
          <p:nvPr/>
        </p:nvGrpSpPr>
        <p:grpSpPr>
          <a:xfrm>
            <a:off x="2469895" y="2463664"/>
            <a:ext cx="5014781" cy="3053489"/>
            <a:chOff x="2691663" y="2391656"/>
            <a:chExt cx="5014781" cy="3053489"/>
          </a:xfrm>
        </p:grpSpPr>
        <p:cxnSp>
          <p:nvCxnSpPr>
            <p:cNvPr id="2063" name="Elbow Connector 2062"/>
            <p:cNvCxnSpPr>
              <a:stCxn id="101" idx="3"/>
              <a:endCxn id="159" idx="1"/>
            </p:cNvCxnSpPr>
            <p:nvPr/>
          </p:nvCxnSpPr>
          <p:spPr>
            <a:xfrm flipV="1">
              <a:off x="6651663" y="2391656"/>
              <a:ext cx="1054781" cy="2693489"/>
            </a:xfrm>
            <a:prstGeom prst="bentConnector3">
              <a:avLst>
                <a:gd name="adj1" fmla="val 50000"/>
              </a:avLst>
            </a:prstGeom>
            <a:ln>
              <a:solidFill>
                <a:srgbClr val="CCFF99"/>
              </a:solidFill>
              <a:tailEnd type="arrow"/>
            </a:ln>
          </p:spPr>
          <p:style>
            <a:lnRef idx="2">
              <a:schemeClr val="accent4"/>
            </a:lnRef>
            <a:fillRef idx="0">
              <a:schemeClr val="accent4"/>
            </a:fillRef>
            <a:effectRef idx="1">
              <a:schemeClr val="accent4"/>
            </a:effectRef>
            <a:fontRef idx="minor">
              <a:schemeClr val="tx1"/>
            </a:fontRef>
          </p:style>
        </p:cxnSp>
        <p:grpSp>
          <p:nvGrpSpPr>
            <p:cNvPr id="2056" name="Group 2055"/>
            <p:cNvGrpSpPr/>
            <p:nvPr/>
          </p:nvGrpSpPr>
          <p:grpSpPr>
            <a:xfrm>
              <a:off x="2691663" y="4725145"/>
              <a:ext cx="3960000" cy="720000"/>
              <a:chOff x="2691663" y="4552094"/>
              <a:chExt cx="3960000" cy="720000"/>
            </a:xfrm>
          </p:grpSpPr>
          <p:sp>
            <p:nvSpPr>
              <p:cNvPr id="101" name="Rectangular Callout 100"/>
              <p:cNvSpPr/>
              <p:nvPr/>
            </p:nvSpPr>
            <p:spPr>
              <a:xfrm>
                <a:off x="2691663" y="4552094"/>
                <a:ext cx="3960000" cy="720000"/>
              </a:xfrm>
              <a:prstGeom prst="wedgeRectCallout">
                <a:avLst>
                  <a:gd name="adj1" fmla="val 19948"/>
                  <a:gd name="adj2" fmla="val 22321"/>
                </a:avLst>
              </a:prstGeom>
              <a:gradFill>
                <a:gsLst>
                  <a:gs pos="0">
                    <a:srgbClr val="92D050"/>
                  </a:gs>
                  <a:gs pos="80000">
                    <a:srgbClr val="CCFF99"/>
                  </a:gs>
                  <a:gs pos="100000">
                    <a:schemeClr val="bg1"/>
                  </a:gs>
                </a:gsLst>
              </a:gradFill>
              <a:ln/>
            </p:spPr>
            <p:style>
              <a:lnRef idx="0">
                <a:schemeClr val="accent1"/>
              </a:lnRef>
              <a:fillRef idx="3">
                <a:schemeClr val="accent1"/>
              </a:fillRef>
              <a:effectRef idx="3">
                <a:schemeClr val="accent1"/>
              </a:effectRef>
              <a:fontRef idx="minor">
                <a:schemeClr val="lt1"/>
              </a:fontRef>
            </p:style>
            <p:txBody>
              <a:bodyPr rtlCol="1" anchor="t" anchorCtr="0"/>
              <a:lstStyle/>
              <a:p>
                <a:r>
                  <a:rPr lang="he-IL" sz="1200" dirty="0">
                    <a:solidFill>
                      <a:schemeClr val="tx1"/>
                    </a:solidFill>
                    <a:latin typeface="David" panose="020E0502060401010101" pitchFamily="34" charset="-79"/>
                    <a:cs typeface="David" panose="020E0502060401010101" pitchFamily="34" charset="-79"/>
                  </a:rPr>
                  <a:t>מעקב אחר סטטוס של </a:t>
                </a:r>
                <a:r>
                  <a:rPr lang="he-IL" sz="1200" dirty="0" smtClean="0">
                    <a:solidFill>
                      <a:schemeClr val="tx1"/>
                    </a:solidFill>
                    <a:latin typeface="David" panose="020E0502060401010101" pitchFamily="34" charset="-79"/>
                    <a:cs typeface="David" panose="020E0502060401010101" pitchFamily="34" charset="-79"/>
                  </a:rPr>
                  <a:t>הצעות </a:t>
                </a:r>
                <a:r>
                  <a:rPr lang="he-IL" sz="1200" dirty="0">
                    <a:solidFill>
                      <a:schemeClr val="tx1"/>
                    </a:solidFill>
                    <a:latin typeface="David" panose="020E0502060401010101" pitchFamily="34" charset="-79"/>
                    <a:cs typeface="David" panose="020E0502060401010101" pitchFamily="34" charset="-79"/>
                  </a:rPr>
                  <a:t>מחקר </a:t>
                </a:r>
                <a:endParaRPr lang="he-IL" sz="1200" dirty="0" smtClean="0">
                  <a:solidFill>
                    <a:schemeClr val="tx1"/>
                  </a:solidFill>
                  <a:latin typeface="David" panose="020E0502060401010101" pitchFamily="34" charset="-79"/>
                  <a:cs typeface="David" panose="020E0502060401010101" pitchFamily="34" charset="-79"/>
                </a:endParaRPr>
              </a:p>
              <a:p>
                <a:r>
                  <a:rPr lang="he-IL" sz="1200" dirty="0" smtClean="0">
                    <a:solidFill>
                      <a:schemeClr val="tx1"/>
                    </a:solidFill>
                    <a:latin typeface="David" panose="020E0502060401010101" pitchFamily="34" charset="-79"/>
                    <a:cs typeface="David" panose="020E0502060401010101" pitchFamily="34" charset="-79"/>
                  </a:rPr>
                  <a:t>שהוגשו </a:t>
                </a:r>
                <a:r>
                  <a:rPr lang="he-IL" sz="1200" dirty="0">
                    <a:solidFill>
                      <a:schemeClr val="tx1"/>
                    </a:solidFill>
                    <a:latin typeface="David" panose="020E0502060401010101" pitchFamily="34" charset="-79"/>
                    <a:cs typeface="David" panose="020E0502060401010101" pitchFamily="34" charset="-79"/>
                  </a:rPr>
                  <a:t>על ידכם </a:t>
                </a:r>
              </a:p>
              <a:p>
                <a:endParaRPr lang="he-IL" sz="1200" dirty="0">
                  <a:solidFill>
                    <a:schemeClr val="tx1"/>
                  </a:solidFill>
                </a:endParaRPr>
              </a:p>
            </p:txBody>
          </p:sp>
          <p:sp>
            <p:nvSpPr>
              <p:cNvPr id="149" name="Rounded Rectangle 148"/>
              <p:cNvSpPr/>
              <p:nvPr/>
            </p:nvSpPr>
            <p:spPr>
              <a:xfrm>
                <a:off x="2763672" y="4598309"/>
                <a:ext cx="1095178" cy="388590"/>
              </a:xfrm>
              <a:prstGeom prst="roundRect">
                <a:avLst/>
              </a:prstGeom>
              <a:solidFill>
                <a:srgbClr val="E8F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solidFill>
                      <a:srgbClr val="00B050"/>
                    </a:solidFill>
                    <a:latin typeface="David" panose="020E0502060401010101" pitchFamily="34" charset="-79"/>
                    <a:cs typeface="David" panose="020E0502060401010101" pitchFamily="34" charset="-79"/>
                  </a:rPr>
                  <a:t>עמ' </a:t>
                </a:r>
                <a:r>
                  <a:rPr lang="he-IL" sz="1200" dirty="0" smtClean="0">
                    <a:solidFill>
                      <a:srgbClr val="00B050"/>
                    </a:solidFill>
                    <a:latin typeface="David" panose="020E0502060401010101" pitchFamily="34" charset="-79"/>
                    <a:cs typeface="David" panose="020E0502060401010101" pitchFamily="34" charset="-79"/>
                  </a:rPr>
                  <a:t>13 </a:t>
                </a:r>
                <a:r>
                  <a:rPr lang="he-IL" sz="1200" dirty="0">
                    <a:solidFill>
                      <a:srgbClr val="00B050"/>
                    </a:solidFill>
                    <a:latin typeface="David" panose="020E0502060401010101" pitchFamily="34" charset="-79"/>
                    <a:cs typeface="David" panose="020E0502060401010101" pitchFamily="34" charset="-79"/>
                  </a:rPr>
                  <a:t>במדריך</a:t>
                </a:r>
              </a:p>
              <a:p>
                <a:pPr algn="ctr"/>
                <a:endParaRPr lang="he-IL" sz="1200" dirty="0"/>
              </a:p>
            </p:txBody>
          </p:sp>
        </p:grpSp>
      </p:grpSp>
      <p:grpSp>
        <p:nvGrpSpPr>
          <p:cNvPr id="7" name="Group 6"/>
          <p:cNvGrpSpPr/>
          <p:nvPr/>
        </p:nvGrpSpPr>
        <p:grpSpPr>
          <a:xfrm>
            <a:off x="2488953" y="3230763"/>
            <a:ext cx="4999510" cy="3486164"/>
            <a:chOff x="2520461" y="3183196"/>
            <a:chExt cx="4999510" cy="3486164"/>
          </a:xfrm>
        </p:grpSpPr>
        <p:grpSp>
          <p:nvGrpSpPr>
            <p:cNvPr id="2074" name="Group 2073"/>
            <p:cNvGrpSpPr/>
            <p:nvPr/>
          </p:nvGrpSpPr>
          <p:grpSpPr>
            <a:xfrm>
              <a:off x="2520461" y="3183196"/>
              <a:ext cx="4999510" cy="3486164"/>
              <a:chOff x="2755543" y="3071857"/>
              <a:chExt cx="4999510" cy="3486164"/>
            </a:xfrm>
          </p:grpSpPr>
          <p:cxnSp>
            <p:nvCxnSpPr>
              <p:cNvPr id="2066" name="Elbow Connector 2065"/>
              <p:cNvCxnSpPr>
                <a:stCxn id="95" idx="3"/>
                <a:endCxn id="160" idx="1"/>
              </p:cNvCxnSpPr>
              <p:nvPr/>
            </p:nvCxnSpPr>
            <p:spPr>
              <a:xfrm flipV="1">
                <a:off x="6715543" y="3071857"/>
                <a:ext cx="1039510" cy="3126164"/>
              </a:xfrm>
              <a:prstGeom prst="bentConnector3">
                <a:avLst>
                  <a:gd name="adj1" fmla="val 50000"/>
                </a:avLst>
              </a:prstGeom>
              <a:ln>
                <a:solidFill>
                  <a:srgbClr val="CCFF99"/>
                </a:solidFill>
                <a:tailEnd type="arrow"/>
              </a:ln>
            </p:spPr>
            <p:style>
              <a:lnRef idx="2">
                <a:schemeClr val="accent4"/>
              </a:lnRef>
              <a:fillRef idx="0">
                <a:schemeClr val="accent4"/>
              </a:fillRef>
              <a:effectRef idx="1">
                <a:schemeClr val="accent4"/>
              </a:effectRef>
              <a:fontRef idx="minor">
                <a:schemeClr val="tx1"/>
              </a:fontRef>
            </p:style>
          </p:cxnSp>
          <p:sp>
            <p:nvSpPr>
              <p:cNvPr id="95" name="Rectangular Callout 94"/>
              <p:cNvSpPr/>
              <p:nvPr/>
            </p:nvSpPr>
            <p:spPr>
              <a:xfrm>
                <a:off x="2755543" y="5838021"/>
                <a:ext cx="3960000" cy="720000"/>
              </a:xfrm>
              <a:prstGeom prst="wedgeRectCallout">
                <a:avLst>
                  <a:gd name="adj1" fmla="val 19805"/>
                  <a:gd name="adj2" fmla="val -20897"/>
                </a:avLst>
              </a:prstGeom>
              <a:gradFill>
                <a:gsLst>
                  <a:gs pos="0">
                    <a:srgbClr val="92D050"/>
                  </a:gs>
                  <a:gs pos="80000">
                    <a:srgbClr val="CCFF99"/>
                  </a:gs>
                  <a:gs pos="100000">
                    <a:schemeClr val="bg1"/>
                  </a:gs>
                </a:gsLst>
              </a:gradFill>
              <a:ln/>
            </p:spPr>
            <p:style>
              <a:lnRef idx="0">
                <a:schemeClr val="accent1"/>
              </a:lnRef>
              <a:fillRef idx="3">
                <a:schemeClr val="accent1"/>
              </a:fillRef>
              <a:effectRef idx="3">
                <a:schemeClr val="accent1"/>
              </a:effectRef>
              <a:fontRef idx="minor">
                <a:schemeClr val="lt1"/>
              </a:fontRef>
            </p:style>
            <p:txBody>
              <a:bodyPr rtlCol="1" anchor="ctr"/>
              <a:lstStyle/>
              <a:p>
                <a:pPr>
                  <a:lnSpc>
                    <a:spcPct val="150000"/>
                  </a:lnSpc>
                </a:pPr>
                <a:r>
                  <a:rPr lang="he-IL" sz="1200" dirty="0">
                    <a:solidFill>
                      <a:schemeClr val="tx1"/>
                    </a:solidFill>
                    <a:latin typeface="David" panose="020E0502060401010101" pitchFamily="34" charset="-79"/>
                    <a:cs typeface="David" panose="020E0502060401010101" pitchFamily="34" charset="-79"/>
                  </a:rPr>
                  <a:t>מעבר למערכות ממוחשבות נוספות. </a:t>
                </a:r>
              </a:p>
              <a:p>
                <a:pPr algn="ctr"/>
                <a:endParaRPr lang="he-IL" sz="1400" dirty="0"/>
              </a:p>
            </p:txBody>
          </p:sp>
        </p:grpSp>
        <p:sp>
          <p:nvSpPr>
            <p:cNvPr id="60" name="Rounded Rectangle 59"/>
            <p:cNvSpPr/>
            <p:nvPr/>
          </p:nvSpPr>
          <p:spPr>
            <a:xfrm>
              <a:off x="2600598" y="6064746"/>
              <a:ext cx="1095178" cy="388590"/>
            </a:xfrm>
            <a:prstGeom prst="roundRect">
              <a:avLst/>
            </a:prstGeom>
            <a:solidFill>
              <a:srgbClr val="E8F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smtClean="0">
                  <a:solidFill>
                    <a:srgbClr val="00B050"/>
                  </a:solidFill>
                  <a:latin typeface="David" panose="020E0502060401010101" pitchFamily="34" charset="-79"/>
                  <a:cs typeface="David" panose="020E0502060401010101" pitchFamily="34" charset="-79"/>
                </a:rPr>
                <a:t>עמ'22 במדריך</a:t>
              </a:r>
              <a:endParaRPr lang="he-IL" sz="1200" dirty="0">
                <a:solidFill>
                  <a:srgbClr val="00B050"/>
                </a:solidFill>
                <a:latin typeface="David" panose="020E0502060401010101" pitchFamily="34" charset="-79"/>
                <a:cs typeface="David" panose="020E0502060401010101" pitchFamily="34" charset="-79"/>
              </a:endParaRPr>
            </a:p>
            <a:p>
              <a:pPr algn="ctr"/>
              <a:endParaRPr lang="he-IL" sz="1200" dirty="0"/>
            </a:p>
          </p:txBody>
        </p:sp>
      </p:grpSp>
      <p:grpSp>
        <p:nvGrpSpPr>
          <p:cNvPr id="2" name="Group 1"/>
          <p:cNvGrpSpPr/>
          <p:nvPr/>
        </p:nvGrpSpPr>
        <p:grpSpPr>
          <a:xfrm>
            <a:off x="2488953" y="836712"/>
            <a:ext cx="5005255" cy="632311"/>
            <a:chOff x="2456582" y="876043"/>
            <a:chExt cx="5005255" cy="632311"/>
          </a:xfrm>
        </p:grpSpPr>
        <p:grpSp>
          <p:nvGrpSpPr>
            <p:cNvPr id="2068" name="Group 2067"/>
            <p:cNvGrpSpPr/>
            <p:nvPr/>
          </p:nvGrpSpPr>
          <p:grpSpPr>
            <a:xfrm>
              <a:off x="2456582" y="876043"/>
              <a:ext cx="5005255" cy="632311"/>
              <a:chOff x="2691664" y="764704"/>
              <a:chExt cx="5005255" cy="632311"/>
            </a:xfrm>
          </p:grpSpPr>
          <p:cxnSp>
            <p:nvCxnSpPr>
              <p:cNvPr id="6" name="Elbow Connector 5"/>
              <p:cNvCxnSpPr/>
              <p:nvPr/>
            </p:nvCxnSpPr>
            <p:spPr>
              <a:xfrm flipV="1">
                <a:off x="6651663" y="948032"/>
                <a:ext cx="1045256" cy="132827"/>
              </a:xfrm>
              <a:prstGeom prst="bentConnector3">
                <a:avLst>
                  <a:gd name="adj1" fmla="val 11727"/>
                </a:avLst>
              </a:prstGeom>
              <a:ln>
                <a:solidFill>
                  <a:srgbClr val="CCFF99"/>
                </a:solidFill>
                <a:tailEnd type="arrow"/>
              </a:ln>
            </p:spPr>
            <p:style>
              <a:lnRef idx="2">
                <a:schemeClr val="accent4"/>
              </a:lnRef>
              <a:fillRef idx="0">
                <a:schemeClr val="accent4"/>
              </a:fillRef>
              <a:effectRef idx="1">
                <a:schemeClr val="accent4"/>
              </a:effectRef>
              <a:fontRef idx="minor">
                <a:schemeClr val="tx1"/>
              </a:fontRef>
            </p:style>
          </p:cxnSp>
          <p:sp>
            <p:nvSpPr>
              <p:cNvPr id="96" name="Rectangular Callout 95"/>
              <p:cNvSpPr/>
              <p:nvPr/>
            </p:nvSpPr>
            <p:spPr>
              <a:xfrm>
                <a:off x="2691664" y="764704"/>
                <a:ext cx="3960000" cy="632311"/>
              </a:xfrm>
              <a:prstGeom prst="wedgeRectCallout">
                <a:avLst>
                  <a:gd name="adj1" fmla="val 45951"/>
                  <a:gd name="adj2" fmla="val 22165"/>
                </a:avLst>
              </a:prstGeom>
              <a:gradFill>
                <a:gsLst>
                  <a:gs pos="0">
                    <a:srgbClr val="92D050"/>
                  </a:gs>
                  <a:gs pos="80000">
                    <a:srgbClr val="CCFF99"/>
                  </a:gs>
                  <a:gs pos="100000">
                    <a:schemeClr val="bg1"/>
                  </a:gs>
                </a:gsLst>
              </a:gradFill>
              <a:ln/>
            </p:spPr>
            <p:style>
              <a:lnRef idx="0">
                <a:schemeClr val="accent1"/>
              </a:lnRef>
              <a:fillRef idx="3">
                <a:schemeClr val="accent1"/>
              </a:fillRef>
              <a:effectRef idx="3">
                <a:schemeClr val="accent1"/>
              </a:effectRef>
              <a:fontRef idx="minor">
                <a:schemeClr val="lt1"/>
              </a:fontRef>
            </p:style>
            <p:txBody>
              <a:bodyPr rtlCol="1" anchor="ctr"/>
              <a:lstStyle/>
              <a:p>
                <a:r>
                  <a:rPr lang="en-US" sz="1400" dirty="0" smtClean="0">
                    <a:solidFill>
                      <a:srgbClr val="002060"/>
                    </a:solidFill>
                    <a:latin typeface="David" panose="020E0502060401010101" pitchFamily="34" charset="-79"/>
                    <a:cs typeface="David" panose="020E0502060401010101" pitchFamily="34" charset="-79"/>
                  </a:rPr>
                  <a:t/>
                </a:r>
                <a:br>
                  <a:rPr lang="en-US" sz="1400" dirty="0" smtClean="0">
                    <a:solidFill>
                      <a:srgbClr val="002060"/>
                    </a:solidFill>
                    <a:latin typeface="David" panose="020E0502060401010101" pitchFamily="34" charset="-79"/>
                    <a:cs typeface="David" panose="020E0502060401010101" pitchFamily="34" charset="-79"/>
                  </a:rPr>
                </a:br>
                <a:r>
                  <a:rPr lang="he-IL" sz="1200" dirty="0">
                    <a:solidFill>
                      <a:schemeClr val="tx1"/>
                    </a:solidFill>
                    <a:latin typeface="David" panose="020E0502060401010101" pitchFamily="34" charset="-79"/>
                    <a:cs typeface="David" panose="020E0502060401010101" pitchFamily="34" charset="-79"/>
                  </a:rPr>
                  <a:t>ניתן לנווט ליישומי </a:t>
                </a:r>
                <a:r>
                  <a:rPr lang="he-IL" sz="1200" dirty="0" smtClean="0">
                    <a:solidFill>
                      <a:schemeClr val="tx1"/>
                    </a:solidFill>
                    <a:latin typeface="David" panose="020E0502060401010101" pitchFamily="34" charset="-79"/>
                    <a:cs typeface="David" panose="020E0502060401010101" pitchFamily="34" charset="-79"/>
                  </a:rPr>
                  <a:t>הפורטל השונים ולקבל </a:t>
                </a:r>
                <a:r>
                  <a:rPr lang="en-US" sz="1200" dirty="0" smtClean="0">
                    <a:solidFill>
                      <a:schemeClr val="tx1"/>
                    </a:solidFill>
                    <a:latin typeface="David" panose="020E0502060401010101" pitchFamily="34" charset="-79"/>
                    <a:cs typeface="David" panose="020E0502060401010101" pitchFamily="34" charset="-79"/>
                  </a:rPr>
                  <a:t/>
                </a:r>
                <a:br>
                  <a:rPr lang="en-US" sz="1200" dirty="0" smtClean="0">
                    <a:solidFill>
                      <a:schemeClr val="tx1"/>
                    </a:solidFill>
                    <a:latin typeface="David" panose="020E0502060401010101" pitchFamily="34" charset="-79"/>
                    <a:cs typeface="David" panose="020E0502060401010101" pitchFamily="34" charset="-79"/>
                  </a:rPr>
                </a:br>
                <a:r>
                  <a:rPr lang="he-IL" sz="1200" dirty="0" smtClean="0">
                    <a:solidFill>
                      <a:schemeClr val="tx1"/>
                    </a:solidFill>
                    <a:latin typeface="David" panose="020E0502060401010101" pitchFamily="34" charset="-79"/>
                    <a:cs typeface="David" panose="020E0502060401010101" pitchFamily="34" charset="-79"/>
                  </a:rPr>
                  <a:t>"הצצה" על תכנים בישומי הפורטל השונים</a:t>
                </a:r>
                <a:endParaRPr lang="he-IL" sz="1200" dirty="0">
                  <a:solidFill>
                    <a:schemeClr val="tx1"/>
                  </a:solidFill>
                  <a:latin typeface="David" panose="020E0502060401010101" pitchFamily="34" charset="-79"/>
                  <a:cs typeface="David" panose="020E0502060401010101" pitchFamily="34" charset="-79"/>
                </a:endParaRPr>
              </a:p>
              <a:p>
                <a:pPr algn="ctr"/>
                <a:endParaRPr lang="he-IL" sz="1400" dirty="0"/>
              </a:p>
            </p:txBody>
          </p:sp>
        </p:grpSp>
        <p:sp>
          <p:nvSpPr>
            <p:cNvPr id="61" name="Rounded Rectangle 60"/>
            <p:cNvSpPr/>
            <p:nvPr/>
          </p:nvSpPr>
          <p:spPr>
            <a:xfrm>
              <a:off x="2531148" y="952178"/>
              <a:ext cx="1134113" cy="388590"/>
            </a:xfrm>
            <a:prstGeom prst="roundRect">
              <a:avLst/>
            </a:prstGeom>
            <a:solidFill>
              <a:srgbClr val="E8F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smtClean="0">
                  <a:solidFill>
                    <a:srgbClr val="00B050"/>
                  </a:solidFill>
                  <a:latin typeface="David" panose="020E0502060401010101" pitchFamily="34" charset="-79"/>
                  <a:cs typeface="David" panose="020E0502060401010101" pitchFamily="34" charset="-79"/>
                </a:rPr>
                <a:t>עמ' 5 במדריך</a:t>
              </a:r>
              <a:endParaRPr lang="he-IL" sz="1200" dirty="0">
                <a:solidFill>
                  <a:srgbClr val="00B050"/>
                </a:solidFill>
                <a:latin typeface="David" panose="020E0502060401010101" pitchFamily="34" charset="-79"/>
                <a:cs typeface="David" panose="020E0502060401010101" pitchFamily="34" charset="-79"/>
              </a:endParaRPr>
            </a:p>
          </p:txBody>
        </p:sp>
      </p:grpSp>
      <p:grpSp>
        <p:nvGrpSpPr>
          <p:cNvPr id="2060" name="Group 2059"/>
          <p:cNvGrpSpPr/>
          <p:nvPr/>
        </p:nvGrpSpPr>
        <p:grpSpPr>
          <a:xfrm>
            <a:off x="2474062" y="2864287"/>
            <a:ext cx="5163014" cy="3139516"/>
            <a:chOff x="2460748" y="2903618"/>
            <a:chExt cx="5163014" cy="3139516"/>
          </a:xfrm>
        </p:grpSpPr>
        <p:grpSp>
          <p:nvGrpSpPr>
            <p:cNvPr id="65" name="Group 64"/>
            <p:cNvGrpSpPr/>
            <p:nvPr/>
          </p:nvGrpSpPr>
          <p:grpSpPr>
            <a:xfrm>
              <a:off x="2460748" y="5539158"/>
              <a:ext cx="3960000" cy="503976"/>
              <a:chOff x="2456582" y="5949360"/>
              <a:chExt cx="3960000" cy="503976"/>
            </a:xfrm>
          </p:grpSpPr>
          <p:sp>
            <p:nvSpPr>
              <p:cNvPr id="70" name="Rectangular Callout 69"/>
              <p:cNvSpPr/>
              <p:nvPr/>
            </p:nvSpPr>
            <p:spPr>
              <a:xfrm>
                <a:off x="2456582" y="5949360"/>
                <a:ext cx="3960000" cy="503976"/>
              </a:xfrm>
              <a:prstGeom prst="wedgeRectCallout">
                <a:avLst>
                  <a:gd name="adj1" fmla="val 19805"/>
                  <a:gd name="adj2" fmla="val -20897"/>
                </a:avLst>
              </a:prstGeom>
              <a:gradFill>
                <a:gsLst>
                  <a:gs pos="0">
                    <a:srgbClr val="92D050"/>
                  </a:gs>
                  <a:gs pos="80000">
                    <a:srgbClr val="CCFF99"/>
                  </a:gs>
                  <a:gs pos="100000">
                    <a:schemeClr val="bg1"/>
                  </a:gs>
                </a:gsLst>
              </a:gradFill>
              <a:ln/>
            </p:spPr>
            <p:style>
              <a:lnRef idx="0">
                <a:schemeClr val="accent1"/>
              </a:lnRef>
              <a:fillRef idx="3">
                <a:schemeClr val="accent1"/>
              </a:fillRef>
              <a:effectRef idx="3">
                <a:schemeClr val="accent1"/>
              </a:effectRef>
              <a:fontRef idx="minor">
                <a:schemeClr val="lt1"/>
              </a:fontRef>
            </p:style>
            <p:txBody>
              <a:bodyPr rtlCol="1" anchor="ctr"/>
              <a:lstStyle/>
              <a:p>
                <a:pPr>
                  <a:lnSpc>
                    <a:spcPct val="150000"/>
                  </a:lnSpc>
                </a:pPr>
                <a:r>
                  <a:rPr lang="he-IL" sz="1200" dirty="0" smtClean="0">
                    <a:solidFill>
                      <a:schemeClr val="tx1"/>
                    </a:solidFill>
                    <a:latin typeface="David" panose="020E0502060401010101" pitchFamily="34" charset="-79"/>
                    <a:cs typeface="David" panose="020E0502060401010101" pitchFamily="34" charset="-79"/>
                  </a:rPr>
                  <a:t>צפייה במענקים פעילים ויצירת התחייבויות</a:t>
                </a:r>
                <a:endParaRPr lang="he-IL" sz="1200" dirty="0">
                  <a:solidFill>
                    <a:schemeClr val="tx1"/>
                  </a:solidFill>
                  <a:latin typeface="David" panose="020E0502060401010101" pitchFamily="34" charset="-79"/>
                  <a:cs typeface="David" panose="020E0502060401010101" pitchFamily="34" charset="-79"/>
                </a:endParaRPr>
              </a:p>
              <a:p>
                <a:pPr algn="ctr"/>
                <a:endParaRPr lang="he-IL" sz="1400" dirty="0"/>
              </a:p>
            </p:txBody>
          </p:sp>
          <p:sp>
            <p:nvSpPr>
              <p:cNvPr id="67" name="Rounded Rectangle 66"/>
              <p:cNvSpPr/>
              <p:nvPr/>
            </p:nvSpPr>
            <p:spPr>
              <a:xfrm>
                <a:off x="2545348" y="5966765"/>
                <a:ext cx="1095178" cy="388590"/>
              </a:xfrm>
              <a:prstGeom prst="roundRect">
                <a:avLst/>
              </a:prstGeom>
              <a:solidFill>
                <a:srgbClr val="E8F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smtClean="0">
                    <a:solidFill>
                      <a:srgbClr val="00B050"/>
                    </a:solidFill>
                    <a:latin typeface="David" panose="020E0502060401010101" pitchFamily="34" charset="-79"/>
                    <a:cs typeface="David" panose="020E0502060401010101" pitchFamily="34" charset="-79"/>
                  </a:rPr>
                  <a:t>עמ'14 במדריך</a:t>
                </a:r>
                <a:endParaRPr lang="he-IL" sz="1200" dirty="0">
                  <a:solidFill>
                    <a:srgbClr val="00B050"/>
                  </a:solidFill>
                  <a:latin typeface="David" panose="020E0502060401010101" pitchFamily="34" charset="-79"/>
                  <a:cs typeface="David" panose="020E0502060401010101" pitchFamily="34" charset="-79"/>
                </a:endParaRPr>
              </a:p>
              <a:p>
                <a:pPr algn="ctr"/>
                <a:endParaRPr lang="he-IL" sz="1200" dirty="0"/>
              </a:p>
            </p:txBody>
          </p:sp>
        </p:grpSp>
        <p:cxnSp>
          <p:nvCxnSpPr>
            <p:cNvPr id="84" name="Elbow Connector 83"/>
            <p:cNvCxnSpPr/>
            <p:nvPr/>
          </p:nvCxnSpPr>
          <p:spPr>
            <a:xfrm rot="5400000" flipH="1" flipV="1">
              <a:off x="5578491" y="3745875"/>
              <a:ext cx="2887528" cy="1203014"/>
            </a:xfrm>
            <a:prstGeom prst="bentConnector3">
              <a:avLst>
                <a:gd name="adj1" fmla="val 520"/>
              </a:avLst>
            </a:prstGeom>
            <a:ln>
              <a:solidFill>
                <a:srgbClr val="CCFF99"/>
              </a:solidFill>
              <a:tailEnd type="arrow"/>
            </a:ln>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193890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5"/>
                                        </p:tgtEl>
                                        <p:attrNameLst>
                                          <p:attrName>style.visibility</p:attrName>
                                        </p:attrNameLst>
                                      </p:cBhvr>
                                      <p:to>
                                        <p:strVal val="visible"/>
                                      </p:to>
                                    </p:set>
                                  </p:childTnLst>
                                  <p:subTnLst>
                                    <p:set>
                                      <p:cBhvr override="childStyle">
                                        <p:cTn dur="1" fill="hold" display="0" masterRel="nextClick" afterEffect="1"/>
                                        <p:tgtEl>
                                          <p:spTgt spid="155"/>
                                        </p:tgtEl>
                                        <p:attrNameLst>
                                          <p:attrName>style.visibility</p:attrName>
                                        </p:attrNameLst>
                                      </p:cBhvr>
                                      <p:to>
                                        <p:strVal val="hidden"/>
                                      </p:to>
                                    </p:set>
                                  </p:subTnLst>
                                </p:cTn>
                              </p:par>
                              <p:par>
                                <p:cTn id="14" presetID="10" presetClass="entr" presetSubtype="0" fill="hold" nodeType="withEffect">
                                  <p:stCondLst>
                                    <p:cond delay="0"/>
                                  </p:stCondLst>
                                  <p:childTnLst>
                                    <p:set>
                                      <p:cBhvr>
                                        <p:cTn id="15" dur="1" fill="hold">
                                          <p:stCondLst>
                                            <p:cond delay="0"/>
                                          </p:stCondLst>
                                        </p:cTn>
                                        <p:tgtEl>
                                          <p:spTgt spid="2069"/>
                                        </p:tgtEl>
                                        <p:attrNameLst>
                                          <p:attrName>style.visibility</p:attrName>
                                        </p:attrNameLst>
                                      </p:cBhvr>
                                      <p:to>
                                        <p:strVal val="visible"/>
                                      </p:to>
                                    </p:set>
                                    <p:animEffect transition="in" filter="fade">
                                      <p:cBhvr>
                                        <p:cTn id="16" dur="500"/>
                                        <p:tgtEl>
                                          <p:spTgt spid="206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6"/>
                                        </p:tgtEl>
                                        <p:attrNameLst>
                                          <p:attrName>style.visibility</p:attrName>
                                        </p:attrNameLst>
                                      </p:cBhvr>
                                      <p:to>
                                        <p:strVal val="visible"/>
                                      </p:to>
                                    </p:set>
                                  </p:childTnLst>
                                  <p:subTnLst>
                                    <p:set>
                                      <p:cBhvr override="childStyle">
                                        <p:cTn dur="1" fill="hold" display="0" masterRel="nextClick" afterEffect="1"/>
                                        <p:tgtEl>
                                          <p:spTgt spid="156"/>
                                        </p:tgtEl>
                                        <p:attrNameLst>
                                          <p:attrName>style.visibility</p:attrName>
                                        </p:attrNameLst>
                                      </p:cBhvr>
                                      <p:to>
                                        <p:strVal val="hidden"/>
                                      </p:to>
                                    </p:set>
                                  </p:subTnLst>
                                </p:cTn>
                              </p:par>
                              <p:par>
                                <p:cTn id="21" presetID="10" presetClass="entr" presetSubtype="0" fill="hold" nodeType="withEffect">
                                  <p:stCondLst>
                                    <p:cond delay="0"/>
                                  </p:stCondLst>
                                  <p:childTnLst>
                                    <p:set>
                                      <p:cBhvr>
                                        <p:cTn id="22" dur="1" fill="hold">
                                          <p:stCondLst>
                                            <p:cond delay="0"/>
                                          </p:stCondLst>
                                        </p:cTn>
                                        <p:tgtEl>
                                          <p:spTgt spid="2070"/>
                                        </p:tgtEl>
                                        <p:attrNameLst>
                                          <p:attrName>style.visibility</p:attrName>
                                        </p:attrNameLst>
                                      </p:cBhvr>
                                      <p:to>
                                        <p:strVal val="visible"/>
                                      </p:to>
                                    </p:set>
                                    <p:animEffect transition="in" filter="fade">
                                      <p:cBhvr>
                                        <p:cTn id="23" dur="500"/>
                                        <p:tgtEl>
                                          <p:spTgt spid="207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7"/>
                                        </p:tgtEl>
                                        <p:attrNameLst>
                                          <p:attrName>style.visibility</p:attrName>
                                        </p:attrNameLst>
                                      </p:cBhvr>
                                      <p:to>
                                        <p:strVal val="visible"/>
                                      </p:to>
                                    </p:set>
                                  </p:childTnLst>
                                  <p:subTnLst>
                                    <p:set>
                                      <p:cBhvr override="childStyle">
                                        <p:cTn dur="1" fill="hold" display="0" masterRel="nextClick" afterEffect="1"/>
                                        <p:tgtEl>
                                          <p:spTgt spid="157"/>
                                        </p:tgtEl>
                                        <p:attrNameLst>
                                          <p:attrName>style.visibility</p:attrName>
                                        </p:attrNameLst>
                                      </p:cBhvr>
                                      <p:to>
                                        <p:strVal val="hidden"/>
                                      </p:to>
                                    </p:set>
                                  </p:subTnLst>
                                </p:cTn>
                              </p:par>
                              <p:par>
                                <p:cTn id="28" presetID="10" presetClass="entr" presetSubtype="0" fill="hold" nodeType="withEffect">
                                  <p:stCondLst>
                                    <p:cond delay="0"/>
                                  </p:stCondLst>
                                  <p:childTnLst>
                                    <p:set>
                                      <p:cBhvr>
                                        <p:cTn id="29" dur="1" fill="hold">
                                          <p:stCondLst>
                                            <p:cond delay="0"/>
                                          </p:stCondLst>
                                        </p:cTn>
                                        <p:tgtEl>
                                          <p:spTgt spid="2071"/>
                                        </p:tgtEl>
                                        <p:attrNameLst>
                                          <p:attrName>style.visibility</p:attrName>
                                        </p:attrNameLst>
                                      </p:cBhvr>
                                      <p:to>
                                        <p:strVal val="visible"/>
                                      </p:to>
                                    </p:set>
                                    <p:animEffect transition="in" filter="fade">
                                      <p:cBhvr>
                                        <p:cTn id="30" dur="500"/>
                                        <p:tgtEl>
                                          <p:spTgt spid="207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8"/>
                                        </p:tgtEl>
                                        <p:attrNameLst>
                                          <p:attrName>style.visibility</p:attrName>
                                        </p:attrNameLst>
                                      </p:cBhvr>
                                      <p:to>
                                        <p:strVal val="visible"/>
                                      </p:to>
                                    </p:set>
                                  </p:childTnLst>
                                  <p:subTnLst>
                                    <p:set>
                                      <p:cBhvr override="childStyle">
                                        <p:cTn dur="1" fill="hold" display="0" masterRel="nextClick" afterEffect="1"/>
                                        <p:tgtEl>
                                          <p:spTgt spid="158"/>
                                        </p:tgtEl>
                                        <p:attrNameLst>
                                          <p:attrName>style.visibility</p:attrName>
                                        </p:attrNameLst>
                                      </p:cBhvr>
                                      <p:to>
                                        <p:strVal val="hidden"/>
                                      </p:to>
                                    </p:set>
                                  </p:subTnLst>
                                </p:cTn>
                              </p:par>
                              <p:par>
                                <p:cTn id="35" presetID="10" presetClass="entr" presetSubtype="0" fill="hold" nodeType="withEffect">
                                  <p:stCondLst>
                                    <p:cond delay="0"/>
                                  </p:stCondLst>
                                  <p:childTnLst>
                                    <p:set>
                                      <p:cBhvr>
                                        <p:cTn id="36" dur="1" fill="hold">
                                          <p:stCondLst>
                                            <p:cond delay="0"/>
                                          </p:stCondLst>
                                        </p:cTn>
                                        <p:tgtEl>
                                          <p:spTgt spid="2072"/>
                                        </p:tgtEl>
                                        <p:attrNameLst>
                                          <p:attrName>style.visibility</p:attrName>
                                        </p:attrNameLst>
                                      </p:cBhvr>
                                      <p:to>
                                        <p:strVal val="visible"/>
                                      </p:to>
                                    </p:set>
                                    <p:animEffect transition="in" filter="fade">
                                      <p:cBhvr>
                                        <p:cTn id="37" dur="500"/>
                                        <p:tgtEl>
                                          <p:spTgt spid="207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9"/>
                                        </p:tgtEl>
                                        <p:attrNameLst>
                                          <p:attrName>style.visibility</p:attrName>
                                        </p:attrNameLst>
                                      </p:cBhvr>
                                      <p:to>
                                        <p:strVal val="visible"/>
                                      </p:to>
                                    </p:set>
                                  </p:childTnLst>
                                  <p:subTnLst>
                                    <p:set>
                                      <p:cBhvr override="childStyle">
                                        <p:cTn dur="1" fill="hold" display="0" masterRel="nextClick" afterEffect="1"/>
                                        <p:tgtEl>
                                          <p:spTgt spid="159"/>
                                        </p:tgtEl>
                                        <p:attrNameLst>
                                          <p:attrName>style.visibility</p:attrName>
                                        </p:attrNameLst>
                                      </p:cBhvr>
                                      <p:to>
                                        <p:strVal val="hidden"/>
                                      </p:to>
                                    </p:set>
                                  </p:subTnLst>
                                </p:cTn>
                              </p:par>
                              <p:par>
                                <p:cTn id="42" presetID="10" presetClass="entr" presetSubtype="0" fill="hold" nodeType="withEffect">
                                  <p:stCondLst>
                                    <p:cond delay="0"/>
                                  </p:stCondLst>
                                  <p:childTnLst>
                                    <p:set>
                                      <p:cBhvr>
                                        <p:cTn id="43" dur="1" fill="hold">
                                          <p:stCondLst>
                                            <p:cond delay="0"/>
                                          </p:stCondLst>
                                        </p:cTn>
                                        <p:tgtEl>
                                          <p:spTgt spid="2073"/>
                                        </p:tgtEl>
                                        <p:attrNameLst>
                                          <p:attrName>style.visibility</p:attrName>
                                        </p:attrNameLst>
                                      </p:cBhvr>
                                      <p:to>
                                        <p:strVal val="visible"/>
                                      </p:to>
                                    </p:set>
                                    <p:animEffect transition="in" filter="fade">
                                      <p:cBhvr>
                                        <p:cTn id="44" dur="500"/>
                                        <p:tgtEl>
                                          <p:spTgt spid="207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subTnLst>
                                    <p:set>
                                      <p:cBhvr override="childStyle">
                                        <p:cTn dur="1" fill="hold" display="0" masterRel="nextClick" afterEffect="1"/>
                                        <p:tgtEl>
                                          <p:spTgt spid="74"/>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0"/>
                                        </p:tgtEl>
                                        <p:attrNameLst>
                                          <p:attrName>style.visibility</p:attrName>
                                        </p:attrNameLst>
                                      </p:cBhvr>
                                      <p:to>
                                        <p:strVal val="visible"/>
                                      </p:to>
                                    </p:set>
                                  </p:childTnLst>
                                  <p:subTnLst>
                                    <p:set>
                                      <p:cBhvr override="childStyle">
                                        <p:cTn dur="1" fill="hold" display="0" masterRel="nextClick" afterEffect="1"/>
                                        <p:tgtEl>
                                          <p:spTgt spid="160"/>
                                        </p:tgtEl>
                                        <p:attrNameLst>
                                          <p:attrName>style.visibility</p:attrName>
                                        </p:attrNameLst>
                                      </p:cBhvr>
                                      <p:to>
                                        <p:strVal val="hidden"/>
                                      </p:to>
                                    </p:set>
                                  </p:subTnLst>
                                </p:cTn>
                              </p:par>
                              <p:par>
                                <p:cTn id="55" presetID="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6" grpId="0" animBg="1"/>
      <p:bldP spid="160" grpId="0" animBg="1"/>
      <p:bldP spid="159" grpId="0" animBg="1"/>
      <p:bldP spid="158" grpId="0" animBg="1"/>
      <p:bldP spid="157" grpId="0" animBg="1"/>
      <p:bldP spid="5"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 y="4192"/>
            <a:ext cx="9144000" cy="1013854"/>
          </a:xfrm>
          <a:prstGeom prst="rect">
            <a:avLst/>
          </a:prstGeom>
        </p:spPr>
      </p:pic>
      <p:sp>
        <p:nvSpPr>
          <p:cNvPr id="5" name="TextBox 7"/>
          <p:cNvSpPr txBox="1">
            <a:spLocks noChangeArrowheads="1"/>
          </p:cNvSpPr>
          <p:nvPr/>
        </p:nvSpPr>
        <p:spPr bwMode="auto">
          <a:xfrm>
            <a:off x="971600" y="2204863"/>
            <a:ext cx="7848872" cy="646331"/>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a:r>
              <a:rPr lang="he-IL" sz="3600" b="1" dirty="0" smtClean="0">
                <a:ln w="10541" cmpd="sng">
                  <a:solidFill>
                    <a:srgbClr val="336699"/>
                  </a:solidFill>
                  <a:prstDash val="solid"/>
                </a:ln>
                <a:solidFill>
                  <a:srgbClr val="002060"/>
                </a:solidFill>
                <a:latin typeface="David" panose="020E0502060401010101" pitchFamily="34" charset="-79"/>
                <a:cs typeface="David" panose="020E0502060401010101" pitchFamily="34" charset="-79"/>
              </a:rPr>
              <a:t>עמוד הבית</a:t>
            </a:r>
            <a:endParaRPr lang="he-IL" sz="3600" b="1" dirty="0">
              <a:ln w="10541" cmpd="sng">
                <a:solidFill>
                  <a:srgbClr val="336699"/>
                </a:solidFill>
                <a:prstDash val="solid"/>
              </a:ln>
              <a:solidFill>
                <a:srgbClr val="002060"/>
              </a:solidFill>
              <a:latin typeface="David" panose="020E0502060401010101" pitchFamily="34" charset="-79"/>
              <a:cs typeface="David" panose="020E0502060401010101" pitchFamily="34" charset="-79"/>
            </a:endParaRPr>
          </a:p>
        </p:txBody>
      </p:sp>
      <p:sp>
        <p:nvSpPr>
          <p:cNvPr id="6" name="Rectangle 5"/>
          <p:cNvSpPr/>
          <p:nvPr/>
        </p:nvSpPr>
        <p:spPr>
          <a:xfrm>
            <a:off x="1662131" y="3186078"/>
            <a:ext cx="5814392" cy="507831"/>
          </a:xfrm>
          <a:prstGeom prst="rect">
            <a:avLst/>
          </a:prstGeom>
        </p:spPr>
        <p:txBody>
          <a:bodyPr wrap="square">
            <a:spAutoFit/>
          </a:bodyPr>
          <a:lstStyle/>
          <a:p>
            <a:pPr>
              <a:lnSpc>
                <a:spcPct val="150000"/>
              </a:lnSpc>
            </a:pPr>
            <a:r>
              <a:rPr lang="he-IL" dirty="0">
                <a:latin typeface="David" panose="020E0502060401010101" pitchFamily="34" charset="-79"/>
                <a:cs typeface="David" panose="020E0502060401010101" pitchFamily="34" charset="-79"/>
              </a:rPr>
              <a:t>עמוד הבית הוא דינאמי ונותן הצצה ליישומי הפורטל השונים.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7664" y="89487"/>
            <a:ext cx="9334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3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051"/>
          <p:cNvSpPr/>
          <p:nvPr/>
        </p:nvSpPr>
        <p:spPr>
          <a:xfrm>
            <a:off x="0" y="0"/>
            <a:ext cx="9144000" cy="6861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1" name="Picture 70"/>
          <p:cNvPicPr/>
          <p:nvPr/>
        </p:nvPicPr>
        <p:blipFill rotWithShape="1">
          <a:blip r:embed="rId3"/>
          <a:srcRect t="1" b="1707"/>
          <a:stretch/>
        </p:blipFill>
        <p:spPr bwMode="auto">
          <a:xfrm>
            <a:off x="251519" y="237643"/>
            <a:ext cx="8676457" cy="6356710"/>
          </a:xfrm>
          <a:prstGeom prst="rect">
            <a:avLst/>
          </a:prstGeom>
          <a:ln>
            <a:solidFill>
              <a:schemeClr val="accent1">
                <a:lumMod val="40000"/>
                <a:lumOff val="60000"/>
              </a:schemeClr>
            </a:solidFill>
          </a:ln>
          <a:effectLst/>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188640"/>
            <a:ext cx="8676457" cy="19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904003" y="217839"/>
            <a:ext cx="576064" cy="132076"/>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7452320" y="172582"/>
            <a:ext cx="1080120" cy="338554"/>
          </a:xfrm>
          <a:prstGeom prst="rect">
            <a:avLst/>
          </a:prstGeom>
          <a:noFill/>
        </p:spPr>
        <p:txBody>
          <a:bodyPr wrap="square" rtlCol="1">
            <a:spAutoFit/>
          </a:bodyPr>
          <a:lstStyle/>
          <a:p>
            <a:r>
              <a:rPr lang="he-IL" sz="800" dirty="0">
                <a:solidFill>
                  <a:schemeClr val="bg1">
                    <a:lumMod val="85000"/>
                  </a:schemeClr>
                </a:solidFill>
              </a:rPr>
              <a:t>ישראלה ישראלי </a:t>
            </a:r>
          </a:p>
          <a:p>
            <a:endParaRPr lang="he-IL" sz="800" dirty="0">
              <a:solidFill>
                <a:schemeClr val="bg1">
                  <a:lumMod val="85000"/>
                </a:schemeClr>
              </a:solidFill>
              <a:cs typeface="+mj-cs"/>
            </a:endParaRPr>
          </a:p>
        </p:txBody>
      </p:sp>
      <p:sp>
        <p:nvSpPr>
          <p:cNvPr id="73" name="Rectangular Callout 72"/>
          <p:cNvSpPr/>
          <p:nvPr/>
        </p:nvSpPr>
        <p:spPr>
          <a:xfrm>
            <a:off x="1691680" y="908720"/>
            <a:ext cx="4572579" cy="565408"/>
          </a:xfrm>
          <a:prstGeom prst="wedgeRectCallout">
            <a:avLst>
              <a:gd name="adj1" fmla="val 19805"/>
              <a:gd name="adj2" fmla="val -20897"/>
            </a:avLst>
          </a:prstGeom>
          <a:gradFill>
            <a:gsLst>
              <a:gs pos="0">
                <a:srgbClr val="92D050"/>
              </a:gs>
              <a:gs pos="80000">
                <a:srgbClr val="CCFF99"/>
              </a:gs>
              <a:gs pos="100000">
                <a:schemeClr val="bg1"/>
              </a:gs>
            </a:gsLst>
          </a:gradFill>
          <a:ln/>
        </p:spPr>
        <p:style>
          <a:lnRef idx="0">
            <a:schemeClr val="accent1"/>
          </a:lnRef>
          <a:fillRef idx="3">
            <a:schemeClr val="accent1"/>
          </a:fillRef>
          <a:effectRef idx="3">
            <a:schemeClr val="accent1"/>
          </a:effectRef>
          <a:fontRef idx="minor">
            <a:schemeClr val="lt1"/>
          </a:fontRef>
        </p:style>
        <p:txBody>
          <a:bodyPr rtlCol="1" anchor="ctr"/>
          <a:lstStyle/>
          <a:p>
            <a:pPr>
              <a:lnSpc>
                <a:spcPct val="150000"/>
              </a:lnSpc>
            </a:pPr>
            <a:r>
              <a:rPr lang="he-IL" sz="1200" dirty="0" smtClean="0">
                <a:solidFill>
                  <a:schemeClr val="tx1"/>
                </a:solidFill>
                <a:latin typeface="David" panose="020E0502060401010101" pitchFamily="34" charset="-79"/>
                <a:cs typeface="David" panose="020E0502060401010101" pitchFamily="34" charset="-79"/>
              </a:rPr>
              <a:t>דוגמא לעמוד בית בפורטל בו לא עודכן הפרופיל האישי וללא מענקים פעילים  </a:t>
            </a:r>
            <a:endParaRPr lang="he-IL" sz="1400" dirty="0"/>
          </a:p>
        </p:txBody>
      </p:sp>
    </p:spTree>
    <p:extLst>
      <p:ext uri="{BB962C8B-B14F-4D97-AF65-F5344CB8AC3E}">
        <p14:creationId xmlns:p14="http://schemas.microsoft.com/office/powerpoint/2010/main" val="396940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051"/>
          <p:cNvSpPr/>
          <p:nvPr/>
        </p:nvSpPr>
        <p:spPr>
          <a:xfrm>
            <a:off x="0" y="0"/>
            <a:ext cx="9144000" cy="6861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57" y="379115"/>
            <a:ext cx="8644085" cy="6341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188640"/>
            <a:ext cx="8676457" cy="19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904003" y="217839"/>
            <a:ext cx="576064" cy="132076"/>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7452320" y="172582"/>
            <a:ext cx="1080120" cy="338554"/>
          </a:xfrm>
          <a:prstGeom prst="rect">
            <a:avLst/>
          </a:prstGeom>
          <a:noFill/>
        </p:spPr>
        <p:txBody>
          <a:bodyPr wrap="square" rtlCol="1">
            <a:spAutoFit/>
          </a:bodyPr>
          <a:lstStyle/>
          <a:p>
            <a:r>
              <a:rPr lang="he-IL" sz="800" dirty="0">
                <a:solidFill>
                  <a:schemeClr val="bg1">
                    <a:lumMod val="85000"/>
                  </a:schemeClr>
                </a:solidFill>
              </a:rPr>
              <a:t>ישראלה ישראלי </a:t>
            </a:r>
          </a:p>
          <a:p>
            <a:endParaRPr lang="he-IL" sz="800" dirty="0">
              <a:solidFill>
                <a:schemeClr val="bg1">
                  <a:lumMod val="85000"/>
                </a:schemeClr>
              </a:solidFill>
              <a:cs typeface="+mj-cs"/>
            </a:endParaRPr>
          </a:p>
        </p:txBody>
      </p:sp>
      <p:sp>
        <p:nvSpPr>
          <p:cNvPr id="69" name="Rectangle 68"/>
          <p:cNvSpPr/>
          <p:nvPr/>
        </p:nvSpPr>
        <p:spPr>
          <a:xfrm>
            <a:off x="251519" y="980728"/>
            <a:ext cx="7121433" cy="2808312"/>
          </a:xfrm>
          <a:prstGeom prst="rect">
            <a:avLst/>
          </a:prstGeom>
          <a:no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3" name="Rectangular Callout 72"/>
          <p:cNvSpPr/>
          <p:nvPr/>
        </p:nvSpPr>
        <p:spPr>
          <a:xfrm>
            <a:off x="1376585" y="341859"/>
            <a:ext cx="4871300" cy="565408"/>
          </a:xfrm>
          <a:prstGeom prst="wedgeRectCallout">
            <a:avLst>
              <a:gd name="adj1" fmla="val 19805"/>
              <a:gd name="adj2" fmla="val -20897"/>
            </a:avLst>
          </a:prstGeom>
          <a:gradFill>
            <a:gsLst>
              <a:gs pos="0">
                <a:srgbClr val="92D050"/>
              </a:gs>
              <a:gs pos="80000">
                <a:srgbClr val="CCFF99"/>
              </a:gs>
              <a:gs pos="100000">
                <a:schemeClr val="bg1"/>
              </a:gs>
            </a:gsLst>
          </a:gradFill>
          <a:ln/>
        </p:spPr>
        <p:style>
          <a:lnRef idx="0">
            <a:schemeClr val="accent1"/>
          </a:lnRef>
          <a:fillRef idx="3">
            <a:schemeClr val="accent1"/>
          </a:fillRef>
          <a:effectRef idx="3">
            <a:schemeClr val="accent1"/>
          </a:effectRef>
          <a:fontRef idx="minor">
            <a:schemeClr val="lt1"/>
          </a:fontRef>
        </p:style>
        <p:txBody>
          <a:bodyPr rtlCol="1" anchor="ctr"/>
          <a:lstStyle/>
          <a:p>
            <a:pPr>
              <a:lnSpc>
                <a:spcPct val="150000"/>
              </a:lnSpc>
            </a:pPr>
            <a:r>
              <a:rPr lang="he-IL" sz="1200" dirty="0" smtClean="0">
                <a:solidFill>
                  <a:schemeClr val="tx1"/>
                </a:solidFill>
                <a:latin typeface="David" panose="020E0502060401010101" pitchFamily="34" charset="-79"/>
                <a:cs typeface="David" panose="020E0502060401010101" pitchFamily="34" charset="-79"/>
              </a:rPr>
              <a:t>עמוד הבית לאחר עדכון הפרופיל ומענקים פעילים </a:t>
            </a:r>
            <a:endParaRPr lang="he-IL" sz="1400" dirty="0"/>
          </a:p>
        </p:txBody>
      </p:sp>
      <p:sp>
        <p:nvSpPr>
          <p:cNvPr id="64" name="Rectangle 63"/>
          <p:cNvSpPr/>
          <p:nvPr/>
        </p:nvSpPr>
        <p:spPr>
          <a:xfrm>
            <a:off x="3923928" y="3912220"/>
            <a:ext cx="3449024" cy="1677020"/>
          </a:xfrm>
          <a:prstGeom prst="rect">
            <a:avLst/>
          </a:prstGeom>
          <a:no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Rectangle 65"/>
          <p:cNvSpPr/>
          <p:nvPr/>
        </p:nvSpPr>
        <p:spPr>
          <a:xfrm>
            <a:off x="280093" y="3912220"/>
            <a:ext cx="3449024" cy="1677020"/>
          </a:xfrm>
          <a:prstGeom prst="rect">
            <a:avLst/>
          </a:prstGeom>
          <a:no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Rectangle 67"/>
          <p:cNvSpPr/>
          <p:nvPr/>
        </p:nvSpPr>
        <p:spPr>
          <a:xfrm>
            <a:off x="3906044" y="5661248"/>
            <a:ext cx="3449024" cy="1008112"/>
          </a:xfrm>
          <a:prstGeom prst="rect">
            <a:avLst/>
          </a:prstGeom>
          <a:no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11"/>
          <p:cNvSpPr/>
          <p:nvPr/>
        </p:nvSpPr>
        <p:spPr>
          <a:xfrm>
            <a:off x="5796136" y="2594657"/>
            <a:ext cx="1044411" cy="2846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12"/>
          <p:cNvSpPr/>
          <p:nvPr/>
        </p:nvSpPr>
        <p:spPr>
          <a:xfrm>
            <a:off x="6513328" y="2492896"/>
            <a:ext cx="391503" cy="2846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Rectangle 13"/>
          <p:cNvSpPr/>
          <p:nvPr/>
        </p:nvSpPr>
        <p:spPr>
          <a:xfrm>
            <a:off x="3927689" y="1916832"/>
            <a:ext cx="1044411" cy="2846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Rectangle 14"/>
          <p:cNvSpPr/>
          <p:nvPr/>
        </p:nvSpPr>
        <p:spPr>
          <a:xfrm>
            <a:off x="3794767" y="2568314"/>
            <a:ext cx="1044411" cy="2846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Rectangle 15"/>
          <p:cNvSpPr/>
          <p:nvPr/>
        </p:nvSpPr>
        <p:spPr>
          <a:xfrm>
            <a:off x="3794767" y="3129158"/>
            <a:ext cx="1044411" cy="2846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Rectangle 16"/>
          <p:cNvSpPr/>
          <p:nvPr/>
        </p:nvSpPr>
        <p:spPr>
          <a:xfrm>
            <a:off x="769103" y="2983488"/>
            <a:ext cx="1044411" cy="284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Rectangle 17"/>
          <p:cNvSpPr/>
          <p:nvPr/>
        </p:nvSpPr>
        <p:spPr>
          <a:xfrm>
            <a:off x="2177728" y="2094614"/>
            <a:ext cx="450056" cy="106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TextBox 18"/>
          <p:cNvSpPr txBox="1"/>
          <p:nvPr/>
        </p:nvSpPr>
        <p:spPr>
          <a:xfrm>
            <a:off x="5352622" y="2555612"/>
            <a:ext cx="1307060" cy="369332"/>
          </a:xfrm>
          <a:prstGeom prst="rect">
            <a:avLst/>
          </a:prstGeom>
          <a:noFill/>
        </p:spPr>
        <p:txBody>
          <a:bodyPr wrap="square" rtlCol="1">
            <a:spAutoFit/>
          </a:bodyPr>
          <a:lstStyle/>
          <a:p>
            <a:r>
              <a:rPr lang="he-IL" dirty="0" smtClean="0"/>
              <a:t>1,000</a:t>
            </a:r>
            <a:endParaRPr lang="he-IL" dirty="0"/>
          </a:p>
        </p:txBody>
      </p:sp>
      <p:sp>
        <p:nvSpPr>
          <p:cNvPr id="20" name="TextBox 19"/>
          <p:cNvSpPr txBox="1"/>
          <p:nvPr/>
        </p:nvSpPr>
        <p:spPr>
          <a:xfrm>
            <a:off x="3518216" y="1874477"/>
            <a:ext cx="1307060" cy="369332"/>
          </a:xfrm>
          <a:prstGeom prst="rect">
            <a:avLst/>
          </a:prstGeom>
          <a:noFill/>
        </p:spPr>
        <p:txBody>
          <a:bodyPr wrap="square" rtlCol="1">
            <a:spAutoFit/>
          </a:bodyPr>
          <a:lstStyle/>
          <a:p>
            <a:r>
              <a:rPr lang="he-IL" b="1" dirty="0" smtClean="0">
                <a:solidFill>
                  <a:srgbClr val="FFC000"/>
                </a:solidFill>
              </a:rPr>
              <a:t>200</a:t>
            </a:r>
            <a:endParaRPr lang="he-IL" b="1" dirty="0">
              <a:solidFill>
                <a:srgbClr val="FFC000"/>
              </a:solidFill>
            </a:endParaRPr>
          </a:p>
        </p:txBody>
      </p:sp>
      <p:sp>
        <p:nvSpPr>
          <p:cNvPr id="21" name="TextBox 20"/>
          <p:cNvSpPr txBox="1"/>
          <p:nvPr/>
        </p:nvSpPr>
        <p:spPr>
          <a:xfrm>
            <a:off x="3518216" y="2525959"/>
            <a:ext cx="1307060" cy="369332"/>
          </a:xfrm>
          <a:prstGeom prst="rect">
            <a:avLst/>
          </a:prstGeom>
          <a:noFill/>
        </p:spPr>
        <p:txBody>
          <a:bodyPr wrap="square" rtlCol="1">
            <a:spAutoFit/>
          </a:bodyPr>
          <a:lstStyle/>
          <a:p>
            <a:r>
              <a:rPr lang="he-IL" b="1" dirty="0" smtClean="0">
                <a:solidFill>
                  <a:srgbClr val="FF5050"/>
                </a:solidFill>
              </a:rPr>
              <a:t>600</a:t>
            </a:r>
            <a:endParaRPr lang="he-IL" b="1" dirty="0">
              <a:solidFill>
                <a:srgbClr val="FF5050"/>
              </a:solidFill>
            </a:endParaRPr>
          </a:p>
        </p:txBody>
      </p:sp>
      <p:sp>
        <p:nvSpPr>
          <p:cNvPr id="22" name="TextBox 21"/>
          <p:cNvSpPr txBox="1"/>
          <p:nvPr/>
        </p:nvSpPr>
        <p:spPr>
          <a:xfrm>
            <a:off x="3518216" y="3116979"/>
            <a:ext cx="1307060" cy="369332"/>
          </a:xfrm>
          <a:prstGeom prst="rect">
            <a:avLst/>
          </a:prstGeom>
          <a:noFill/>
        </p:spPr>
        <p:txBody>
          <a:bodyPr wrap="square" rtlCol="1">
            <a:spAutoFit/>
          </a:bodyPr>
          <a:lstStyle/>
          <a:p>
            <a:r>
              <a:rPr lang="he-IL" b="1" dirty="0" smtClean="0">
                <a:solidFill>
                  <a:srgbClr val="00CC99"/>
                </a:solidFill>
              </a:rPr>
              <a:t>200</a:t>
            </a:r>
            <a:endParaRPr lang="he-IL" b="1" dirty="0">
              <a:solidFill>
                <a:srgbClr val="00CC99"/>
              </a:solidFill>
            </a:endParaRPr>
          </a:p>
        </p:txBody>
      </p:sp>
      <p:sp>
        <p:nvSpPr>
          <p:cNvPr id="23" name="TextBox 22"/>
          <p:cNvSpPr txBox="1"/>
          <p:nvPr/>
        </p:nvSpPr>
        <p:spPr>
          <a:xfrm>
            <a:off x="323528" y="2996952"/>
            <a:ext cx="1307060" cy="338554"/>
          </a:xfrm>
          <a:prstGeom prst="rect">
            <a:avLst/>
          </a:prstGeom>
          <a:noFill/>
        </p:spPr>
        <p:txBody>
          <a:bodyPr wrap="square" rtlCol="1">
            <a:spAutoFit/>
          </a:bodyPr>
          <a:lstStyle/>
          <a:p>
            <a:r>
              <a:rPr lang="he-IL" sz="1600" b="1" dirty="0" smtClean="0">
                <a:solidFill>
                  <a:srgbClr val="00B0F0"/>
                </a:solidFill>
              </a:rPr>
              <a:t>200</a:t>
            </a:r>
            <a:endParaRPr lang="he-IL" sz="1600" b="1" dirty="0">
              <a:solidFill>
                <a:srgbClr val="00B0F0"/>
              </a:solidFill>
            </a:endParaRPr>
          </a:p>
        </p:txBody>
      </p:sp>
      <p:sp>
        <p:nvSpPr>
          <p:cNvPr id="24" name="TextBox 23"/>
          <p:cNvSpPr txBox="1"/>
          <p:nvPr/>
        </p:nvSpPr>
        <p:spPr>
          <a:xfrm>
            <a:off x="1331640" y="2030651"/>
            <a:ext cx="1307060" cy="230832"/>
          </a:xfrm>
          <a:prstGeom prst="rect">
            <a:avLst/>
          </a:prstGeom>
          <a:noFill/>
        </p:spPr>
        <p:txBody>
          <a:bodyPr wrap="square" rtlCol="1">
            <a:spAutoFit/>
          </a:bodyPr>
          <a:lstStyle/>
          <a:p>
            <a:r>
              <a:rPr lang="he-IL" sz="900" spc="-150" dirty="0" smtClean="0">
                <a:solidFill>
                  <a:schemeClr val="tx1">
                    <a:lumMod val="65000"/>
                    <a:lumOff val="35000"/>
                  </a:schemeClr>
                </a:solidFill>
              </a:rPr>
              <a:t>1,000</a:t>
            </a:r>
            <a:endParaRPr lang="he-IL" sz="900" spc="-150" dirty="0">
              <a:solidFill>
                <a:schemeClr val="tx1">
                  <a:lumMod val="65000"/>
                  <a:lumOff val="35000"/>
                </a:schemeClr>
              </a:solidFill>
            </a:endParaRPr>
          </a:p>
        </p:txBody>
      </p:sp>
    </p:spTree>
    <p:extLst>
      <p:ext uri="{BB962C8B-B14F-4D97-AF65-F5344CB8AC3E}">
        <p14:creationId xmlns:p14="http://schemas.microsoft.com/office/powerpoint/2010/main" val="368715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4" grpId="0" animBg="1"/>
      <p:bldP spid="66" grpId="0" animBg="1"/>
      <p:bldP spid="68" grpId="0" animBg="1"/>
    </p:bldLst>
  </p:timing>
</p:sld>
</file>

<file path=ppt/theme/theme1.xml><?xml version="1.0" encoding="utf-8"?>
<a:theme xmlns:a="http://schemas.openxmlformats.org/drawingml/2006/main" name="Theme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Segoe"/>
        <a:ea typeface=""/>
        <a:cs typeface="Arial"/>
      </a:majorFont>
      <a:minorFont>
        <a:latin typeface="Segoe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eme2">
  <a:themeElements>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Office Theme">
      <a:majorFont>
        <a:latin typeface="Segoe"/>
        <a:ea typeface=""/>
        <a:cs typeface="Arial"/>
      </a:majorFont>
      <a:minorFont>
        <a:latin typeface="Segoe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52926</TotalTime>
  <Words>983</Words>
  <Application>Microsoft Office PowerPoint</Application>
  <PresentationFormat>On-screen Show (4:3)</PresentationFormat>
  <Paragraphs>195</Paragraphs>
  <Slides>27</Slides>
  <Notes>9</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Theme2</vt:lpstr>
      <vt:lpstr>1_Theme2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אוניברסיטת חיפה</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rtzabari</dc:creator>
  <cp:lastModifiedBy>user</cp:lastModifiedBy>
  <cp:revision>189</cp:revision>
  <dcterms:created xsi:type="dcterms:W3CDTF">2013-12-10T06:47:18Z</dcterms:created>
  <dcterms:modified xsi:type="dcterms:W3CDTF">2015-12-31T06:41:57Z</dcterms:modified>
</cp:coreProperties>
</file>