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8" r:id="rId3"/>
    <p:sldId id="259" r:id="rId4"/>
    <p:sldId id="257" r:id="rId5"/>
    <p:sldId id="262" r:id="rId6"/>
    <p:sldId id="261" r:id="rId7"/>
    <p:sldId id="260" r:id="rId8"/>
    <p:sldId id="306" r:id="rId9"/>
    <p:sldId id="305" r:id="rId10"/>
    <p:sldId id="263" r:id="rId11"/>
    <p:sldId id="264" r:id="rId12"/>
    <p:sldId id="295" r:id="rId13"/>
    <p:sldId id="265" r:id="rId14"/>
    <p:sldId id="266" r:id="rId15"/>
    <p:sldId id="267" r:id="rId16"/>
    <p:sldId id="320" r:id="rId17"/>
    <p:sldId id="278" r:id="rId18"/>
    <p:sldId id="279" r:id="rId19"/>
    <p:sldId id="280" r:id="rId20"/>
    <p:sldId id="294" r:id="rId21"/>
    <p:sldId id="300" r:id="rId22"/>
    <p:sldId id="331" r:id="rId23"/>
    <p:sldId id="301" r:id="rId24"/>
    <p:sldId id="303" r:id="rId25"/>
    <p:sldId id="269" r:id="rId26"/>
    <p:sldId id="328" r:id="rId27"/>
    <p:sldId id="322" r:id="rId28"/>
    <p:sldId id="323" r:id="rId29"/>
    <p:sldId id="324" r:id="rId30"/>
    <p:sldId id="329" r:id="rId31"/>
    <p:sldId id="337" r:id="rId32"/>
    <p:sldId id="334" r:id="rId33"/>
    <p:sldId id="284" r:id="rId34"/>
    <p:sldId id="285" r:id="rId35"/>
    <p:sldId id="286" r:id="rId36"/>
    <p:sldId id="287" r:id="rId37"/>
    <p:sldId id="335" r:id="rId38"/>
    <p:sldId id="289" r:id="rId39"/>
    <p:sldId id="336" r:id="rId40"/>
    <p:sldId id="319" r:id="rId41"/>
    <p:sldId id="313" r:id="rId42"/>
    <p:sldId id="314" r:id="rId43"/>
    <p:sldId id="315" r:id="rId44"/>
    <p:sldId id="330" r:id="rId45"/>
    <p:sldId id="333" r:id="rId46"/>
    <p:sldId id="27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1500" y="108"/>
      </p:cViewPr>
      <p:guideLst/>
    </p:cSldViewPr>
  </p:slideViewPr>
  <p:notesTextViewPr>
    <p:cViewPr>
      <p:scale>
        <a:sx n="1" d="1"/>
        <a:sy n="1" d="1"/>
      </p:scale>
      <p:origin x="0" y="0"/>
    </p:cViewPr>
  </p:notesTextViewPr>
  <p:sorterViewPr>
    <p:cViewPr>
      <p:scale>
        <a:sx n="100" d="100"/>
        <a:sy n="100" d="100"/>
      </p:scale>
      <p:origin x="0" y="-1105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hillenb\Documents\Data%20Analytics\Israel%20April%202018\Israel%20Awards%20May%2017%2020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3800"/>
              <a:t>NSF Awards</a:t>
            </a:r>
            <a:r>
              <a:rPr lang="en-US" sz="3800" baseline="0"/>
              <a:t> Involving Israel</a:t>
            </a:r>
          </a:p>
          <a:p>
            <a:pPr>
              <a:defRPr sz="3800"/>
            </a:pPr>
            <a:r>
              <a:rPr lang="en-US" sz="3800" baseline="0"/>
              <a:t>FY 2008-2017</a:t>
            </a:r>
            <a:endParaRPr lang="en-US" sz="3800"/>
          </a:p>
        </c:rich>
      </c:tx>
      <c:layout>
        <c:manualLayout>
          <c:xMode val="edge"/>
          <c:yMode val="edge"/>
          <c:x val="5.2278032173434505E-2"/>
          <c:y val="3.974072533031639E-2"/>
        </c:manualLayout>
      </c:layout>
      <c:overlay val="0"/>
      <c:spPr>
        <a:noFill/>
        <a:ln>
          <a:noFill/>
        </a:ln>
        <a:effectLst/>
      </c:spPr>
      <c:txPr>
        <a:bodyPr rot="0" spcFirstLastPara="1" vertOverflow="ellipsis" vert="horz" wrap="square" anchor="ctr" anchorCtr="1"/>
        <a:lstStyle/>
        <a:p>
          <a:pPr>
            <a:defRPr sz="3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4.3474404552298514E-2"/>
          <c:y val="0.19759629681446339"/>
          <c:w val="0.7355368030977617"/>
          <c:h val="0.72567528445860052"/>
        </c:manualLayout>
      </c:layout>
      <c:barChart>
        <c:barDir val="col"/>
        <c:grouping val="stacked"/>
        <c:varyColors val="0"/>
        <c:ser>
          <c:idx val="0"/>
          <c:order val="0"/>
          <c:tx>
            <c:strRef>
              <c:f>'Graph 2008-2017 Awards'!$A$2</c:f>
              <c:strCache>
                <c:ptCount val="1"/>
                <c:pt idx="0">
                  <c:v>Biological Sciences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'Graph 2008-2017 Awards'!$B$1:$K$1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'Graph 2008-2017 Awards'!$B$2:$K$2</c:f>
              <c:numCache>
                <c:formatCode>General</c:formatCode>
                <c:ptCount val="10"/>
                <c:pt idx="1">
                  <c:v>1</c:v>
                </c:pt>
                <c:pt idx="2">
                  <c:v>4</c:v>
                </c:pt>
                <c:pt idx="3">
                  <c:v>1</c:v>
                </c:pt>
                <c:pt idx="4">
                  <c:v>1</c:v>
                </c:pt>
                <c:pt idx="5">
                  <c:v>6</c:v>
                </c:pt>
                <c:pt idx="6">
                  <c:v>2</c:v>
                </c:pt>
                <c:pt idx="7">
                  <c:v>9</c:v>
                </c:pt>
                <c:pt idx="8">
                  <c:v>14</c:v>
                </c:pt>
                <c:pt idx="9">
                  <c:v>7</c:v>
                </c:pt>
              </c:numCache>
            </c:numRef>
          </c:val>
          <c:extLst xmlns:c16r2="http://schemas.microsoft.com/office/drawing/2015/06/chart">
            <c:ext xmlns:c16="http://schemas.microsoft.com/office/drawing/2014/chart" uri="{C3380CC4-5D6E-409C-BE32-E72D297353CC}">
              <c16:uniqueId val="{00000000-4511-4B50-8D44-0A384CBB5D53}"/>
            </c:ext>
          </c:extLst>
        </c:ser>
        <c:ser>
          <c:idx val="1"/>
          <c:order val="1"/>
          <c:tx>
            <c:strRef>
              <c:f>'Graph 2008-2017 Awards'!$A$3</c:f>
              <c:strCache>
                <c:ptCount val="1"/>
                <c:pt idx="0">
                  <c:v>Computer &amp; Information Science &amp; Engineering</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'Graph 2008-2017 Awards'!$B$1:$K$1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'Graph 2008-2017 Awards'!$B$3:$K$3</c:f>
              <c:numCache>
                <c:formatCode>General</c:formatCode>
                <c:ptCount val="10"/>
                <c:pt idx="0">
                  <c:v>2</c:v>
                </c:pt>
                <c:pt idx="1">
                  <c:v>1</c:v>
                </c:pt>
                <c:pt idx="2">
                  <c:v>2</c:v>
                </c:pt>
                <c:pt idx="5">
                  <c:v>12</c:v>
                </c:pt>
                <c:pt idx="6">
                  <c:v>4</c:v>
                </c:pt>
                <c:pt idx="7">
                  <c:v>6</c:v>
                </c:pt>
                <c:pt idx="8">
                  <c:v>12</c:v>
                </c:pt>
                <c:pt idx="9">
                  <c:v>20</c:v>
                </c:pt>
              </c:numCache>
            </c:numRef>
          </c:val>
          <c:extLst xmlns:c16r2="http://schemas.microsoft.com/office/drawing/2015/06/chart">
            <c:ext xmlns:c16="http://schemas.microsoft.com/office/drawing/2014/chart" uri="{C3380CC4-5D6E-409C-BE32-E72D297353CC}">
              <c16:uniqueId val="{00000001-4511-4B50-8D44-0A384CBB5D53}"/>
            </c:ext>
          </c:extLst>
        </c:ser>
        <c:ser>
          <c:idx val="2"/>
          <c:order val="2"/>
          <c:tx>
            <c:strRef>
              <c:f>'Graph 2008-2017 Awards'!$A$4</c:f>
              <c:strCache>
                <c:ptCount val="1"/>
                <c:pt idx="0">
                  <c:v>Education &amp; Human Resources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'Graph 2008-2017 Awards'!$B$1:$K$1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'Graph 2008-2017 Awards'!$B$4:$K$4</c:f>
              <c:numCache>
                <c:formatCode>General</c:formatCode>
                <c:ptCount val="10"/>
                <c:pt idx="1">
                  <c:v>1</c:v>
                </c:pt>
              </c:numCache>
            </c:numRef>
          </c:val>
          <c:extLst xmlns:c16r2="http://schemas.microsoft.com/office/drawing/2015/06/chart">
            <c:ext xmlns:c16="http://schemas.microsoft.com/office/drawing/2014/chart" uri="{C3380CC4-5D6E-409C-BE32-E72D297353CC}">
              <c16:uniqueId val="{00000002-4511-4B50-8D44-0A384CBB5D53}"/>
            </c:ext>
          </c:extLst>
        </c:ser>
        <c:ser>
          <c:idx val="3"/>
          <c:order val="3"/>
          <c:tx>
            <c:strRef>
              <c:f>'Graph 2008-2017 Awards'!$A$5</c:f>
              <c:strCache>
                <c:ptCount val="1"/>
                <c:pt idx="0">
                  <c:v>Engineering</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'Graph 2008-2017 Awards'!$B$1:$K$1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'Graph 2008-2017 Awards'!$B$5:$K$5</c:f>
              <c:numCache>
                <c:formatCode>General</c:formatCode>
                <c:ptCount val="10"/>
                <c:pt idx="2">
                  <c:v>3</c:v>
                </c:pt>
                <c:pt idx="3">
                  <c:v>4</c:v>
                </c:pt>
                <c:pt idx="4">
                  <c:v>4</c:v>
                </c:pt>
                <c:pt idx="5">
                  <c:v>1</c:v>
                </c:pt>
                <c:pt idx="6">
                  <c:v>3</c:v>
                </c:pt>
                <c:pt idx="8">
                  <c:v>6</c:v>
                </c:pt>
                <c:pt idx="9">
                  <c:v>7</c:v>
                </c:pt>
              </c:numCache>
            </c:numRef>
          </c:val>
          <c:extLst xmlns:c16r2="http://schemas.microsoft.com/office/drawing/2015/06/chart">
            <c:ext xmlns:c16="http://schemas.microsoft.com/office/drawing/2014/chart" uri="{C3380CC4-5D6E-409C-BE32-E72D297353CC}">
              <c16:uniqueId val="{00000003-4511-4B50-8D44-0A384CBB5D53}"/>
            </c:ext>
          </c:extLst>
        </c:ser>
        <c:ser>
          <c:idx val="4"/>
          <c:order val="4"/>
          <c:tx>
            <c:strRef>
              <c:f>'Graph 2008-2017 Awards'!$A$6</c:f>
              <c:strCache>
                <c:ptCount val="1"/>
                <c:pt idx="0">
                  <c:v>Geosciences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'Graph 2008-2017 Awards'!$B$1:$K$1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'Graph 2008-2017 Awards'!$B$6:$K$6</c:f>
              <c:numCache>
                <c:formatCode>General</c:formatCode>
                <c:ptCount val="10"/>
                <c:pt idx="0">
                  <c:v>2</c:v>
                </c:pt>
                <c:pt idx="1">
                  <c:v>1</c:v>
                </c:pt>
                <c:pt idx="2">
                  <c:v>2</c:v>
                </c:pt>
                <c:pt idx="3">
                  <c:v>2</c:v>
                </c:pt>
                <c:pt idx="4">
                  <c:v>3</c:v>
                </c:pt>
                <c:pt idx="5">
                  <c:v>2</c:v>
                </c:pt>
                <c:pt idx="6">
                  <c:v>3</c:v>
                </c:pt>
                <c:pt idx="7">
                  <c:v>2</c:v>
                </c:pt>
                <c:pt idx="8">
                  <c:v>11</c:v>
                </c:pt>
                <c:pt idx="9">
                  <c:v>3</c:v>
                </c:pt>
              </c:numCache>
            </c:numRef>
          </c:val>
          <c:extLst xmlns:c16r2="http://schemas.microsoft.com/office/drawing/2015/06/chart">
            <c:ext xmlns:c16="http://schemas.microsoft.com/office/drawing/2014/chart" uri="{C3380CC4-5D6E-409C-BE32-E72D297353CC}">
              <c16:uniqueId val="{00000004-4511-4B50-8D44-0A384CBB5D53}"/>
            </c:ext>
          </c:extLst>
        </c:ser>
        <c:ser>
          <c:idx val="5"/>
          <c:order val="5"/>
          <c:tx>
            <c:strRef>
              <c:f>'Graph 2008-2017 Awards'!$A$7</c:f>
              <c:strCache>
                <c:ptCount val="1"/>
                <c:pt idx="0">
                  <c:v>Mathematical &amp; Physical Sciences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'Graph 2008-2017 Awards'!$B$1:$K$1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'Graph 2008-2017 Awards'!$B$7:$K$7</c:f>
              <c:numCache>
                <c:formatCode>General</c:formatCode>
                <c:ptCount val="10"/>
                <c:pt idx="0">
                  <c:v>3</c:v>
                </c:pt>
                <c:pt idx="1">
                  <c:v>5</c:v>
                </c:pt>
                <c:pt idx="2">
                  <c:v>3</c:v>
                </c:pt>
                <c:pt idx="3">
                  <c:v>1</c:v>
                </c:pt>
                <c:pt idx="4">
                  <c:v>4</c:v>
                </c:pt>
                <c:pt idx="5">
                  <c:v>7</c:v>
                </c:pt>
                <c:pt idx="6">
                  <c:v>8</c:v>
                </c:pt>
                <c:pt idx="7">
                  <c:v>8</c:v>
                </c:pt>
                <c:pt idx="8">
                  <c:v>28</c:v>
                </c:pt>
                <c:pt idx="9">
                  <c:v>20</c:v>
                </c:pt>
              </c:numCache>
            </c:numRef>
          </c:val>
          <c:extLst xmlns:c16r2="http://schemas.microsoft.com/office/drawing/2015/06/chart">
            <c:ext xmlns:c16="http://schemas.microsoft.com/office/drawing/2014/chart" uri="{C3380CC4-5D6E-409C-BE32-E72D297353CC}">
              <c16:uniqueId val="{00000005-4511-4B50-8D44-0A384CBB5D53}"/>
            </c:ext>
          </c:extLst>
        </c:ser>
        <c:ser>
          <c:idx val="6"/>
          <c:order val="6"/>
          <c:tx>
            <c:strRef>
              <c:f>'Graph 2008-2017 Awards'!$A$8</c:f>
              <c:strCache>
                <c:ptCount val="1"/>
                <c:pt idx="0">
                  <c:v>Office of the Director</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'Graph 2008-2017 Awards'!$B$1:$K$1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'Graph 2008-2017 Awards'!$B$8:$K$8</c:f>
              <c:numCache>
                <c:formatCode>General</c:formatCode>
                <c:ptCount val="10"/>
                <c:pt idx="1">
                  <c:v>5</c:v>
                </c:pt>
                <c:pt idx="2">
                  <c:v>2</c:v>
                </c:pt>
                <c:pt idx="3">
                  <c:v>1</c:v>
                </c:pt>
                <c:pt idx="5">
                  <c:v>1</c:v>
                </c:pt>
                <c:pt idx="6">
                  <c:v>1</c:v>
                </c:pt>
                <c:pt idx="7">
                  <c:v>1</c:v>
                </c:pt>
              </c:numCache>
            </c:numRef>
          </c:val>
          <c:extLst xmlns:c16r2="http://schemas.microsoft.com/office/drawing/2015/06/chart">
            <c:ext xmlns:c16="http://schemas.microsoft.com/office/drawing/2014/chart" uri="{C3380CC4-5D6E-409C-BE32-E72D297353CC}">
              <c16:uniqueId val="{00000006-4511-4B50-8D44-0A384CBB5D53}"/>
            </c:ext>
          </c:extLst>
        </c:ser>
        <c:ser>
          <c:idx val="7"/>
          <c:order val="7"/>
          <c:tx>
            <c:strRef>
              <c:f>'Graph 2008-2017 Awards'!$A$9</c:f>
              <c:strCache>
                <c:ptCount val="1"/>
                <c:pt idx="0">
                  <c:v>Social, Behavioral &amp; Economic Sciences</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'Graph 2008-2017 Awards'!$B$1:$K$1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'Graph 2008-2017 Awards'!$B$9:$K$9</c:f>
              <c:numCache>
                <c:formatCode>General</c:formatCode>
                <c:ptCount val="10"/>
                <c:pt idx="0">
                  <c:v>6</c:v>
                </c:pt>
                <c:pt idx="1">
                  <c:v>10</c:v>
                </c:pt>
                <c:pt idx="2">
                  <c:v>4</c:v>
                </c:pt>
                <c:pt idx="3">
                  <c:v>4</c:v>
                </c:pt>
                <c:pt idx="4">
                  <c:v>2</c:v>
                </c:pt>
                <c:pt idx="5">
                  <c:v>6</c:v>
                </c:pt>
                <c:pt idx="6">
                  <c:v>3</c:v>
                </c:pt>
                <c:pt idx="7">
                  <c:v>5</c:v>
                </c:pt>
                <c:pt idx="8">
                  <c:v>6</c:v>
                </c:pt>
                <c:pt idx="9">
                  <c:v>6</c:v>
                </c:pt>
              </c:numCache>
            </c:numRef>
          </c:val>
          <c:extLst xmlns:c16r2="http://schemas.microsoft.com/office/drawing/2015/06/chart">
            <c:ext xmlns:c16="http://schemas.microsoft.com/office/drawing/2014/chart" uri="{C3380CC4-5D6E-409C-BE32-E72D297353CC}">
              <c16:uniqueId val="{00000007-4511-4B50-8D44-0A384CBB5D53}"/>
            </c:ext>
          </c:extLst>
        </c:ser>
        <c:dLbls>
          <c:dLblPos val="ctr"/>
          <c:showLegendKey val="0"/>
          <c:showVal val="1"/>
          <c:showCatName val="0"/>
          <c:showSerName val="0"/>
          <c:showPercent val="0"/>
          <c:showBubbleSize val="0"/>
        </c:dLbls>
        <c:gapWidth val="150"/>
        <c:overlap val="100"/>
        <c:axId val="155619368"/>
        <c:axId val="155619760"/>
      </c:barChart>
      <c:catAx>
        <c:axId val="1556193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155619760"/>
        <c:crosses val="autoZero"/>
        <c:auto val="1"/>
        <c:lblAlgn val="ctr"/>
        <c:lblOffset val="100"/>
        <c:noMultiLvlLbl val="0"/>
      </c:catAx>
      <c:valAx>
        <c:axId val="1556197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155619368"/>
        <c:crosses val="autoZero"/>
        <c:crossBetween val="between"/>
      </c:valAx>
      <c:spPr>
        <a:noFill/>
        <a:ln>
          <a:noFill/>
        </a:ln>
        <a:effectLst/>
      </c:spPr>
    </c:plotArea>
    <c:legend>
      <c:legendPos val="r"/>
      <c:layout>
        <c:manualLayout>
          <c:xMode val="edge"/>
          <c:yMode val="edge"/>
          <c:x val="0.7748792785983698"/>
          <c:y val="2.9619458076613484E-2"/>
          <c:w val="0.2188278148451813"/>
          <c:h val="0.9364727799752773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516C5-217A-456B-8B45-525A529BEC85}" type="datetimeFigureOut">
              <a:rPr lang="en-US" smtClean="0"/>
              <a:t>9/18/2019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AA585-2974-4F22-9537-4352934D427B}" type="slidenum">
              <a:rPr lang="en-US" smtClean="0"/>
              <a:t>‹#›</a:t>
            </a:fld>
            <a:endParaRPr lang="en-US"/>
          </a:p>
        </p:txBody>
      </p:sp>
    </p:spTree>
    <p:extLst>
      <p:ext uri="{BB962C8B-B14F-4D97-AF65-F5344CB8AC3E}">
        <p14:creationId xmlns:p14="http://schemas.microsoft.com/office/powerpoint/2010/main" val="322083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C8789E1-D792-4B7F-9E8A-14C9B255BB1B}" type="slidenum">
              <a:rPr lang="en-US" smtClean="0"/>
              <a:pPr/>
              <a:t>17</a:t>
            </a:fld>
            <a:endParaRPr lang="en-US" dirty="0" smtClean="0"/>
          </a:p>
        </p:txBody>
      </p:sp>
      <p:sp>
        <p:nvSpPr>
          <p:cNvPr id="68611" name="Rectangle 2"/>
          <p:cNvSpPr>
            <a:spLocks noGrp="1" noRot="1" noChangeAspect="1" noChangeArrowheads="1" noTextEdit="1"/>
          </p:cNvSpPr>
          <p:nvPr>
            <p:ph type="sldImg"/>
          </p:nvPr>
        </p:nvSpPr>
        <p:spPr>
          <a:xfrm>
            <a:off x="-890588" y="817563"/>
            <a:ext cx="4643438" cy="3482975"/>
          </a:xfrm>
          <a:ln/>
        </p:spPr>
      </p:sp>
      <p:sp>
        <p:nvSpPr>
          <p:cNvPr id="68612" name="Rectangle 3"/>
          <p:cNvSpPr>
            <a:spLocks noGrp="1" noChangeArrowheads="1"/>
          </p:cNvSpPr>
          <p:nvPr>
            <p:ph type="body" idx="1"/>
          </p:nvPr>
        </p:nvSpPr>
        <p:spPr>
          <a:xfrm>
            <a:off x="2891488" y="817563"/>
            <a:ext cx="3936173" cy="7764462"/>
          </a:xfrm>
          <a:noFill/>
          <a:ln/>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t>Be familiar with projects that have succeeded - Award Abstracts at http://www.nsf.gov/awardsearch </a:t>
            </a:r>
          </a:p>
          <a:p>
            <a:pPr eaLnBrk="1" hangingPunct="1"/>
            <a:endParaRPr lang="en-US" dirty="0" smtClean="0"/>
          </a:p>
        </p:txBody>
      </p:sp>
    </p:spTree>
    <p:extLst>
      <p:ext uri="{BB962C8B-B14F-4D97-AF65-F5344CB8AC3E}">
        <p14:creationId xmlns:p14="http://schemas.microsoft.com/office/powerpoint/2010/main" val="18688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C8789E1-D792-4B7F-9E8A-14C9B255BB1B}" type="slidenum">
              <a:rPr lang="en-US" smtClean="0"/>
              <a:pPr/>
              <a:t>18</a:t>
            </a:fld>
            <a:endParaRPr lang="en-US" dirty="0" smtClean="0"/>
          </a:p>
        </p:txBody>
      </p:sp>
      <p:sp>
        <p:nvSpPr>
          <p:cNvPr id="68611" name="Rectangle 2"/>
          <p:cNvSpPr>
            <a:spLocks noGrp="1" noRot="1" noChangeAspect="1" noChangeArrowheads="1" noTextEdit="1"/>
          </p:cNvSpPr>
          <p:nvPr>
            <p:ph type="sldImg"/>
          </p:nvPr>
        </p:nvSpPr>
        <p:spPr>
          <a:xfrm>
            <a:off x="-890588" y="817563"/>
            <a:ext cx="4643438" cy="3482975"/>
          </a:xfrm>
          <a:ln/>
        </p:spPr>
      </p:sp>
      <p:sp>
        <p:nvSpPr>
          <p:cNvPr id="68612" name="Rectangle 3"/>
          <p:cNvSpPr>
            <a:spLocks noGrp="1" noChangeArrowheads="1"/>
          </p:cNvSpPr>
          <p:nvPr>
            <p:ph type="body" idx="1"/>
          </p:nvPr>
        </p:nvSpPr>
        <p:spPr>
          <a:xfrm>
            <a:off x="2891488" y="817563"/>
            <a:ext cx="3936173" cy="7764462"/>
          </a:xfrm>
          <a:noFill/>
          <a:ln/>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t>Be familiar with projects that have succeeded - Award Abstracts at http://www.nsf.gov/awardsearch </a:t>
            </a:r>
          </a:p>
          <a:p>
            <a:pPr eaLnBrk="1" hangingPunct="1"/>
            <a:endParaRPr lang="en-US" dirty="0" smtClean="0"/>
          </a:p>
        </p:txBody>
      </p:sp>
    </p:spTree>
    <p:extLst>
      <p:ext uri="{BB962C8B-B14F-4D97-AF65-F5344CB8AC3E}">
        <p14:creationId xmlns:p14="http://schemas.microsoft.com/office/powerpoint/2010/main" val="2799938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C8789E1-D792-4B7F-9E8A-14C9B255BB1B}" type="slidenum">
              <a:rPr lang="en-US" smtClean="0"/>
              <a:pPr/>
              <a:t>19</a:t>
            </a:fld>
            <a:endParaRPr lang="en-US" dirty="0" smtClean="0"/>
          </a:p>
        </p:txBody>
      </p:sp>
      <p:sp>
        <p:nvSpPr>
          <p:cNvPr id="68611" name="Rectangle 2"/>
          <p:cNvSpPr>
            <a:spLocks noGrp="1" noRot="1" noChangeAspect="1" noChangeArrowheads="1" noTextEdit="1"/>
          </p:cNvSpPr>
          <p:nvPr>
            <p:ph type="sldImg"/>
          </p:nvPr>
        </p:nvSpPr>
        <p:spPr>
          <a:xfrm>
            <a:off x="-890588" y="817563"/>
            <a:ext cx="4643438" cy="3482975"/>
          </a:xfrm>
          <a:ln/>
        </p:spPr>
      </p:sp>
      <p:sp>
        <p:nvSpPr>
          <p:cNvPr id="68612" name="Rectangle 3"/>
          <p:cNvSpPr>
            <a:spLocks noGrp="1" noChangeArrowheads="1"/>
          </p:cNvSpPr>
          <p:nvPr>
            <p:ph type="body" idx="1"/>
          </p:nvPr>
        </p:nvSpPr>
        <p:spPr>
          <a:xfrm>
            <a:off x="2891488" y="817563"/>
            <a:ext cx="3936173" cy="7764462"/>
          </a:xfrm>
          <a:noFill/>
          <a:ln/>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t>Be familiar with projects that have succeeded - Award Abstracts at http://www.nsf.gov/awardsearch </a:t>
            </a:r>
          </a:p>
          <a:p>
            <a:pPr eaLnBrk="1" hangingPunct="1"/>
            <a:endParaRPr lang="en-US" dirty="0" smtClean="0"/>
          </a:p>
        </p:txBody>
      </p:sp>
    </p:spTree>
    <p:extLst>
      <p:ext uri="{BB962C8B-B14F-4D97-AF65-F5344CB8AC3E}">
        <p14:creationId xmlns:p14="http://schemas.microsoft.com/office/powerpoint/2010/main" val="940130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1EDFC636-05A8-427A-AE3F-17BC640BC2E6}" type="slidenum">
              <a:rPr lang="en-US" altLang="en-US" sz="1200" smtClean="0"/>
              <a:pPr/>
              <a:t>26</a:t>
            </a:fld>
            <a:endParaRPr lang="en-US" altLang="en-US" sz="1200" smtClean="0"/>
          </a:p>
        </p:txBody>
      </p:sp>
      <p:sp>
        <p:nvSpPr>
          <p:cNvPr id="53251" name="Rectangle 2"/>
          <p:cNvSpPr>
            <a:spLocks noGrp="1" noRot="1" noChangeAspect="1" noChangeArrowheads="1" noTextEdit="1"/>
          </p:cNvSpPr>
          <p:nvPr>
            <p:ph type="sldImg"/>
          </p:nvPr>
        </p:nvSpPr>
        <p:spPr>
          <a:xfrm>
            <a:off x="1184275" y="463550"/>
            <a:ext cx="4618038" cy="3463925"/>
          </a:xfrm>
          <a:ln/>
        </p:spPr>
      </p:sp>
      <p:sp>
        <p:nvSpPr>
          <p:cNvPr id="53252" name="Rectangle 3"/>
          <p:cNvSpPr>
            <a:spLocks noGrp="1" noChangeArrowheads="1"/>
          </p:cNvSpPr>
          <p:nvPr>
            <p:ph type="body" idx="1"/>
          </p:nvPr>
        </p:nvSpPr>
        <p:spPr>
          <a:xfrm>
            <a:off x="985839" y="4083051"/>
            <a:ext cx="5164137" cy="49307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altLang="en-US" sz="1800" smtClean="0">
                <a:latin typeface="Times New Roman" pitchFamily="18" charset="0"/>
              </a:rPr>
              <a:t>Proposals MUST conform to the GPG requirements unless deviations are specifically authorized in advance.</a:t>
            </a:r>
          </a:p>
          <a:p>
            <a:pPr marL="228600" indent="-228600">
              <a:buFontTx/>
              <a:buAutoNum type="arabicPeriod"/>
            </a:pPr>
            <a:r>
              <a:rPr lang="en-US" altLang="en-US" sz="1800" smtClean="0">
                <a:solidFill>
                  <a:srgbClr val="000000"/>
                </a:solidFill>
                <a:latin typeface="Times New Roman" pitchFamily="18" charset="0"/>
                <a:cs typeface="Arial" pitchFamily="34" charset="0"/>
              </a:rPr>
              <a:t>through specification of different requirements in an NSF solicitation;</a:t>
            </a:r>
          </a:p>
          <a:p>
            <a:pPr marL="228600" indent="-228600">
              <a:buFontTx/>
              <a:buAutoNum type="arabicPeriod"/>
            </a:pPr>
            <a:endParaRPr lang="en-US" altLang="en-US" sz="1800" smtClean="0">
              <a:solidFill>
                <a:srgbClr val="000000"/>
              </a:solidFill>
              <a:latin typeface="Times New Roman" pitchFamily="18" charset="0"/>
              <a:cs typeface="Arial" pitchFamily="34" charset="0"/>
            </a:endParaRPr>
          </a:p>
          <a:p>
            <a:pPr marL="228600" indent="-228600"/>
            <a:r>
              <a:rPr lang="en-US" altLang="en-US" sz="1800" smtClean="0">
                <a:latin typeface="Times New Roman" pitchFamily="18" charset="0"/>
              </a:rPr>
              <a:t>If any PI or co-PI identified on the project has received NSF funding in the past five years, information on the award(s) is required. Each PI and co-PI who has received more than one award (excluding amendments) must report on the award most closely related to the proposal.</a:t>
            </a:r>
          </a:p>
          <a:p>
            <a:pPr marL="228600" indent="-228600"/>
            <a:endParaRPr lang="en-US" altLang="en-US" smtClean="0">
              <a:latin typeface="Times New Roman" pitchFamily="18" charset="0"/>
            </a:endParaRPr>
          </a:p>
        </p:txBody>
      </p:sp>
    </p:spTree>
    <p:extLst>
      <p:ext uri="{BB962C8B-B14F-4D97-AF65-F5344CB8AC3E}">
        <p14:creationId xmlns:p14="http://schemas.microsoft.com/office/powerpoint/2010/main" val="79856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1CACB6C6-0652-4E0D-A78A-883627529655}" type="slidenum">
              <a:rPr lang="en-US" altLang="en-US" sz="1200" smtClean="0"/>
              <a:pPr/>
              <a:t>33</a:t>
            </a:fld>
            <a:endParaRPr lang="en-US" altLang="en-US" sz="1200" smtClean="0"/>
          </a:p>
        </p:txBody>
      </p:sp>
      <p:sp>
        <p:nvSpPr>
          <p:cNvPr id="57347" name="Rectangle 2"/>
          <p:cNvSpPr>
            <a:spLocks noGrp="1" noRot="1" noChangeAspect="1" noChangeArrowheads="1" noTextEdit="1"/>
          </p:cNvSpPr>
          <p:nvPr>
            <p:ph type="sldImg"/>
          </p:nvPr>
        </p:nvSpPr>
        <p:spPr>
          <a:xfrm>
            <a:off x="1185863" y="692150"/>
            <a:ext cx="4622800" cy="3467100"/>
          </a:xfrm>
          <a:ln/>
        </p:spPr>
      </p:sp>
      <p:sp>
        <p:nvSpPr>
          <p:cNvPr id="57348" name="Rectangle 3"/>
          <p:cNvSpPr>
            <a:spLocks noGrp="1" noChangeArrowheads="1"/>
          </p:cNvSpPr>
          <p:nvPr>
            <p:ph type="body" idx="1"/>
          </p:nvPr>
        </p:nvSpPr>
        <p:spPr>
          <a:xfrm>
            <a:off x="912813" y="4391025"/>
            <a:ext cx="5162550" cy="42386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2400" smtClean="0">
                <a:latin typeface="Times New Roman" pitchFamily="18" charset="0"/>
              </a:rPr>
              <a:t>BOTH Criteria important and need to be addressed as integral part of Project Description</a:t>
            </a:r>
          </a:p>
          <a:p>
            <a:endParaRPr lang="en-US" altLang="en-US" sz="2400" smtClean="0">
              <a:latin typeface="Times New Roman" pitchFamily="18" charset="0"/>
            </a:endParaRPr>
          </a:p>
          <a:p>
            <a:r>
              <a:rPr lang="en-US" altLang="en-US" sz="2400" smtClean="0">
                <a:latin typeface="Times New Roman" pitchFamily="18" charset="0"/>
              </a:rPr>
              <a:t>Be aware of new policy:  One page Project Summary must </a:t>
            </a:r>
            <a:r>
              <a:rPr lang="ja-JP" altLang="en-US" sz="2400" smtClean="0">
                <a:latin typeface="Times New Roman" pitchFamily="18" charset="0"/>
              </a:rPr>
              <a:t>“</a:t>
            </a:r>
            <a:r>
              <a:rPr lang="en-US" altLang="ja-JP" sz="2400" smtClean="0">
                <a:latin typeface="Times New Roman" pitchFamily="18" charset="0"/>
              </a:rPr>
              <a:t>clearly address, in separate statements within the one-page limitation, both of the NSF merit review criteria in the Project Summary. </a:t>
            </a:r>
            <a:endParaRPr lang="en-US" altLang="en-US" sz="2400" smtClean="0">
              <a:latin typeface="Times New Roman" pitchFamily="18" charset="0"/>
            </a:endParaRPr>
          </a:p>
        </p:txBody>
      </p:sp>
    </p:spTree>
    <p:extLst>
      <p:ext uri="{BB962C8B-B14F-4D97-AF65-F5344CB8AC3E}">
        <p14:creationId xmlns:p14="http://schemas.microsoft.com/office/powerpoint/2010/main" val="94244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68033C46-B3DD-44B7-9E3A-3233F2DFF471}" type="slidenum">
              <a:rPr lang="en-US" altLang="en-US" sz="1200" smtClean="0"/>
              <a:pPr/>
              <a:t>36</a:t>
            </a:fld>
            <a:endParaRPr lang="en-US" altLang="en-US" sz="1200" smtClean="0"/>
          </a:p>
        </p:txBody>
      </p:sp>
      <p:sp>
        <p:nvSpPr>
          <p:cNvPr id="58371" name="Rectangle 2"/>
          <p:cNvSpPr>
            <a:spLocks noGrp="1" noRot="1" noChangeAspect="1" noChangeArrowheads="1" noTextEdit="1"/>
          </p:cNvSpPr>
          <p:nvPr>
            <p:ph type="sldImg"/>
          </p:nvPr>
        </p:nvSpPr>
        <p:spPr>
          <a:xfrm>
            <a:off x="1185863" y="692150"/>
            <a:ext cx="4622800" cy="3467100"/>
          </a:xfrm>
          <a:ln/>
        </p:spPr>
      </p:sp>
      <p:sp>
        <p:nvSpPr>
          <p:cNvPr id="58372" name="Rectangle 3"/>
          <p:cNvSpPr>
            <a:spLocks noGrp="1" noChangeArrowheads="1"/>
          </p:cNvSpPr>
          <p:nvPr>
            <p:ph type="body" idx="1"/>
          </p:nvPr>
        </p:nvSpPr>
        <p:spPr>
          <a:xfrm>
            <a:off x="912813" y="4391025"/>
            <a:ext cx="5162550" cy="42386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2400" smtClean="0">
                <a:latin typeface="Times New Roman" pitchFamily="18" charset="0"/>
              </a:rPr>
              <a:t>BOTH Criteria important and need to be addressed as integral part of Project Description</a:t>
            </a:r>
          </a:p>
          <a:p>
            <a:endParaRPr lang="en-US" altLang="en-US" sz="2400" smtClean="0">
              <a:latin typeface="Times New Roman" pitchFamily="18" charset="0"/>
            </a:endParaRPr>
          </a:p>
          <a:p>
            <a:r>
              <a:rPr lang="en-US" altLang="en-US" sz="2400" smtClean="0">
                <a:latin typeface="Times New Roman" pitchFamily="18" charset="0"/>
              </a:rPr>
              <a:t>Be aware of new policy:  One page Project Summary must </a:t>
            </a:r>
            <a:r>
              <a:rPr lang="ja-JP" altLang="en-US" sz="2400" smtClean="0">
                <a:latin typeface="Times New Roman" pitchFamily="18" charset="0"/>
              </a:rPr>
              <a:t>“</a:t>
            </a:r>
            <a:r>
              <a:rPr lang="en-US" altLang="ja-JP" sz="2400" smtClean="0">
                <a:latin typeface="Times New Roman" pitchFamily="18" charset="0"/>
              </a:rPr>
              <a:t>clearly address, in separate statements within the one-page limitation, both of the NSF merit review criteria in the Project Summary. </a:t>
            </a:r>
            <a:endParaRPr lang="en-US" altLang="en-US" sz="2400" smtClean="0">
              <a:latin typeface="Times New Roman" pitchFamily="18" charset="0"/>
            </a:endParaRPr>
          </a:p>
        </p:txBody>
      </p:sp>
    </p:spTree>
    <p:extLst>
      <p:ext uri="{BB962C8B-B14F-4D97-AF65-F5344CB8AC3E}">
        <p14:creationId xmlns:p14="http://schemas.microsoft.com/office/powerpoint/2010/main" val="1768861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42C427A5-9299-40CB-A62E-1AA89CA12346}" type="slidenum">
              <a:rPr lang="en-US" altLang="en-US" sz="1200" smtClean="0"/>
              <a:pPr/>
              <a:t>37</a:t>
            </a:fld>
            <a:endParaRPr lang="en-US" altLang="en-US" sz="1200" smtClean="0"/>
          </a:p>
        </p:txBody>
      </p:sp>
      <p:sp>
        <p:nvSpPr>
          <p:cNvPr id="59395" name="Rectangle 2"/>
          <p:cNvSpPr>
            <a:spLocks noGrp="1" noRot="1" noChangeAspect="1" noChangeArrowheads="1" noTextEdit="1"/>
          </p:cNvSpPr>
          <p:nvPr>
            <p:ph type="sldImg"/>
          </p:nvPr>
        </p:nvSpPr>
        <p:spPr>
          <a:xfrm>
            <a:off x="1185863" y="692150"/>
            <a:ext cx="4622800" cy="3467100"/>
          </a:xfrm>
          <a:ln/>
        </p:spPr>
      </p:sp>
      <p:sp>
        <p:nvSpPr>
          <p:cNvPr id="59396" name="Rectangle 3"/>
          <p:cNvSpPr>
            <a:spLocks noGrp="1" noChangeArrowheads="1"/>
          </p:cNvSpPr>
          <p:nvPr>
            <p:ph type="body" idx="1"/>
          </p:nvPr>
        </p:nvSpPr>
        <p:spPr>
          <a:xfrm>
            <a:off x="912813" y="4391025"/>
            <a:ext cx="5162550" cy="42386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z="2400" smtClean="0">
              <a:latin typeface="Times New Roman" pitchFamily="18" charset="0"/>
            </a:endParaRPr>
          </a:p>
        </p:txBody>
      </p:sp>
    </p:spTree>
    <p:extLst>
      <p:ext uri="{BB962C8B-B14F-4D97-AF65-F5344CB8AC3E}">
        <p14:creationId xmlns:p14="http://schemas.microsoft.com/office/powerpoint/2010/main" val="132525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42C427A5-9299-40CB-A62E-1AA89CA12346}" type="slidenum">
              <a:rPr lang="en-US" altLang="en-US" sz="1200" smtClean="0"/>
              <a:pPr/>
              <a:t>38</a:t>
            </a:fld>
            <a:endParaRPr lang="en-US" altLang="en-US" sz="1200" smtClean="0"/>
          </a:p>
        </p:txBody>
      </p:sp>
      <p:sp>
        <p:nvSpPr>
          <p:cNvPr id="59395" name="Rectangle 2"/>
          <p:cNvSpPr>
            <a:spLocks noGrp="1" noRot="1" noChangeAspect="1" noChangeArrowheads="1" noTextEdit="1"/>
          </p:cNvSpPr>
          <p:nvPr>
            <p:ph type="sldImg"/>
          </p:nvPr>
        </p:nvSpPr>
        <p:spPr>
          <a:xfrm>
            <a:off x="1185863" y="692150"/>
            <a:ext cx="4622800" cy="3467100"/>
          </a:xfrm>
          <a:ln/>
        </p:spPr>
      </p:sp>
      <p:sp>
        <p:nvSpPr>
          <p:cNvPr id="59396" name="Rectangle 3"/>
          <p:cNvSpPr>
            <a:spLocks noGrp="1" noChangeArrowheads="1"/>
          </p:cNvSpPr>
          <p:nvPr>
            <p:ph type="body" idx="1"/>
          </p:nvPr>
        </p:nvSpPr>
        <p:spPr>
          <a:xfrm>
            <a:off x="912813" y="4391025"/>
            <a:ext cx="5162550" cy="42386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z="2400" smtClean="0">
              <a:latin typeface="Times New Roman" pitchFamily="18" charset="0"/>
            </a:endParaRPr>
          </a:p>
        </p:txBody>
      </p:sp>
    </p:spTree>
    <p:extLst>
      <p:ext uri="{BB962C8B-B14F-4D97-AF65-F5344CB8AC3E}">
        <p14:creationId xmlns:p14="http://schemas.microsoft.com/office/powerpoint/2010/main" val="382669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19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5497BF9-3D6C-458A-A01C-DF9C2C8754CC}" type="slidenum">
              <a:rPr lang="en-US" altLang="en-US"/>
              <a:pPr>
                <a:defRPr/>
              </a:pPr>
              <a:t>‹#›</a:t>
            </a:fld>
            <a:endParaRPr lang="en-US" altLang="en-US"/>
          </a:p>
        </p:txBody>
      </p:sp>
    </p:spTree>
    <p:extLst>
      <p:ext uri="{BB962C8B-B14F-4D97-AF65-F5344CB8AC3E}">
        <p14:creationId xmlns:p14="http://schemas.microsoft.com/office/powerpoint/2010/main" val="116924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288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6FFFF"/>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61426" y="5422392"/>
            <a:ext cx="1178536" cy="1153100"/>
          </a:xfrm>
          <a:prstGeom prst="rect">
            <a:avLst/>
          </a:prstGeom>
        </p:spPr>
      </p:pic>
      <p:cxnSp>
        <p:nvCxnSpPr>
          <p:cNvPr id="3" name="Straight Connector 2"/>
          <p:cNvCxnSpPr/>
          <p:nvPr userDrawn="1"/>
        </p:nvCxnSpPr>
        <p:spPr>
          <a:xfrm>
            <a:off x="184638" y="219808"/>
            <a:ext cx="0" cy="625896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66702" y="389796"/>
            <a:ext cx="0" cy="625896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19229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www.nsf.gov/awardsearc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nsf.gov/publications/pub_summ.jsp?ods_key=nsf19001" TargetMode="External"/><Relationship Id="rId2" Type="http://schemas.openxmlformats.org/officeDocument/2006/relationships/hyperlink" Target="https://www.nsf.gov/pubs/2017/nsf17120/nsf17120.jsp"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6753" y="1020263"/>
            <a:ext cx="6364224" cy="2123658"/>
          </a:xfrm>
          <a:prstGeom prst="rect">
            <a:avLst/>
          </a:prstGeom>
          <a:noFill/>
        </p:spPr>
        <p:txBody>
          <a:bodyPr wrap="square" rtlCol="0">
            <a:spAutoFit/>
          </a:bodyPr>
          <a:lstStyle/>
          <a:p>
            <a:r>
              <a:rPr lang="en-US" sz="4400" dirty="0" smtClean="0">
                <a:ea typeface="Cambria" panose="02040503050406030204" pitchFamily="18" charset="0"/>
              </a:rPr>
              <a:t>The NSF/BSF Program:</a:t>
            </a:r>
          </a:p>
          <a:p>
            <a:r>
              <a:rPr lang="en-US" sz="4400" dirty="0" smtClean="0">
                <a:ea typeface="Cambria" panose="02040503050406030204" pitchFamily="18" charset="0"/>
              </a:rPr>
              <a:t>Tips for Writing a Successful Proposal</a:t>
            </a:r>
            <a:endParaRPr lang="en-US" sz="4400" dirty="0">
              <a:ea typeface="Cambria" panose="02040503050406030204" pitchFamily="18" charset="0"/>
            </a:endParaRPr>
          </a:p>
        </p:txBody>
      </p:sp>
      <p:sp>
        <p:nvSpPr>
          <p:cNvPr id="6" name="TextBox 5"/>
          <p:cNvSpPr txBox="1"/>
          <p:nvPr/>
        </p:nvSpPr>
        <p:spPr>
          <a:xfrm>
            <a:off x="1764792" y="4050792"/>
            <a:ext cx="5111496" cy="1969770"/>
          </a:xfrm>
          <a:prstGeom prst="rect">
            <a:avLst/>
          </a:prstGeom>
          <a:noFill/>
        </p:spPr>
        <p:txBody>
          <a:bodyPr wrap="square" rtlCol="0">
            <a:spAutoFit/>
          </a:bodyPr>
          <a:lstStyle/>
          <a:p>
            <a:r>
              <a:rPr lang="en-US" sz="3200" dirty="0" smtClean="0">
                <a:solidFill>
                  <a:srgbClr val="FF0000"/>
                </a:solidFill>
              </a:rPr>
              <a:t>Keith R. Dienes</a:t>
            </a:r>
          </a:p>
          <a:p>
            <a:r>
              <a:rPr lang="en-US" dirty="0" smtClean="0">
                <a:solidFill>
                  <a:srgbClr val="0070C0"/>
                </a:solidFill>
              </a:rPr>
              <a:t>Program Director</a:t>
            </a:r>
          </a:p>
          <a:p>
            <a:r>
              <a:rPr lang="en-US" dirty="0" smtClean="0">
                <a:solidFill>
                  <a:srgbClr val="0070C0"/>
                </a:solidFill>
              </a:rPr>
              <a:t>MPS/ Physics Division</a:t>
            </a:r>
          </a:p>
          <a:p>
            <a:r>
              <a:rPr lang="en-US" dirty="0" smtClean="0">
                <a:solidFill>
                  <a:srgbClr val="0070C0"/>
                </a:solidFill>
              </a:rPr>
              <a:t>National Science Foundation</a:t>
            </a:r>
          </a:p>
          <a:p>
            <a:endParaRPr lang="en-US" dirty="0">
              <a:solidFill>
                <a:srgbClr val="0070C0"/>
              </a:solidFill>
            </a:endParaRPr>
          </a:p>
          <a:p>
            <a:r>
              <a:rPr lang="en-US" dirty="0" smtClean="0">
                <a:solidFill>
                  <a:srgbClr val="0070C0"/>
                </a:solidFill>
              </a:rPr>
              <a:t>September 2019</a:t>
            </a:r>
          </a:p>
        </p:txBody>
      </p:sp>
    </p:spTree>
    <p:extLst>
      <p:ext uri="{BB962C8B-B14F-4D97-AF65-F5344CB8AC3E}">
        <p14:creationId xmlns:p14="http://schemas.microsoft.com/office/powerpoint/2010/main" val="3601257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66181728"/>
              </p:ext>
            </p:extLst>
          </p:nvPr>
        </p:nvGraphicFramePr>
        <p:xfrm>
          <a:off x="729604" y="1632693"/>
          <a:ext cx="6781539" cy="3209895"/>
        </p:xfrm>
        <a:graphic>
          <a:graphicData uri="http://schemas.openxmlformats.org/presentationml/2006/ole">
            <mc:AlternateContent xmlns:mc="http://schemas.openxmlformats.org/markup-compatibility/2006">
              <mc:Choice xmlns:v="urn:schemas-microsoft-com:vml" Requires="v">
                <p:oleObj spid="_x0000_s1099" name="Chart" r:id="rId3" imgW="7448696" imgH="3407382" progId="Excel.Sheet.8">
                  <p:embed/>
                </p:oleObj>
              </mc:Choice>
              <mc:Fallback>
                <p:oleObj name="Chart" r:id="rId3" imgW="7448696" imgH="3407382" progId="Excel.Sheet.8">
                  <p:embed/>
                  <p:pic>
                    <p:nvPicPr>
                      <p:cNvPr id="76801"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604" y="1632693"/>
                        <a:ext cx="6781539" cy="3209895"/>
                      </a:xfrm>
                      <a:prstGeom prst="rect">
                        <a:avLst/>
                      </a:prstGeom>
                      <a:solidFill>
                        <a:srgbClr val="7030A0"/>
                      </a:solidFill>
                    </p:spPr>
                  </p:pic>
                </p:oleObj>
              </mc:Fallback>
            </mc:AlternateContent>
          </a:graphicData>
        </a:graphic>
      </p:graphicFrame>
      <p:sp>
        <p:nvSpPr>
          <p:cNvPr id="4" name="TextBox 3"/>
          <p:cNvSpPr txBox="1"/>
          <p:nvPr/>
        </p:nvSpPr>
        <p:spPr>
          <a:xfrm>
            <a:off x="729604" y="5142239"/>
            <a:ext cx="5419269" cy="13588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400" b="1" spc="32" dirty="0">
                <a:solidFill>
                  <a:srgbClr val="7030A0"/>
                </a:solidFill>
                <a:cs typeface="Arial"/>
              </a:rPr>
              <a:t>Note: </a:t>
            </a:r>
            <a:r>
              <a:rPr lang="en-US" sz="1400" b="1" spc="32" dirty="0" smtClean="0">
                <a:solidFill>
                  <a:srgbClr val="7030A0"/>
                </a:solidFill>
                <a:cs typeface="Arial"/>
              </a:rPr>
              <a:t> </a:t>
            </a:r>
            <a:r>
              <a:rPr lang="en-US" sz="1400" dirty="0" smtClean="0">
                <a:solidFill>
                  <a:srgbClr val="7030A0"/>
                </a:solidFill>
              </a:rPr>
              <a:t>Biology </a:t>
            </a:r>
            <a:r>
              <a:rPr lang="en-US" sz="1400" dirty="0">
                <a:solidFill>
                  <a:srgbClr val="7030A0"/>
                </a:solidFill>
              </a:rPr>
              <a:t>includes Biological Science and Environmental Science. Biology and Psychological Sciences exclude National Institutes of Health funding from the total amount of federal support.</a:t>
            </a:r>
          </a:p>
          <a:p>
            <a:pPr fontAlgn="auto">
              <a:spcBef>
                <a:spcPts val="0"/>
              </a:spcBef>
              <a:spcAft>
                <a:spcPts val="0"/>
              </a:spcAft>
              <a:defRPr/>
            </a:pPr>
            <a:endParaRPr lang="en-US" sz="1050" b="1" spc="32" dirty="0">
              <a:solidFill>
                <a:srgbClr val="7030A0"/>
              </a:solidFill>
              <a:cs typeface="Arial"/>
            </a:endParaRPr>
          </a:p>
          <a:p>
            <a:pPr fontAlgn="auto">
              <a:spcBef>
                <a:spcPts val="0"/>
              </a:spcBef>
              <a:spcAft>
                <a:spcPts val="0"/>
              </a:spcAft>
              <a:defRPr/>
            </a:pPr>
            <a:r>
              <a:rPr lang="en-US" sz="1400" b="1" spc="32" dirty="0">
                <a:solidFill>
                  <a:srgbClr val="7030A0"/>
                </a:solidFill>
                <a:cs typeface="Arial"/>
              </a:rPr>
              <a:t>Source: </a:t>
            </a:r>
            <a:r>
              <a:rPr lang="en-US" sz="1400" spc="32" dirty="0">
                <a:solidFill>
                  <a:srgbClr val="7030A0"/>
                </a:solidFill>
                <a:cs typeface="Arial"/>
              </a:rPr>
              <a:t>NSF/National Center for Science and Engineering Statistics, Survey of Federal Funds for Research and Development</a:t>
            </a:r>
          </a:p>
        </p:txBody>
      </p:sp>
      <p:sp>
        <p:nvSpPr>
          <p:cNvPr id="6" name="TextBox 5"/>
          <p:cNvSpPr txBox="1"/>
          <p:nvPr/>
        </p:nvSpPr>
        <p:spPr>
          <a:xfrm>
            <a:off x="328386" y="303123"/>
            <a:ext cx="8815614" cy="830997"/>
          </a:xfrm>
          <a:prstGeom prst="rect">
            <a:avLst/>
          </a:prstGeom>
          <a:noFill/>
        </p:spPr>
        <p:txBody>
          <a:bodyPr wrap="square" rtlCol="0">
            <a:spAutoFit/>
          </a:bodyPr>
          <a:lstStyle/>
          <a:p>
            <a:r>
              <a:rPr lang="en-US" sz="2800" dirty="0" smtClean="0"/>
              <a:t>NSF Support of Academic Basic Research in Selected Fields</a:t>
            </a:r>
          </a:p>
          <a:p>
            <a:pPr algn="ctr"/>
            <a:r>
              <a:rPr lang="en-US" sz="2000" dirty="0" smtClean="0"/>
              <a:t>(as a percentage of total federal support in 2015)</a:t>
            </a:r>
            <a:endParaRPr lang="en-US" sz="2000" dirty="0"/>
          </a:p>
        </p:txBody>
      </p:sp>
      <p:sp>
        <p:nvSpPr>
          <p:cNvPr id="7" name="TextBox 6"/>
          <p:cNvSpPr txBox="1"/>
          <p:nvPr/>
        </p:nvSpPr>
        <p:spPr>
          <a:xfrm>
            <a:off x="7753739" y="2548996"/>
            <a:ext cx="1296955" cy="646331"/>
          </a:xfrm>
          <a:prstGeom prst="rect">
            <a:avLst/>
          </a:prstGeom>
          <a:noFill/>
        </p:spPr>
        <p:txBody>
          <a:bodyPr wrap="square" rtlCol="0">
            <a:spAutoFit/>
          </a:bodyPr>
          <a:lstStyle/>
          <a:p>
            <a:r>
              <a:rPr lang="en-US" dirty="0" smtClean="0">
                <a:solidFill>
                  <a:srgbClr val="7030A0"/>
                </a:solidFill>
              </a:rPr>
              <a:t>fairly substantial!</a:t>
            </a:r>
            <a:endParaRPr lang="en-US" dirty="0">
              <a:solidFill>
                <a:srgbClr val="7030A0"/>
              </a:solidFill>
            </a:endParaRPr>
          </a:p>
        </p:txBody>
      </p:sp>
    </p:spTree>
    <p:extLst>
      <p:ext uri="{BB962C8B-B14F-4D97-AF65-F5344CB8AC3E}">
        <p14:creationId xmlns:p14="http://schemas.microsoft.com/office/powerpoint/2010/main" val="1830275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4119200" y="1314246"/>
            <a:ext cx="1603950" cy="488589"/>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489829" y="166028"/>
            <a:ext cx="7772400" cy="10668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smtClean="0">
                <a:latin typeface="Arial" panose="020B0604020202020204" pitchFamily="34" charset="0"/>
                <a:cs typeface="Arial" panose="020B0604020202020204" pitchFamily="34" charset="0"/>
              </a:rPr>
              <a:t>NSF Organization Chart</a:t>
            </a:r>
            <a:endParaRPr lang="en-US" dirty="0"/>
          </a:p>
        </p:txBody>
      </p:sp>
      <p:sp>
        <p:nvSpPr>
          <p:cNvPr id="3" name="Line 25"/>
          <p:cNvSpPr>
            <a:spLocks noChangeShapeType="1"/>
          </p:cNvSpPr>
          <p:nvPr/>
        </p:nvSpPr>
        <p:spPr bwMode="auto">
          <a:xfrm>
            <a:off x="5347270" y="1774376"/>
            <a:ext cx="15328" cy="342587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grpSp>
        <p:nvGrpSpPr>
          <p:cNvPr id="4" name="Group 3"/>
          <p:cNvGrpSpPr/>
          <p:nvPr/>
        </p:nvGrpSpPr>
        <p:grpSpPr>
          <a:xfrm>
            <a:off x="394270" y="3290587"/>
            <a:ext cx="8458200" cy="1325880"/>
            <a:chOff x="381000" y="3733800"/>
            <a:chExt cx="8458200" cy="1325880"/>
          </a:xfrm>
        </p:grpSpPr>
        <p:sp>
          <p:nvSpPr>
            <p:cNvPr id="5" name="Rectangle 17"/>
            <p:cNvSpPr>
              <a:spLocks noChangeArrowheads="1"/>
            </p:cNvSpPr>
            <p:nvPr/>
          </p:nvSpPr>
          <p:spPr bwMode="auto">
            <a:xfrm>
              <a:off x="2057400" y="3962400"/>
              <a:ext cx="1371600" cy="109728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none" anchor="ctr">
              <a:noAutofit/>
            </a:bodyPr>
            <a:lstStyle/>
            <a:p>
              <a:pPr algn="ctr" eaLnBrk="0" hangingPunct="0">
                <a:defRPr/>
              </a:pPr>
              <a:r>
                <a:rPr kumimoji="1" lang="en-US" sz="1200" b="1" dirty="0" smtClean="0">
                  <a:latin typeface="Arial" panose="020B0604020202020204" pitchFamily="34" charset="0"/>
                  <a:cs typeface="Arial" panose="020B0604020202020204" pitchFamily="34" charset="0"/>
                </a:rPr>
                <a:t>Computer &amp;</a:t>
              </a:r>
            </a:p>
            <a:p>
              <a:pPr algn="ctr" eaLnBrk="0" hangingPunct="0">
                <a:defRPr/>
              </a:pPr>
              <a:r>
                <a:rPr kumimoji="1" lang="en-US" sz="1200" b="1" dirty="0" smtClean="0">
                  <a:latin typeface="Arial" panose="020B0604020202020204" pitchFamily="34" charset="0"/>
                  <a:cs typeface="Arial" panose="020B0604020202020204" pitchFamily="34" charset="0"/>
                </a:rPr>
                <a:t>Information</a:t>
              </a:r>
            </a:p>
            <a:p>
              <a:pPr algn="ctr" eaLnBrk="0" hangingPunct="0">
                <a:defRPr/>
              </a:pPr>
              <a:r>
                <a:rPr kumimoji="1" lang="en-US" sz="1200" b="1" dirty="0" smtClean="0">
                  <a:latin typeface="Arial" panose="020B0604020202020204" pitchFamily="34" charset="0"/>
                  <a:cs typeface="Arial" panose="020B0604020202020204" pitchFamily="34" charset="0"/>
                </a:rPr>
                <a:t>Science &amp;</a:t>
              </a:r>
            </a:p>
            <a:p>
              <a:pPr algn="ctr" eaLnBrk="0" hangingPunct="0">
                <a:defRPr/>
              </a:pPr>
              <a:r>
                <a:rPr kumimoji="1" lang="en-US" sz="1200" b="1" dirty="0" smtClean="0">
                  <a:latin typeface="Arial" panose="020B0604020202020204" pitchFamily="34" charset="0"/>
                  <a:cs typeface="Arial" panose="020B0604020202020204" pitchFamily="34" charset="0"/>
                </a:rPr>
                <a:t>Engineering</a:t>
              </a:r>
            </a:p>
            <a:p>
              <a:pPr algn="ctr" eaLnBrk="0" hangingPunct="0">
                <a:defRPr/>
              </a:pPr>
              <a:r>
                <a:rPr kumimoji="1" lang="en-US" sz="1200" b="1" dirty="0" smtClean="0">
                  <a:latin typeface="Arial" panose="020B0604020202020204" pitchFamily="34" charset="0"/>
                  <a:cs typeface="Arial" panose="020B0604020202020204" pitchFamily="34" charset="0"/>
                </a:rPr>
                <a:t>(CISE)</a:t>
              </a:r>
              <a:endParaRPr kumimoji="1" lang="en-US" sz="1200" b="1" dirty="0">
                <a:latin typeface="Arial" panose="020B0604020202020204" pitchFamily="34" charset="0"/>
                <a:cs typeface="Arial" panose="020B0604020202020204" pitchFamily="34" charset="0"/>
              </a:endParaRPr>
            </a:p>
          </p:txBody>
        </p:sp>
        <p:sp>
          <p:nvSpPr>
            <p:cNvPr id="6" name="Rectangle 18"/>
            <p:cNvSpPr>
              <a:spLocks noChangeArrowheads="1"/>
            </p:cNvSpPr>
            <p:nvPr/>
          </p:nvSpPr>
          <p:spPr bwMode="auto">
            <a:xfrm>
              <a:off x="3733800" y="3962400"/>
              <a:ext cx="1371600" cy="109728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none" anchor="ctr">
              <a:noAutofit/>
            </a:bodyPr>
            <a:lstStyle/>
            <a:p>
              <a:pPr algn="ctr" eaLnBrk="0" hangingPunct="0">
                <a:defRPr/>
              </a:pPr>
              <a:r>
                <a:rPr kumimoji="1" lang="en-US" sz="1200" b="1" dirty="0" smtClean="0">
                  <a:latin typeface="Arial" panose="020B0604020202020204" pitchFamily="34" charset="0"/>
                  <a:cs typeface="Arial" panose="020B0604020202020204" pitchFamily="34" charset="0"/>
                </a:rPr>
                <a:t>Engineering</a:t>
              </a:r>
            </a:p>
            <a:p>
              <a:pPr algn="ctr" eaLnBrk="0" hangingPunct="0">
                <a:defRPr/>
              </a:pPr>
              <a:r>
                <a:rPr kumimoji="1" lang="en-US" sz="1200" b="1" dirty="0" smtClean="0">
                  <a:latin typeface="Arial" panose="020B0604020202020204" pitchFamily="34" charset="0"/>
                  <a:cs typeface="Arial" panose="020B0604020202020204" pitchFamily="34" charset="0"/>
                </a:rPr>
                <a:t>(ENG)</a:t>
              </a:r>
              <a:endParaRPr kumimoji="1" lang="en-US" sz="1200" b="1" dirty="0">
                <a:latin typeface="Arial" panose="020B0604020202020204" pitchFamily="34" charset="0"/>
                <a:cs typeface="Arial" panose="020B0604020202020204" pitchFamily="34" charset="0"/>
              </a:endParaRPr>
            </a:p>
          </p:txBody>
        </p:sp>
        <p:sp>
          <p:nvSpPr>
            <p:cNvPr id="7" name="Rectangle 19"/>
            <p:cNvSpPr>
              <a:spLocks noChangeArrowheads="1"/>
            </p:cNvSpPr>
            <p:nvPr/>
          </p:nvSpPr>
          <p:spPr bwMode="auto">
            <a:xfrm>
              <a:off x="5791200" y="3962400"/>
              <a:ext cx="1371600" cy="109728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none" anchor="ctr">
              <a:noAutofit/>
            </a:bodyPr>
            <a:lstStyle/>
            <a:p>
              <a:pPr algn="ctr" eaLnBrk="0" hangingPunct="0">
                <a:defRPr/>
              </a:pPr>
              <a:r>
                <a:rPr kumimoji="1" lang="en-US" sz="1200" b="1" dirty="0" smtClean="0">
                  <a:latin typeface="Arial" panose="020B0604020202020204" pitchFamily="34" charset="0"/>
                  <a:cs typeface="Arial" panose="020B0604020202020204" pitchFamily="34" charset="0"/>
                </a:rPr>
                <a:t>Geosciences</a:t>
              </a:r>
            </a:p>
            <a:p>
              <a:pPr algn="ctr" eaLnBrk="0" hangingPunct="0">
                <a:defRPr/>
              </a:pPr>
              <a:r>
                <a:rPr kumimoji="1" lang="en-US" sz="1200" b="1" dirty="0" smtClean="0">
                  <a:latin typeface="Arial" panose="020B0604020202020204" pitchFamily="34" charset="0"/>
                  <a:cs typeface="Arial" panose="020B0604020202020204" pitchFamily="34" charset="0"/>
                </a:rPr>
                <a:t>(GEO)</a:t>
              </a:r>
              <a:endParaRPr kumimoji="1" lang="en-US" sz="1200" b="1" dirty="0">
                <a:latin typeface="Arial" panose="020B0604020202020204" pitchFamily="34" charset="0"/>
                <a:cs typeface="Arial" panose="020B0604020202020204" pitchFamily="34" charset="0"/>
              </a:endParaRPr>
            </a:p>
          </p:txBody>
        </p:sp>
        <p:sp>
          <p:nvSpPr>
            <p:cNvPr id="8" name="Rectangle 20"/>
            <p:cNvSpPr>
              <a:spLocks noChangeArrowheads="1"/>
            </p:cNvSpPr>
            <p:nvPr/>
          </p:nvSpPr>
          <p:spPr bwMode="auto">
            <a:xfrm>
              <a:off x="7467600" y="3962400"/>
              <a:ext cx="1371600" cy="109728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none" anchor="ctr">
              <a:noAutofit/>
            </a:bodyPr>
            <a:lstStyle/>
            <a:p>
              <a:pPr algn="ctr" eaLnBrk="0" hangingPunct="0">
                <a:defRPr/>
              </a:pPr>
              <a:r>
                <a:rPr kumimoji="1" lang="en-US" sz="1200" b="1" dirty="0" smtClean="0">
                  <a:latin typeface="Arial" panose="020B0604020202020204" pitchFamily="34" charset="0"/>
                  <a:cs typeface="Arial" panose="020B0604020202020204" pitchFamily="34" charset="0"/>
                </a:rPr>
                <a:t>Mathematical</a:t>
              </a:r>
            </a:p>
            <a:p>
              <a:pPr algn="ctr" eaLnBrk="0" hangingPunct="0">
                <a:defRPr/>
              </a:pPr>
              <a:r>
                <a:rPr kumimoji="1" lang="en-US" sz="1200" b="1" dirty="0" smtClean="0">
                  <a:latin typeface="Arial" panose="020B0604020202020204" pitchFamily="34" charset="0"/>
                  <a:cs typeface="Arial" panose="020B0604020202020204" pitchFamily="34" charset="0"/>
                </a:rPr>
                <a:t>&amp; Physical</a:t>
              </a:r>
            </a:p>
            <a:p>
              <a:pPr algn="ctr" eaLnBrk="0" hangingPunct="0">
                <a:defRPr/>
              </a:pPr>
              <a:r>
                <a:rPr kumimoji="1" lang="en-US" sz="1200" b="1" dirty="0" smtClean="0">
                  <a:latin typeface="Arial" panose="020B0604020202020204" pitchFamily="34" charset="0"/>
                  <a:cs typeface="Arial" panose="020B0604020202020204" pitchFamily="34" charset="0"/>
                </a:rPr>
                <a:t>Sciences</a:t>
              </a:r>
            </a:p>
            <a:p>
              <a:pPr algn="ctr" eaLnBrk="0" hangingPunct="0">
                <a:defRPr/>
              </a:pPr>
              <a:r>
                <a:rPr kumimoji="1" lang="en-US" sz="1200" b="1" dirty="0" smtClean="0">
                  <a:latin typeface="Arial" panose="020B0604020202020204" pitchFamily="34" charset="0"/>
                  <a:cs typeface="Arial" panose="020B0604020202020204" pitchFamily="34" charset="0"/>
                </a:rPr>
                <a:t>(MPS)</a:t>
              </a:r>
              <a:endParaRPr kumimoji="1" lang="en-US" sz="1200" b="1" dirty="0">
                <a:latin typeface="Arial" panose="020B0604020202020204" pitchFamily="34" charset="0"/>
                <a:cs typeface="Arial" panose="020B0604020202020204" pitchFamily="34" charset="0"/>
              </a:endParaRPr>
            </a:p>
          </p:txBody>
        </p:sp>
        <p:sp>
          <p:nvSpPr>
            <p:cNvPr id="9" name="Rectangle 21"/>
            <p:cNvSpPr>
              <a:spLocks noChangeArrowheads="1"/>
            </p:cNvSpPr>
            <p:nvPr/>
          </p:nvSpPr>
          <p:spPr bwMode="auto">
            <a:xfrm>
              <a:off x="381000" y="3962400"/>
              <a:ext cx="1371600" cy="109728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none" anchor="ctr">
              <a:noAutofit/>
            </a:bodyPr>
            <a:lstStyle/>
            <a:p>
              <a:pPr algn="ctr" eaLnBrk="0" hangingPunct="0">
                <a:defRPr/>
              </a:pPr>
              <a:r>
                <a:rPr kumimoji="1" lang="en-US" sz="1200" b="1" dirty="0" smtClean="0">
                  <a:latin typeface="Arial" panose="020B0604020202020204" pitchFamily="34" charset="0"/>
                  <a:cs typeface="Arial" panose="020B0604020202020204" pitchFamily="34" charset="0"/>
                </a:rPr>
                <a:t>Biological</a:t>
              </a:r>
            </a:p>
            <a:p>
              <a:pPr algn="ctr" eaLnBrk="0" hangingPunct="0">
                <a:defRPr/>
              </a:pPr>
              <a:r>
                <a:rPr kumimoji="1" lang="en-US" sz="1200" b="1" dirty="0" smtClean="0">
                  <a:latin typeface="Arial" panose="020B0604020202020204" pitchFamily="34" charset="0"/>
                  <a:cs typeface="Arial" panose="020B0604020202020204" pitchFamily="34" charset="0"/>
                </a:rPr>
                <a:t>Sciences</a:t>
              </a:r>
            </a:p>
            <a:p>
              <a:pPr algn="ctr" eaLnBrk="0" hangingPunct="0">
                <a:defRPr/>
              </a:pPr>
              <a:r>
                <a:rPr kumimoji="1" lang="en-US" sz="1200" b="1" dirty="0" smtClean="0">
                  <a:latin typeface="Arial" panose="020B0604020202020204" pitchFamily="34" charset="0"/>
                  <a:cs typeface="Arial" panose="020B0604020202020204" pitchFamily="34" charset="0"/>
                </a:rPr>
                <a:t>(BIO)</a:t>
              </a:r>
              <a:endParaRPr kumimoji="1" lang="en-US" sz="1200" b="1" dirty="0">
                <a:latin typeface="Arial" panose="020B0604020202020204" pitchFamily="34" charset="0"/>
                <a:cs typeface="Arial" panose="020B0604020202020204" pitchFamily="34" charset="0"/>
              </a:endParaRPr>
            </a:p>
          </p:txBody>
        </p:sp>
        <p:sp>
          <p:nvSpPr>
            <p:cNvPr id="10" name="Line 3"/>
            <p:cNvSpPr>
              <a:spLocks noChangeShapeType="1"/>
            </p:cNvSpPr>
            <p:nvPr/>
          </p:nvSpPr>
          <p:spPr bwMode="auto">
            <a:xfrm>
              <a:off x="1066800" y="3733800"/>
              <a:ext cx="7086600" cy="0"/>
            </a:xfrm>
            <a:prstGeom prst="line">
              <a:avLst/>
            </a:prstGeom>
            <a:noFill/>
            <a:ln w="28575">
              <a:solidFill>
                <a:schemeClr val="tx2"/>
              </a:solidFill>
              <a:round/>
              <a:headEnd type="none" w="sm" len="sm"/>
              <a:tailEnd type="none" w="sm" len="sm"/>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11" name="Line 27"/>
            <p:cNvSpPr>
              <a:spLocks noChangeShapeType="1"/>
            </p:cNvSpPr>
            <p:nvPr/>
          </p:nvSpPr>
          <p:spPr bwMode="auto">
            <a:xfrm>
              <a:off x="1066800" y="3733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12" name="Line 28"/>
            <p:cNvSpPr>
              <a:spLocks noChangeShapeType="1"/>
            </p:cNvSpPr>
            <p:nvPr/>
          </p:nvSpPr>
          <p:spPr bwMode="auto">
            <a:xfrm>
              <a:off x="2743200" y="3733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13" name="Line 29"/>
            <p:cNvSpPr>
              <a:spLocks noChangeShapeType="1"/>
            </p:cNvSpPr>
            <p:nvPr/>
          </p:nvSpPr>
          <p:spPr bwMode="auto">
            <a:xfrm>
              <a:off x="4419600" y="3733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14" name="Line 31"/>
            <p:cNvSpPr>
              <a:spLocks noChangeShapeType="1"/>
            </p:cNvSpPr>
            <p:nvPr/>
          </p:nvSpPr>
          <p:spPr bwMode="auto">
            <a:xfrm>
              <a:off x="6477000" y="3733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15" name="Line 45"/>
            <p:cNvSpPr>
              <a:spLocks noChangeShapeType="1"/>
            </p:cNvSpPr>
            <p:nvPr/>
          </p:nvSpPr>
          <p:spPr bwMode="auto">
            <a:xfrm>
              <a:off x="8153400" y="3733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grpSp>
      <p:grpSp>
        <p:nvGrpSpPr>
          <p:cNvPr id="16" name="Group 15"/>
          <p:cNvGrpSpPr/>
          <p:nvPr/>
        </p:nvGrpSpPr>
        <p:grpSpPr>
          <a:xfrm>
            <a:off x="383387" y="5200246"/>
            <a:ext cx="6096000" cy="1234440"/>
            <a:chOff x="304800" y="5257800"/>
            <a:chExt cx="6096000" cy="1234440"/>
          </a:xfrm>
        </p:grpSpPr>
        <p:sp>
          <p:nvSpPr>
            <p:cNvPr id="17" name="Text Box 12"/>
            <p:cNvSpPr txBox="1">
              <a:spLocks noChangeArrowheads="1"/>
            </p:cNvSpPr>
            <p:nvPr/>
          </p:nvSpPr>
          <p:spPr bwMode="auto">
            <a:xfrm>
              <a:off x="1828800" y="5486400"/>
              <a:ext cx="1371600" cy="100584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nchor="ctr">
              <a:no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smtClean="0">
                  <a:latin typeface="Arial" panose="020B0604020202020204" pitchFamily="34" charset="0"/>
                  <a:cs typeface="Arial" panose="020B0604020202020204" pitchFamily="34" charset="0"/>
                </a:rPr>
                <a:t>Education</a:t>
              </a:r>
            </a:p>
            <a:p>
              <a:pPr algn="ctr"/>
              <a:r>
                <a:rPr kumimoji="1" lang="en-US" altLang="en-US" sz="1200" b="1" dirty="0" smtClean="0">
                  <a:latin typeface="Arial" panose="020B0604020202020204" pitchFamily="34" charset="0"/>
                  <a:cs typeface="Arial" panose="020B0604020202020204" pitchFamily="34" charset="0"/>
                </a:rPr>
                <a:t>&amp; Human</a:t>
              </a:r>
            </a:p>
            <a:p>
              <a:pPr algn="ctr"/>
              <a:r>
                <a:rPr kumimoji="1" lang="en-US" altLang="en-US" sz="1200" b="1" dirty="0" smtClean="0">
                  <a:latin typeface="Arial" panose="020B0604020202020204" pitchFamily="34" charset="0"/>
                  <a:cs typeface="Arial" panose="020B0604020202020204" pitchFamily="34" charset="0"/>
                </a:rPr>
                <a:t>Resources</a:t>
              </a:r>
              <a:endParaRPr kumimoji="1" lang="en-US" altLang="en-US" sz="1200" b="1" dirty="0">
                <a:latin typeface="Arial" panose="020B0604020202020204" pitchFamily="34" charset="0"/>
                <a:cs typeface="Arial" panose="020B0604020202020204" pitchFamily="34" charset="0"/>
              </a:endParaRPr>
            </a:p>
            <a:p>
              <a:pPr algn="ctr"/>
              <a:r>
                <a:rPr kumimoji="1" lang="en-US" altLang="en-US" sz="1200" b="1" dirty="0" smtClean="0">
                  <a:latin typeface="Arial" panose="020B0604020202020204" pitchFamily="34" charset="0"/>
                  <a:cs typeface="Arial" panose="020B0604020202020204" pitchFamily="34" charset="0"/>
                </a:rPr>
                <a:t>(EHR)</a:t>
              </a:r>
              <a:endParaRPr kumimoji="1" lang="en-US" altLang="en-US" sz="1200" b="1" dirty="0">
                <a:latin typeface="Arial" panose="020B0604020202020204" pitchFamily="34" charset="0"/>
                <a:cs typeface="Arial" panose="020B0604020202020204" pitchFamily="34" charset="0"/>
              </a:endParaRPr>
            </a:p>
          </p:txBody>
        </p:sp>
        <p:sp>
          <p:nvSpPr>
            <p:cNvPr id="18" name="Text Box 13"/>
            <p:cNvSpPr txBox="1">
              <a:spLocks noChangeArrowheads="1"/>
            </p:cNvSpPr>
            <p:nvPr/>
          </p:nvSpPr>
          <p:spPr bwMode="auto">
            <a:xfrm>
              <a:off x="3429000" y="5486400"/>
              <a:ext cx="1371600" cy="100584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anchor="ctr">
              <a:no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smtClean="0">
                  <a:latin typeface="Arial" panose="020B0604020202020204" pitchFamily="34" charset="0"/>
                  <a:cs typeface="Arial" panose="020B0604020202020204" pitchFamily="34" charset="0"/>
                </a:rPr>
                <a:t>Budget, Finance  </a:t>
              </a:r>
              <a:endParaRPr kumimoji="1" lang="en-US" altLang="en-US" sz="1200" b="1" dirty="0">
                <a:latin typeface="Arial" panose="020B0604020202020204" pitchFamily="34" charset="0"/>
                <a:cs typeface="Arial" panose="020B0604020202020204" pitchFamily="34" charset="0"/>
              </a:endParaRPr>
            </a:p>
            <a:p>
              <a:pPr algn="ctr"/>
              <a:r>
                <a:rPr kumimoji="1" lang="en-US" altLang="en-US" sz="1200" b="1" dirty="0">
                  <a:latin typeface="Arial" panose="020B0604020202020204" pitchFamily="34" charset="0"/>
                  <a:cs typeface="Arial" panose="020B0604020202020204" pitchFamily="34" charset="0"/>
                </a:rPr>
                <a:t>  &amp; Award </a:t>
              </a:r>
            </a:p>
            <a:p>
              <a:pPr algn="ctr"/>
              <a:r>
                <a:rPr kumimoji="1" lang="en-US" altLang="en-US" sz="1200" b="1" dirty="0" smtClean="0">
                  <a:latin typeface="Arial" panose="020B0604020202020204" pitchFamily="34" charset="0"/>
                  <a:cs typeface="Arial" panose="020B0604020202020204" pitchFamily="34" charset="0"/>
                </a:rPr>
                <a:t>Management</a:t>
              </a:r>
            </a:p>
            <a:p>
              <a:pPr algn="ctr"/>
              <a:r>
                <a:rPr kumimoji="1" lang="en-US" altLang="en-US" sz="1200" b="1" dirty="0" smtClean="0">
                  <a:latin typeface="Arial" panose="020B0604020202020204" pitchFamily="34" charset="0"/>
                  <a:cs typeface="Arial" panose="020B0604020202020204" pitchFamily="34" charset="0"/>
                </a:rPr>
                <a:t>(BFA)</a:t>
              </a:r>
              <a:endParaRPr kumimoji="1" lang="en-US" altLang="en-US" sz="1200" b="1" dirty="0">
                <a:latin typeface="Arial" panose="020B0604020202020204" pitchFamily="34" charset="0"/>
                <a:cs typeface="Arial" panose="020B0604020202020204" pitchFamily="34" charset="0"/>
              </a:endParaRPr>
            </a:p>
          </p:txBody>
        </p:sp>
        <p:sp>
          <p:nvSpPr>
            <p:cNvPr id="19" name="Text Box 14"/>
            <p:cNvSpPr txBox="1">
              <a:spLocks noChangeArrowheads="1"/>
            </p:cNvSpPr>
            <p:nvPr/>
          </p:nvSpPr>
          <p:spPr bwMode="auto">
            <a:xfrm>
              <a:off x="5029200" y="5486400"/>
              <a:ext cx="1371600" cy="100584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anchor="ctr">
              <a:no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smtClean="0">
                  <a:latin typeface="Arial" panose="020B0604020202020204" pitchFamily="34" charset="0"/>
                  <a:cs typeface="Arial" panose="020B0604020202020204" pitchFamily="34" charset="0"/>
                </a:rPr>
                <a:t>Information</a:t>
              </a:r>
            </a:p>
            <a:p>
              <a:pPr algn="ctr"/>
              <a:r>
                <a:rPr kumimoji="1" lang="en-US" altLang="en-US" sz="1200" b="1" dirty="0" smtClean="0">
                  <a:latin typeface="Arial" panose="020B0604020202020204" pitchFamily="34" charset="0"/>
                  <a:cs typeface="Arial" panose="020B0604020202020204" pitchFamily="34" charset="0"/>
                </a:rPr>
                <a:t>&amp; Resource </a:t>
              </a:r>
              <a:endParaRPr kumimoji="1" lang="en-US" altLang="en-US" sz="1200" b="1" dirty="0">
                <a:latin typeface="Arial" panose="020B0604020202020204" pitchFamily="34" charset="0"/>
                <a:cs typeface="Arial" panose="020B0604020202020204" pitchFamily="34" charset="0"/>
              </a:endParaRPr>
            </a:p>
            <a:p>
              <a:pPr algn="ctr"/>
              <a:r>
                <a:rPr kumimoji="1" lang="en-US" altLang="en-US" sz="1200" b="1" dirty="0" smtClean="0">
                  <a:latin typeface="Arial" panose="020B0604020202020204" pitchFamily="34" charset="0"/>
                  <a:cs typeface="Arial" panose="020B0604020202020204" pitchFamily="34" charset="0"/>
                </a:rPr>
                <a:t>Management</a:t>
              </a:r>
            </a:p>
            <a:p>
              <a:pPr algn="ctr"/>
              <a:r>
                <a:rPr kumimoji="1" lang="en-US" altLang="en-US" sz="1200" b="1" dirty="0" smtClean="0">
                  <a:latin typeface="Arial" panose="020B0604020202020204" pitchFamily="34" charset="0"/>
                  <a:cs typeface="Arial" panose="020B0604020202020204" pitchFamily="34" charset="0"/>
                </a:rPr>
                <a:t>(OIRM)</a:t>
              </a:r>
              <a:endParaRPr kumimoji="1" lang="en-US" altLang="en-US" sz="1200" b="1" dirty="0">
                <a:latin typeface="Arial" panose="020B0604020202020204" pitchFamily="34" charset="0"/>
                <a:cs typeface="Arial" panose="020B0604020202020204" pitchFamily="34" charset="0"/>
              </a:endParaRPr>
            </a:p>
          </p:txBody>
        </p:sp>
        <p:sp>
          <p:nvSpPr>
            <p:cNvPr id="20" name="Text Box 44"/>
            <p:cNvSpPr txBox="1">
              <a:spLocks noChangeArrowheads="1"/>
            </p:cNvSpPr>
            <p:nvPr/>
          </p:nvSpPr>
          <p:spPr bwMode="auto">
            <a:xfrm>
              <a:off x="304800" y="5486400"/>
              <a:ext cx="1371600" cy="100584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anchor="ctr">
              <a:no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a:latin typeface="Arial" panose="020B0604020202020204" pitchFamily="34" charset="0"/>
                  <a:cs typeface="Arial" panose="020B0604020202020204" pitchFamily="34" charset="0"/>
                </a:rPr>
                <a:t>Social, Behavioral</a:t>
              </a:r>
            </a:p>
            <a:p>
              <a:pPr algn="ctr"/>
              <a:r>
                <a:rPr kumimoji="1" lang="en-US" altLang="en-US" sz="1200" b="1" dirty="0" smtClean="0">
                  <a:latin typeface="Arial" panose="020B0604020202020204" pitchFamily="34" charset="0"/>
                  <a:cs typeface="Arial" panose="020B0604020202020204" pitchFamily="34" charset="0"/>
                </a:rPr>
                <a:t>&amp; Economic</a:t>
              </a:r>
              <a:endParaRPr kumimoji="1" lang="en-US" altLang="en-US" sz="1200" b="1" dirty="0">
                <a:latin typeface="Arial" panose="020B0604020202020204" pitchFamily="34" charset="0"/>
                <a:cs typeface="Arial" panose="020B0604020202020204" pitchFamily="34" charset="0"/>
              </a:endParaRPr>
            </a:p>
            <a:p>
              <a:pPr algn="ctr"/>
              <a:r>
                <a:rPr kumimoji="1" lang="en-US" altLang="en-US" sz="1200" b="1" dirty="0">
                  <a:latin typeface="Arial" panose="020B0604020202020204" pitchFamily="34" charset="0"/>
                  <a:cs typeface="Arial" panose="020B0604020202020204" pitchFamily="34" charset="0"/>
                </a:rPr>
                <a:t> </a:t>
              </a:r>
              <a:r>
                <a:rPr kumimoji="1" lang="en-US" altLang="en-US" sz="1200" b="1" dirty="0" smtClean="0">
                  <a:latin typeface="Arial" panose="020B0604020202020204" pitchFamily="34" charset="0"/>
                  <a:cs typeface="Arial" panose="020B0604020202020204" pitchFamily="34" charset="0"/>
                </a:rPr>
                <a:t>Sciences</a:t>
              </a:r>
            </a:p>
            <a:p>
              <a:pPr algn="ctr"/>
              <a:r>
                <a:rPr kumimoji="1" lang="en-US" altLang="en-US" sz="1200" b="1" dirty="0" smtClean="0">
                  <a:latin typeface="Arial" panose="020B0604020202020204" pitchFamily="34" charset="0"/>
                  <a:cs typeface="Arial" panose="020B0604020202020204" pitchFamily="34" charset="0"/>
                </a:rPr>
                <a:t>(SBE)</a:t>
              </a:r>
              <a:endParaRPr kumimoji="1" lang="en-US" altLang="en-US" sz="1200" b="1" dirty="0">
                <a:latin typeface="Arial" panose="020B0604020202020204" pitchFamily="34" charset="0"/>
                <a:cs typeface="Arial" panose="020B0604020202020204" pitchFamily="34" charset="0"/>
              </a:endParaRPr>
            </a:p>
          </p:txBody>
        </p:sp>
        <p:sp>
          <p:nvSpPr>
            <p:cNvPr id="21" name="Line 26"/>
            <p:cNvSpPr>
              <a:spLocks noChangeShapeType="1"/>
            </p:cNvSpPr>
            <p:nvPr/>
          </p:nvSpPr>
          <p:spPr bwMode="auto">
            <a:xfrm>
              <a:off x="990600" y="5257800"/>
              <a:ext cx="4800600" cy="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22" name="Line 32"/>
            <p:cNvSpPr>
              <a:spLocks noChangeShapeType="1"/>
            </p:cNvSpPr>
            <p:nvPr/>
          </p:nvSpPr>
          <p:spPr bwMode="auto">
            <a:xfrm>
              <a:off x="990600" y="5257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23" name="Line 33"/>
            <p:cNvSpPr>
              <a:spLocks noChangeShapeType="1"/>
            </p:cNvSpPr>
            <p:nvPr/>
          </p:nvSpPr>
          <p:spPr bwMode="auto">
            <a:xfrm>
              <a:off x="2438400" y="5257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24" name="Line 34"/>
            <p:cNvSpPr>
              <a:spLocks noChangeShapeType="1"/>
            </p:cNvSpPr>
            <p:nvPr/>
          </p:nvSpPr>
          <p:spPr bwMode="auto">
            <a:xfrm>
              <a:off x="4114800" y="5257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25" name="Line 46"/>
            <p:cNvSpPr>
              <a:spLocks noChangeShapeType="1"/>
            </p:cNvSpPr>
            <p:nvPr/>
          </p:nvSpPr>
          <p:spPr bwMode="auto">
            <a:xfrm>
              <a:off x="5791200" y="5257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grpSp>
      <p:sp>
        <p:nvSpPr>
          <p:cNvPr id="26" name="Line 38"/>
          <p:cNvSpPr>
            <a:spLocks noChangeShapeType="1"/>
          </p:cNvSpPr>
          <p:nvPr/>
        </p:nvSpPr>
        <p:spPr bwMode="auto">
          <a:xfrm flipH="1" flipV="1">
            <a:off x="5724580" y="1558720"/>
            <a:ext cx="224850" cy="1837"/>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sp>
        <p:nvSpPr>
          <p:cNvPr id="27" name="TextBox 31"/>
          <p:cNvSpPr txBox="1">
            <a:spLocks noChangeArrowheads="1"/>
          </p:cNvSpPr>
          <p:nvPr/>
        </p:nvSpPr>
        <p:spPr bwMode="auto">
          <a:xfrm>
            <a:off x="7667301" y="4585987"/>
            <a:ext cx="880369" cy="307777"/>
          </a:xfrm>
          <a:prstGeom prst="rect">
            <a:avLst/>
          </a:prstGeom>
          <a:noFill/>
          <a:ln w="9525">
            <a:noFill/>
            <a:miter lim="800000"/>
            <a:headEnd/>
            <a:tailEnd/>
          </a:ln>
        </p:spPr>
        <p:txBody>
          <a:bodyPr wrap="none">
            <a:spAutoFit/>
          </a:bodyPr>
          <a:lstStyle/>
          <a:p>
            <a:r>
              <a:rPr lang="en-US" sz="1400" dirty="0">
                <a:solidFill>
                  <a:srgbClr val="FF0000"/>
                </a:solidFill>
              </a:rPr>
              <a:t>$</a:t>
            </a:r>
            <a:r>
              <a:rPr lang="en-US" sz="1400" dirty="0" smtClean="0">
                <a:solidFill>
                  <a:srgbClr val="FF0000"/>
                </a:solidFill>
              </a:rPr>
              <a:t>1,349M</a:t>
            </a:r>
            <a:endParaRPr lang="en-US" sz="1400" dirty="0">
              <a:solidFill>
                <a:srgbClr val="FF0000"/>
              </a:solidFill>
            </a:endParaRPr>
          </a:p>
        </p:txBody>
      </p:sp>
      <p:sp>
        <p:nvSpPr>
          <p:cNvPr id="28" name="TextBox 31"/>
          <p:cNvSpPr txBox="1">
            <a:spLocks noChangeArrowheads="1"/>
          </p:cNvSpPr>
          <p:nvPr/>
        </p:nvSpPr>
        <p:spPr bwMode="auto">
          <a:xfrm>
            <a:off x="7244961" y="349334"/>
            <a:ext cx="1600460" cy="523220"/>
          </a:xfrm>
          <a:prstGeom prst="rect">
            <a:avLst/>
          </a:prstGeom>
          <a:noFill/>
          <a:ln w="9525">
            <a:solidFill>
              <a:srgbClr val="FF0000"/>
            </a:solidFill>
            <a:miter lim="800000"/>
            <a:headEnd/>
            <a:tailEnd/>
          </a:ln>
        </p:spPr>
        <p:txBody>
          <a:bodyPr wrap="square">
            <a:spAutoFit/>
          </a:bodyPr>
          <a:lstStyle/>
          <a:p>
            <a:r>
              <a:rPr lang="en-US" sz="1400" dirty="0" smtClean="0"/>
              <a:t>Budget numbers are FY2016 </a:t>
            </a:r>
            <a:r>
              <a:rPr lang="en-US" sz="1400" i="1" dirty="0" smtClean="0"/>
              <a:t>Actuals</a:t>
            </a:r>
            <a:endParaRPr lang="en-US" sz="1400" i="1" dirty="0"/>
          </a:p>
        </p:txBody>
      </p:sp>
      <p:sp>
        <p:nvSpPr>
          <p:cNvPr id="29" name="TextBox 31"/>
          <p:cNvSpPr txBox="1">
            <a:spLocks noChangeArrowheads="1"/>
          </p:cNvSpPr>
          <p:nvPr/>
        </p:nvSpPr>
        <p:spPr bwMode="auto">
          <a:xfrm>
            <a:off x="6050085" y="4585987"/>
            <a:ext cx="731290" cy="307777"/>
          </a:xfrm>
          <a:prstGeom prst="rect">
            <a:avLst/>
          </a:prstGeom>
          <a:noFill/>
          <a:ln w="9525">
            <a:noFill/>
            <a:miter lim="800000"/>
            <a:headEnd/>
            <a:tailEnd/>
          </a:ln>
        </p:spPr>
        <p:txBody>
          <a:bodyPr wrap="none">
            <a:spAutoFit/>
          </a:bodyPr>
          <a:lstStyle/>
          <a:p>
            <a:r>
              <a:rPr lang="en-US" sz="1400" dirty="0" smtClean="0">
                <a:solidFill>
                  <a:srgbClr val="FF0000"/>
                </a:solidFill>
              </a:rPr>
              <a:t>$877M</a:t>
            </a:r>
            <a:endParaRPr lang="en-US" sz="1400" dirty="0">
              <a:solidFill>
                <a:srgbClr val="FF0000"/>
              </a:solidFill>
            </a:endParaRPr>
          </a:p>
        </p:txBody>
      </p:sp>
      <p:sp>
        <p:nvSpPr>
          <p:cNvPr id="30" name="TextBox 31"/>
          <p:cNvSpPr txBox="1">
            <a:spLocks noChangeArrowheads="1"/>
          </p:cNvSpPr>
          <p:nvPr/>
        </p:nvSpPr>
        <p:spPr bwMode="auto">
          <a:xfrm>
            <a:off x="4082580" y="4585987"/>
            <a:ext cx="731290" cy="307777"/>
          </a:xfrm>
          <a:prstGeom prst="rect">
            <a:avLst/>
          </a:prstGeom>
          <a:noFill/>
          <a:ln w="9525">
            <a:noFill/>
            <a:miter lim="800000"/>
            <a:headEnd/>
            <a:tailEnd/>
          </a:ln>
        </p:spPr>
        <p:txBody>
          <a:bodyPr wrap="none">
            <a:spAutoFit/>
          </a:bodyPr>
          <a:lstStyle/>
          <a:p>
            <a:r>
              <a:rPr lang="en-US" sz="1400" dirty="0" smtClean="0">
                <a:solidFill>
                  <a:srgbClr val="FF0000"/>
                </a:solidFill>
              </a:rPr>
              <a:t>$916M</a:t>
            </a:r>
            <a:endParaRPr lang="en-US" sz="1400" dirty="0">
              <a:solidFill>
                <a:srgbClr val="FF0000"/>
              </a:solidFill>
            </a:endParaRPr>
          </a:p>
        </p:txBody>
      </p:sp>
      <p:sp>
        <p:nvSpPr>
          <p:cNvPr id="31" name="TextBox 30"/>
          <p:cNvSpPr txBox="1">
            <a:spLocks noChangeArrowheads="1"/>
          </p:cNvSpPr>
          <p:nvPr/>
        </p:nvSpPr>
        <p:spPr bwMode="auto">
          <a:xfrm>
            <a:off x="1948980" y="4584498"/>
            <a:ext cx="731290" cy="307777"/>
          </a:xfrm>
          <a:prstGeom prst="rect">
            <a:avLst/>
          </a:prstGeom>
          <a:noFill/>
          <a:ln w="9525">
            <a:noFill/>
            <a:miter lim="800000"/>
            <a:headEnd/>
            <a:tailEnd/>
          </a:ln>
        </p:spPr>
        <p:txBody>
          <a:bodyPr wrap="none">
            <a:spAutoFit/>
          </a:bodyPr>
          <a:lstStyle/>
          <a:p>
            <a:r>
              <a:rPr lang="en-US" sz="1400" dirty="0" smtClean="0">
                <a:solidFill>
                  <a:srgbClr val="FF0000"/>
                </a:solidFill>
              </a:rPr>
              <a:t>$935M</a:t>
            </a:r>
            <a:endParaRPr lang="en-US" sz="1400" dirty="0">
              <a:solidFill>
                <a:srgbClr val="FF0000"/>
              </a:solidFill>
            </a:endParaRPr>
          </a:p>
        </p:txBody>
      </p:sp>
      <p:sp>
        <p:nvSpPr>
          <p:cNvPr id="32" name="TextBox 31"/>
          <p:cNvSpPr txBox="1">
            <a:spLocks noChangeArrowheads="1"/>
          </p:cNvSpPr>
          <p:nvPr/>
        </p:nvSpPr>
        <p:spPr bwMode="auto">
          <a:xfrm>
            <a:off x="729780" y="4590800"/>
            <a:ext cx="731290" cy="307777"/>
          </a:xfrm>
          <a:prstGeom prst="rect">
            <a:avLst/>
          </a:prstGeom>
          <a:noFill/>
          <a:ln w="9525">
            <a:noFill/>
            <a:miter lim="800000"/>
            <a:headEnd/>
            <a:tailEnd/>
          </a:ln>
        </p:spPr>
        <p:txBody>
          <a:bodyPr wrap="none">
            <a:spAutoFit/>
          </a:bodyPr>
          <a:lstStyle/>
          <a:p>
            <a:r>
              <a:rPr lang="en-US" sz="1400" dirty="0" smtClean="0">
                <a:solidFill>
                  <a:srgbClr val="FF0000"/>
                </a:solidFill>
              </a:rPr>
              <a:t>$724M</a:t>
            </a:r>
            <a:endParaRPr lang="en-US" sz="1400" dirty="0">
              <a:solidFill>
                <a:srgbClr val="FF0000"/>
              </a:solidFill>
            </a:endParaRPr>
          </a:p>
        </p:txBody>
      </p:sp>
      <p:sp>
        <p:nvSpPr>
          <p:cNvPr id="33" name="TextBox 31"/>
          <p:cNvSpPr txBox="1">
            <a:spLocks noChangeArrowheads="1"/>
          </p:cNvSpPr>
          <p:nvPr/>
        </p:nvSpPr>
        <p:spPr bwMode="auto">
          <a:xfrm>
            <a:off x="703542" y="6419446"/>
            <a:ext cx="731290" cy="307777"/>
          </a:xfrm>
          <a:prstGeom prst="rect">
            <a:avLst/>
          </a:prstGeom>
          <a:noFill/>
          <a:ln w="9525">
            <a:noFill/>
            <a:miter lim="800000"/>
            <a:headEnd/>
            <a:tailEnd/>
          </a:ln>
        </p:spPr>
        <p:txBody>
          <a:bodyPr wrap="none">
            <a:spAutoFit/>
          </a:bodyPr>
          <a:lstStyle/>
          <a:p>
            <a:r>
              <a:rPr lang="en-US" sz="1400" dirty="0" smtClean="0">
                <a:solidFill>
                  <a:srgbClr val="FF0000"/>
                </a:solidFill>
              </a:rPr>
              <a:t>$272M</a:t>
            </a:r>
            <a:endParaRPr lang="en-US" sz="1400" dirty="0">
              <a:solidFill>
                <a:srgbClr val="FF0000"/>
              </a:solidFill>
            </a:endParaRPr>
          </a:p>
        </p:txBody>
      </p:sp>
      <p:sp>
        <p:nvSpPr>
          <p:cNvPr id="34" name="TextBox 31"/>
          <p:cNvSpPr txBox="1">
            <a:spLocks noChangeArrowheads="1"/>
          </p:cNvSpPr>
          <p:nvPr/>
        </p:nvSpPr>
        <p:spPr bwMode="auto">
          <a:xfrm>
            <a:off x="2212187" y="6416469"/>
            <a:ext cx="731290" cy="307777"/>
          </a:xfrm>
          <a:prstGeom prst="rect">
            <a:avLst/>
          </a:prstGeom>
          <a:noFill/>
          <a:ln w="9525">
            <a:noFill/>
            <a:miter lim="800000"/>
            <a:headEnd/>
            <a:tailEnd/>
          </a:ln>
        </p:spPr>
        <p:txBody>
          <a:bodyPr wrap="none">
            <a:spAutoFit/>
          </a:bodyPr>
          <a:lstStyle/>
          <a:p>
            <a:r>
              <a:rPr lang="en-US" sz="1400" dirty="0" smtClean="0">
                <a:solidFill>
                  <a:srgbClr val="FF0000"/>
                </a:solidFill>
              </a:rPr>
              <a:t>$884M</a:t>
            </a:r>
            <a:endParaRPr lang="en-US" sz="1400" dirty="0">
              <a:solidFill>
                <a:srgbClr val="FF0000"/>
              </a:solidFill>
            </a:endParaRPr>
          </a:p>
        </p:txBody>
      </p:sp>
      <p:grpSp>
        <p:nvGrpSpPr>
          <p:cNvPr id="35" name="Group 34"/>
          <p:cNvGrpSpPr/>
          <p:nvPr/>
        </p:nvGrpSpPr>
        <p:grpSpPr>
          <a:xfrm>
            <a:off x="438233" y="1341171"/>
            <a:ext cx="5293709" cy="1236043"/>
            <a:chOff x="424963" y="1781280"/>
            <a:chExt cx="5293709" cy="1236043"/>
          </a:xfrm>
        </p:grpSpPr>
        <p:sp>
          <p:nvSpPr>
            <p:cNvPr id="36" name="Rectangle 2"/>
            <p:cNvSpPr>
              <a:spLocks noChangeArrowheads="1"/>
            </p:cNvSpPr>
            <p:nvPr/>
          </p:nvSpPr>
          <p:spPr bwMode="auto">
            <a:xfrm>
              <a:off x="1681986" y="1781280"/>
              <a:ext cx="1903086" cy="461665"/>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none" anchor="ctr">
              <a:spAutoFit/>
            </a:bodyPr>
            <a:lstStyle/>
            <a:p>
              <a:pPr algn="ctr" eaLnBrk="0" hangingPunct="0">
                <a:defRPr/>
              </a:pPr>
              <a:r>
                <a:rPr kumimoji="1" lang="en-US" sz="1200" b="1" dirty="0" smtClean="0">
                  <a:solidFill>
                    <a:srgbClr val="0070C0"/>
                  </a:solidFill>
                  <a:latin typeface="Arial" panose="020B0604020202020204" pitchFamily="34" charset="0"/>
                  <a:cs typeface="Arial" panose="020B0604020202020204" pitchFamily="34" charset="0"/>
                </a:rPr>
                <a:t>National Science Board</a:t>
              </a:r>
            </a:p>
            <a:p>
              <a:pPr algn="ctr" eaLnBrk="0" hangingPunct="0">
                <a:defRPr/>
              </a:pPr>
              <a:r>
                <a:rPr kumimoji="1" lang="en-US" sz="1200" b="1" dirty="0" smtClean="0">
                  <a:solidFill>
                    <a:srgbClr val="0070C0"/>
                  </a:solidFill>
                  <a:latin typeface="Arial" panose="020B0604020202020204" pitchFamily="34" charset="0"/>
                  <a:cs typeface="Arial" panose="020B0604020202020204" pitchFamily="34" charset="0"/>
                </a:rPr>
                <a:t>(NSB)</a:t>
              </a:r>
              <a:endParaRPr kumimoji="1" lang="en-US" sz="1200" b="1" dirty="0">
                <a:solidFill>
                  <a:srgbClr val="0070C0"/>
                </a:solidFill>
                <a:latin typeface="Arial" panose="020B0604020202020204" pitchFamily="34" charset="0"/>
                <a:cs typeface="Arial" panose="020B0604020202020204" pitchFamily="34" charset="0"/>
              </a:endParaRPr>
            </a:p>
          </p:txBody>
        </p:sp>
        <p:sp>
          <p:nvSpPr>
            <p:cNvPr id="37" name="Rectangle 15"/>
            <p:cNvSpPr>
              <a:spLocks noChangeArrowheads="1"/>
            </p:cNvSpPr>
            <p:nvPr/>
          </p:nvSpPr>
          <p:spPr bwMode="auto">
            <a:xfrm>
              <a:off x="4122161" y="1783512"/>
              <a:ext cx="1596511" cy="461665"/>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nchor="ctr">
              <a:spAutoFit/>
            </a:bodyPr>
            <a:lstStyle/>
            <a:p>
              <a:pPr algn="ctr" eaLnBrk="0" hangingPunct="0">
                <a:defRPr/>
              </a:pPr>
              <a:r>
                <a:rPr kumimoji="1" lang="en-US" sz="1200" b="1" dirty="0" smtClean="0">
                  <a:solidFill>
                    <a:srgbClr val="0070C0"/>
                  </a:solidFill>
                  <a:latin typeface="Arial" panose="020B0604020202020204" pitchFamily="34" charset="0"/>
                  <a:cs typeface="Arial" panose="020B0604020202020204" pitchFamily="34" charset="0"/>
                </a:rPr>
                <a:t>Director</a:t>
              </a:r>
            </a:p>
            <a:p>
              <a:pPr algn="ctr" eaLnBrk="0" hangingPunct="0">
                <a:defRPr/>
              </a:pPr>
              <a:r>
                <a:rPr kumimoji="1" lang="en-US" sz="1200" b="1" dirty="0" smtClean="0">
                  <a:solidFill>
                    <a:srgbClr val="0070C0"/>
                  </a:solidFill>
                  <a:latin typeface="Arial" panose="020B0604020202020204" pitchFamily="34" charset="0"/>
                  <a:cs typeface="Arial" panose="020B0604020202020204" pitchFamily="34" charset="0"/>
                </a:rPr>
                <a:t>Deputy Director</a:t>
              </a:r>
              <a:endParaRPr kumimoji="1" lang="en-US" sz="1200" b="1" dirty="0">
                <a:solidFill>
                  <a:srgbClr val="0070C0"/>
                </a:solidFill>
                <a:latin typeface="Arial" panose="020B0604020202020204" pitchFamily="34" charset="0"/>
                <a:cs typeface="Arial" panose="020B0604020202020204" pitchFamily="34" charset="0"/>
              </a:endParaRPr>
            </a:p>
          </p:txBody>
        </p:sp>
        <p:sp>
          <p:nvSpPr>
            <p:cNvPr id="38" name="Text Box 40"/>
            <p:cNvSpPr txBox="1">
              <a:spLocks noChangeArrowheads="1"/>
            </p:cNvSpPr>
            <p:nvPr/>
          </p:nvSpPr>
          <p:spPr bwMode="auto">
            <a:xfrm>
              <a:off x="424963" y="2370992"/>
              <a:ext cx="1497012" cy="646331"/>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a:latin typeface="Arial" panose="020B0604020202020204" pitchFamily="34" charset="0"/>
                  <a:cs typeface="Arial" panose="020B0604020202020204" pitchFamily="34" charset="0"/>
                </a:rPr>
                <a:t>Office </a:t>
              </a:r>
              <a:r>
                <a:rPr kumimoji="1" lang="en-US" altLang="en-US" sz="1200" b="1" dirty="0" smtClean="0">
                  <a:latin typeface="Arial" panose="020B0604020202020204" pitchFamily="34" charset="0"/>
                  <a:cs typeface="Arial" panose="020B0604020202020204" pitchFamily="34" charset="0"/>
                </a:rPr>
                <a:t>of the</a:t>
              </a:r>
            </a:p>
            <a:p>
              <a:pPr algn="ctr"/>
              <a:r>
                <a:rPr kumimoji="1" lang="en-US" altLang="en-US" sz="1200" b="1" dirty="0" smtClean="0">
                  <a:latin typeface="Arial" panose="020B0604020202020204" pitchFamily="34" charset="0"/>
                  <a:cs typeface="Arial" panose="020B0604020202020204" pitchFamily="34" charset="0"/>
                </a:rPr>
                <a:t>Inspector General</a:t>
              </a:r>
            </a:p>
            <a:p>
              <a:pPr algn="ctr"/>
              <a:r>
                <a:rPr kumimoji="1" lang="en-US" altLang="en-US" sz="1200" b="1" dirty="0" smtClean="0">
                  <a:latin typeface="Arial" panose="020B0604020202020204" pitchFamily="34" charset="0"/>
                  <a:cs typeface="Arial" panose="020B0604020202020204" pitchFamily="34" charset="0"/>
                </a:rPr>
                <a:t>(OIG)</a:t>
              </a:r>
              <a:endParaRPr kumimoji="1" lang="en-US" altLang="en-US" sz="1200" b="1" dirty="0">
                <a:latin typeface="Arial" panose="020B0604020202020204" pitchFamily="34" charset="0"/>
                <a:cs typeface="Arial" panose="020B0604020202020204" pitchFamily="34" charset="0"/>
              </a:endParaRPr>
            </a:p>
          </p:txBody>
        </p:sp>
        <p:sp>
          <p:nvSpPr>
            <p:cNvPr id="39" name="Line 38"/>
            <p:cNvSpPr>
              <a:spLocks noChangeShapeType="1"/>
            </p:cNvSpPr>
            <p:nvPr/>
          </p:nvSpPr>
          <p:spPr bwMode="auto">
            <a:xfrm flipH="1">
              <a:off x="3585071" y="2002409"/>
              <a:ext cx="537089" cy="0"/>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sp>
          <p:nvSpPr>
            <p:cNvPr id="40" name="Line 42"/>
            <p:cNvSpPr>
              <a:spLocks noChangeShapeType="1"/>
            </p:cNvSpPr>
            <p:nvPr/>
          </p:nvSpPr>
          <p:spPr bwMode="auto">
            <a:xfrm>
              <a:off x="886217" y="2002409"/>
              <a:ext cx="0" cy="359791"/>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41" name="Line 38"/>
            <p:cNvSpPr>
              <a:spLocks noChangeShapeType="1"/>
            </p:cNvSpPr>
            <p:nvPr/>
          </p:nvSpPr>
          <p:spPr bwMode="auto">
            <a:xfrm flipH="1" flipV="1">
              <a:off x="886216" y="2000667"/>
              <a:ext cx="795769" cy="1742"/>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sp>
          <p:nvSpPr>
            <p:cNvPr id="42" name="Rectangle 2"/>
            <p:cNvSpPr>
              <a:spLocks noChangeArrowheads="1"/>
            </p:cNvSpPr>
            <p:nvPr/>
          </p:nvSpPr>
          <p:spPr bwMode="auto">
            <a:xfrm>
              <a:off x="2133600" y="2466201"/>
              <a:ext cx="987770" cy="276999"/>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none" anchor="ctr">
              <a:spAutoFit/>
            </a:bodyPr>
            <a:lstStyle/>
            <a:p>
              <a:pPr algn="ctr" eaLnBrk="0" hangingPunct="0">
                <a:defRPr/>
              </a:pPr>
              <a:r>
                <a:rPr kumimoji="1" lang="en-US" sz="1200" b="1" dirty="0" smtClean="0">
                  <a:latin typeface="Arial" panose="020B0604020202020204" pitchFamily="34" charset="0"/>
                  <a:cs typeface="Arial" panose="020B0604020202020204" pitchFamily="34" charset="0"/>
                </a:rPr>
                <a:t>NSB Office</a:t>
              </a:r>
              <a:endParaRPr kumimoji="1" lang="en-US" sz="1200" b="1" dirty="0">
                <a:latin typeface="Arial" panose="020B0604020202020204" pitchFamily="34" charset="0"/>
                <a:cs typeface="Arial" panose="020B0604020202020204" pitchFamily="34" charset="0"/>
              </a:endParaRPr>
            </a:p>
          </p:txBody>
        </p:sp>
        <p:sp>
          <p:nvSpPr>
            <p:cNvPr id="43" name="Line 42"/>
            <p:cNvSpPr>
              <a:spLocks noChangeShapeType="1"/>
            </p:cNvSpPr>
            <p:nvPr/>
          </p:nvSpPr>
          <p:spPr bwMode="auto">
            <a:xfrm>
              <a:off x="2627485" y="2214484"/>
              <a:ext cx="0" cy="251717"/>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grpSp>
      <p:sp>
        <p:nvSpPr>
          <p:cNvPr id="44" name="TextBox 31"/>
          <p:cNvSpPr txBox="1">
            <a:spLocks noChangeArrowheads="1"/>
          </p:cNvSpPr>
          <p:nvPr/>
        </p:nvSpPr>
        <p:spPr bwMode="auto">
          <a:xfrm>
            <a:off x="6002390" y="4777261"/>
            <a:ext cx="1106393" cy="276999"/>
          </a:xfrm>
          <a:prstGeom prst="rect">
            <a:avLst/>
          </a:prstGeom>
          <a:noFill/>
          <a:ln w="9525">
            <a:noFill/>
            <a:miter lim="800000"/>
            <a:headEnd/>
            <a:tailEnd/>
          </a:ln>
        </p:spPr>
        <p:txBody>
          <a:bodyPr wrap="none">
            <a:spAutoFit/>
          </a:bodyPr>
          <a:lstStyle/>
          <a:p>
            <a:r>
              <a:rPr lang="en-US" sz="1200" dirty="0" smtClean="0">
                <a:solidFill>
                  <a:srgbClr val="FF0000"/>
                </a:solidFill>
              </a:rPr>
              <a:t>(PLR $442M)</a:t>
            </a:r>
            <a:endParaRPr lang="en-US" sz="1200" dirty="0">
              <a:solidFill>
                <a:srgbClr val="FF0000"/>
              </a:solidFill>
            </a:endParaRPr>
          </a:p>
        </p:txBody>
      </p:sp>
      <p:sp>
        <p:nvSpPr>
          <p:cNvPr id="45" name="TextBox 31"/>
          <p:cNvSpPr txBox="1">
            <a:spLocks noChangeArrowheads="1"/>
          </p:cNvSpPr>
          <p:nvPr/>
        </p:nvSpPr>
        <p:spPr bwMode="auto">
          <a:xfrm>
            <a:off x="2526286" y="4606188"/>
            <a:ext cx="1063112" cy="276999"/>
          </a:xfrm>
          <a:prstGeom prst="rect">
            <a:avLst/>
          </a:prstGeom>
          <a:noFill/>
          <a:ln w="9525">
            <a:noFill/>
            <a:miter lim="800000"/>
            <a:headEnd/>
            <a:tailEnd/>
          </a:ln>
        </p:spPr>
        <p:txBody>
          <a:bodyPr wrap="none">
            <a:spAutoFit/>
          </a:bodyPr>
          <a:lstStyle/>
          <a:p>
            <a:r>
              <a:rPr lang="en-US" sz="1200" dirty="0" smtClean="0">
                <a:solidFill>
                  <a:srgbClr val="FF0000"/>
                </a:solidFill>
              </a:rPr>
              <a:t>(ACI $222M)</a:t>
            </a:r>
            <a:endParaRPr lang="en-US" sz="1200" dirty="0">
              <a:solidFill>
                <a:srgbClr val="FF0000"/>
              </a:solidFill>
            </a:endParaRPr>
          </a:p>
        </p:txBody>
      </p:sp>
      <p:sp>
        <p:nvSpPr>
          <p:cNvPr id="46" name="TextBox 31"/>
          <p:cNvSpPr txBox="1">
            <a:spLocks noChangeArrowheads="1"/>
          </p:cNvSpPr>
          <p:nvPr/>
        </p:nvSpPr>
        <p:spPr bwMode="auto">
          <a:xfrm>
            <a:off x="760760" y="2551641"/>
            <a:ext cx="798617" cy="276999"/>
          </a:xfrm>
          <a:prstGeom prst="rect">
            <a:avLst/>
          </a:prstGeom>
          <a:noFill/>
          <a:ln w="9525">
            <a:noFill/>
            <a:miter lim="800000"/>
            <a:headEnd/>
            <a:tailEnd/>
          </a:ln>
        </p:spPr>
        <p:txBody>
          <a:bodyPr wrap="none">
            <a:spAutoFit/>
          </a:bodyPr>
          <a:lstStyle/>
          <a:p>
            <a:r>
              <a:rPr lang="en-US" sz="1200" b="1" dirty="0" smtClean="0">
                <a:solidFill>
                  <a:srgbClr val="006600"/>
                </a:solidFill>
              </a:rPr>
              <a:t>($14.8M)</a:t>
            </a:r>
            <a:endParaRPr lang="en-US" sz="1200" b="1" dirty="0">
              <a:solidFill>
                <a:srgbClr val="006600"/>
              </a:solidFill>
            </a:endParaRPr>
          </a:p>
        </p:txBody>
      </p:sp>
      <p:sp>
        <p:nvSpPr>
          <p:cNvPr id="47" name="TextBox 31"/>
          <p:cNvSpPr txBox="1">
            <a:spLocks noChangeArrowheads="1"/>
          </p:cNvSpPr>
          <p:nvPr/>
        </p:nvSpPr>
        <p:spPr bwMode="auto">
          <a:xfrm>
            <a:off x="5134891" y="6406910"/>
            <a:ext cx="1396536" cy="276999"/>
          </a:xfrm>
          <a:prstGeom prst="rect">
            <a:avLst/>
          </a:prstGeom>
          <a:noFill/>
          <a:ln w="9525">
            <a:noFill/>
            <a:miter lim="800000"/>
            <a:headEnd/>
            <a:tailEnd/>
          </a:ln>
        </p:spPr>
        <p:txBody>
          <a:bodyPr wrap="none">
            <a:spAutoFit/>
          </a:bodyPr>
          <a:lstStyle/>
          <a:p>
            <a:r>
              <a:rPr lang="en-US" sz="1200" b="1" dirty="0" smtClean="0">
                <a:solidFill>
                  <a:srgbClr val="006600"/>
                </a:solidFill>
              </a:rPr>
              <a:t>(AOAM $351.1M)</a:t>
            </a:r>
            <a:endParaRPr lang="en-US" sz="1200" b="1" dirty="0">
              <a:solidFill>
                <a:srgbClr val="006600"/>
              </a:solidFill>
            </a:endParaRPr>
          </a:p>
        </p:txBody>
      </p:sp>
      <p:sp>
        <p:nvSpPr>
          <p:cNvPr id="48" name="TextBox 31"/>
          <p:cNvSpPr txBox="1">
            <a:spLocks noChangeArrowheads="1"/>
          </p:cNvSpPr>
          <p:nvPr/>
        </p:nvSpPr>
        <p:spPr bwMode="auto">
          <a:xfrm>
            <a:off x="2259225" y="2291423"/>
            <a:ext cx="713657" cy="276999"/>
          </a:xfrm>
          <a:prstGeom prst="rect">
            <a:avLst/>
          </a:prstGeom>
          <a:noFill/>
          <a:ln w="9525">
            <a:noFill/>
            <a:miter lim="800000"/>
            <a:headEnd/>
            <a:tailEnd/>
          </a:ln>
        </p:spPr>
        <p:txBody>
          <a:bodyPr wrap="none">
            <a:spAutoFit/>
          </a:bodyPr>
          <a:lstStyle/>
          <a:p>
            <a:r>
              <a:rPr lang="en-US" sz="1200" b="1" dirty="0" smtClean="0">
                <a:solidFill>
                  <a:srgbClr val="006600"/>
                </a:solidFill>
              </a:rPr>
              <a:t>($4.3M)</a:t>
            </a:r>
            <a:endParaRPr lang="en-US" sz="1200" b="1" dirty="0">
              <a:solidFill>
                <a:srgbClr val="006600"/>
              </a:solidFill>
            </a:endParaRPr>
          </a:p>
        </p:txBody>
      </p:sp>
      <p:sp>
        <p:nvSpPr>
          <p:cNvPr id="49" name="TextBox 31"/>
          <p:cNvSpPr txBox="1">
            <a:spLocks noChangeArrowheads="1"/>
          </p:cNvSpPr>
          <p:nvPr/>
        </p:nvSpPr>
        <p:spPr bwMode="auto">
          <a:xfrm>
            <a:off x="3533947" y="6406911"/>
            <a:ext cx="1473480" cy="276999"/>
          </a:xfrm>
          <a:prstGeom prst="rect">
            <a:avLst/>
          </a:prstGeom>
          <a:noFill/>
          <a:ln w="9525">
            <a:noFill/>
            <a:miter lim="800000"/>
            <a:headEnd/>
            <a:tailEnd/>
          </a:ln>
        </p:spPr>
        <p:txBody>
          <a:bodyPr wrap="none">
            <a:spAutoFit/>
          </a:bodyPr>
          <a:lstStyle/>
          <a:p>
            <a:r>
              <a:rPr lang="en-US" sz="1200" b="1" dirty="0" smtClean="0">
                <a:solidFill>
                  <a:srgbClr val="006600"/>
                </a:solidFill>
              </a:rPr>
              <a:t>(MREFC $241.5M)</a:t>
            </a:r>
            <a:endParaRPr lang="en-US" sz="1200" b="1" dirty="0">
              <a:solidFill>
                <a:srgbClr val="006600"/>
              </a:solidFill>
            </a:endParaRPr>
          </a:p>
        </p:txBody>
      </p:sp>
      <p:grpSp>
        <p:nvGrpSpPr>
          <p:cNvPr id="50" name="Group 49"/>
          <p:cNvGrpSpPr/>
          <p:nvPr/>
        </p:nvGrpSpPr>
        <p:grpSpPr>
          <a:xfrm>
            <a:off x="4267200" y="1160091"/>
            <a:ext cx="4846320" cy="1905000"/>
            <a:chOff x="4253930" y="1600200"/>
            <a:chExt cx="4846320" cy="1905000"/>
          </a:xfrm>
        </p:grpSpPr>
        <p:grpSp>
          <p:nvGrpSpPr>
            <p:cNvPr id="51" name="Group 50"/>
            <p:cNvGrpSpPr/>
            <p:nvPr/>
          </p:nvGrpSpPr>
          <p:grpSpPr>
            <a:xfrm>
              <a:off x="5943599" y="1600200"/>
              <a:ext cx="3048001" cy="1905000"/>
              <a:chOff x="6629399" y="1600200"/>
              <a:chExt cx="3048001" cy="1905000"/>
            </a:xfrm>
          </p:grpSpPr>
          <p:sp>
            <p:nvSpPr>
              <p:cNvPr id="56" name="Text Box 39"/>
              <p:cNvSpPr txBox="1">
                <a:spLocks noChangeArrowheads="1"/>
              </p:cNvSpPr>
              <p:nvPr/>
            </p:nvSpPr>
            <p:spPr bwMode="auto">
              <a:xfrm>
                <a:off x="6846888" y="3048000"/>
                <a:ext cx="2194560" cy="45720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a:latin typeface="Arial" panose="020B0604020202020204" pitchFamily="34" charset="0"/>
                    <a:cs typeface="Arial" panose="020B0604020202020204" pitchFamily="34" charset="0"/>
                  </a:rPr>
                  <a:t>Office of </a:t>
                </a:r>
                <a:r>
                  <a:rPr kumimoji="1" lang="en-US" altLang="en-US" sz="1200" b="1" dirty="0" smtClean="0">
                    <a:latin typeface="Arial" panose="020B0604020202020204" pitchFamily="34" charset="0"/>
                    <a:cs typeface="Arial" panose="020B0604020202020204" pitchFamily="34" charset="0"/>
                  </a:rPr>
                  <a:t>Legislative &amp;</a:t>
                </a:r>
              </a:p>
              <a:p>
                <a:pPr algn="ctr"/>
                <a:r>
                  <a:rPr kumimoji="1" lang="en-US" altLang="en-US" sz="1200" b="1" dirty="0" smtClean="0">
                    <a:latin typeface="Arial" panose="020B0604020202020204" pitchFamily="34" charset="0"/>
                    <a:cs typeface="Arial" panose="020B0604020202020204" pitchFamily="34" charset="0"/>
                  </a:rPr>
                  <a:t>Public Affairs (OLPA)</a:t>
                </a:r>
                <a:endParaRPr kumimoji="1" lang="en-US" altLang="en-US" sz="1200" b="1" dirty="0">
                  <a:latin typeface="Arial" panose="020B0604020202020204" pitchFamily="34" charset="0"/>
                  <a:cs typeface="Arial" panose="020B0604020202020204" pitchFamily="34" charset="0"/>
                </a:endParaRPr>
              </a:p>
            </p:txBody>
          </p:sp>
          <p:sp>
            <p:nvSpPr>
              <p:cNvPr id="57" name="Text Box 40"/>
              <p:cNvSpPr txBox="1">
                <a:spLocks noChangeArrowheads="1"/>
              </p:cNvSpPr>
              <p:nvPr/>
            </p:nvSpPr>
            <p:spPr bwMode="auto">
              <a:xfrm>
                <a:off x="6846888" y="1856601"/>
                <a:ext cx="2830512" cy="276999"/>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a:latin typeface="Arial" panose="020B0604020202020204" pitchFamily="34" charset="0"/>
                    <a:cs typeface="Arial" panose="020B0604020202020204" pitchFamily="34" charset="0"/>
                  </a:rPr>
                  <a:t>Office of </a:t>
                </a:r>
                <a:r>
                  <a:rPr kumimoji="1" lang="en-US" altLang="en-US" sz="1200" b="1" dirty="0" smtClean="0">
                    <a:latin typeface="Arial" panose="020B0604020202020204" pitchFamily="34" charset="0"/>
                    <a:cs typeface="Arial" panose="020B0604020202020204" pitchFamily="34" charset="0"/>
                  </a:rPr>
                  <a:t>the General Counsel (OGC)</a:t>
                </a:r>
                <a:endParaRPr kumimoji="1" lang="en-US" altLang="en-US" sz="1200" b="1" dirty="0">
                  <a:latin typeface="Arial" panose="020B0604020202020204" pitchFamily="34" charset="0"/>
                  <a:cs typeface="Arial" panose="020B0604020202020204" pitchFamily="34" charset="0"/>
                </a:endParaRPr>
              </a:p>
            </p:txBody>
          </p:sp>
          <p:sp>
            <p:nvSpPr>
              <p:cNvPr id="58" name="Text Box 41"/>
              <p:cNvSpPr txBox="1">
                <a:spLocks noChangeArrowheads="1"/>
              </p:cNvSpPr>
              <p:nvPr/>
            </p:nvSpPr>
            <p:spPr bwMode="auto">
              <a:xfrm>
                <a:off x="6846888" y="1600200"/>
                <a:ext cx="2830512" cy="276999"/>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a:latin typeface="Arial" panose="020B0604020202020204" pitchFamily="34" charset="0"/>
                    <a:cs typeface="Arial" panose="020B0604020202020204" pitchFamily="34" charset="0"/>
                  </a:rPr>
                  <a:t>Office of </a:t>
                </a:r>
                <a:r>
                  <a:rPr kumimoji="1" lang="en-US" altLang="en-US" sz="1200" b="1" dirty="0" smtClean="0">
                    <a:latin typeface="Arial" panose="020B0604020202020204" pitchFamily="34" charset="0"/>
                    <a:cs typeface="Arial" panose="020B0604020202020204" pitchFamily="34" charset="0"/>
                  </a:rPr>
                  <a:t>Diversity &amp; Inclusion (ODI)</a:t>
                </a:r>
                <a:endParaRPr kumimoji="1" lang="en-US" altLang="en-US" sz="1200" b="1" dirty="0">
                  <a:latin typeface="Arial" panose="020B0604020202020204" pitchFamily="34" charset="0"/>
                  <a:cs typeface="Arial" panose="020B0604020202020204" pitchFamily="34" charset="0"/>
                </a:endParaRPr>
              </a:p>
            </p:txBody>
          </p:sp>
          <p:sp>
            <p:nvSpPr>
              <p:cNvPr id="59" name="Text Box 43"/>
              <p:cNvSpPr txBox="1">
                <a:spLocks noChangeArrowheads="1"/>
              </p:cNvSpPr>
              <p:nvPr/>
            </p:nvSpPr>
            <p:spPr bwMode="auto">
              <a:xfrm>
                <a:off x="6846888" y="2590800"/>
                <a:ext cx="2194560" cy="45720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a:latin typeface="Arial" panose="020B0604020202020204" pitchFamily="34" charset="0"/>
                    <a:cs typeface="Arial" panose="020B0604020202020204" pitchFamily="34" charset="0"/>
                  </a:rPr>
                  <a:t>Office </a:t>
                </a:r>
                <a:r>
                  <a:rPr kumimoji="1" lang="en-US" altLang="en-US" sz="1200" b="1" dirty="0" smtClean="0">
                    <a:latin typeface="Arial" panose="020B0604020202020204" pitchFamily="34" charset="0"/>
                    <a:cs typeface="Arial" panose="020B0604020202020204" pitchFamily="34" charset="0"/>
                  </a:rPr>
                  <a:t>of Integrative Activities (OIA)</a:t>
                </a:r>
                <a:endParaRPr kumimoji="1" lang="en-US" altLang="en-US" sz="1200" b="1" dirty="0">
                  <a:latin typeface="Arial" panose="020B0604020202020204" pitchFamily="34" charset="0"/>
                  <a:cs typeface="Arial" panose="020B0604020202020204" pitchFamily="34" charset="0"/>
                </a:endParaRPr>
              </a:p>
            </p:txBody>
          </p:sp>
          <p:sp>
            <p:nvSpPr>
              <p:cNvPr id="60" name="Line 35"/>
              <p:cNvSpPr>
                <a:spLocks noChangeShapeType="1"/>
              </p:cNvSpPr>
              <p:nvPr/>
            </p:nvSpPr>
            <p:spPr bwMode="auto">
              <a:xfrm>
                <a:off x="6629399" y="1781280"/>
                <a:ext cx="1" cy="141912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61" name="Line 38"/>
              <p:cNvSpPr>
                <a:spLocks noChangeShapeType="1"/>
              </p:cNvSpPr>
              <p:nvPr/>
            </p:nvSpPr>
            <p:spPr bwMode="auto">
              <a:xfrm flipH="1">
                <a:off x="6629400" y="1781280"/>
                <a:ext cx="217488" cy="0"/>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sp>
            <p:nvSpPr>
              <p:cNvPr id="62" name="Line 38"/>
              <p:cNvSpPr>
                <a:spLocks noChangeShapeType="1"/>
              </p:cNvSpPr>
              <p:nvPr/>
            </p:nvSpPr>
            <p:spPr bwMode="auto">
              <a:xfrm flipH="1">
                <a:off x="6629400" y="2362200"/>
                <a:ext cx="217488" cy="0"/>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sp>
            <p:nvSpPr>
              <p:cNvPr id="63" name="Line 38"/>
              <p:cNvSpPr>
                <a:spLocks noChangeShapeType="1"/>
              </p:cNvSpPr>
              <p:nvPr/>
            </p:nvSpPr>
            <p:spPr bwMode="auto">
              <a:xfrm flipH="1">
                <a:off x="6629400" y="2819400"/>
                <a:ext cx="217488" cy="0"/>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sp>
            <p:nvSpPr>
              <p:cNvPr id="64" name="Line 38"/>
              <p:cNvSpPr>
                <a:spLocks noChangeShapeType="1"/>
              </p:cNvSpPr>
              <p:nvPr/>
            </p:nvSpPr>
            <p:spPr bwMode="auto">
              <a:xfrm flipH="1">
                <a:off x="6630730" y="3197124"/>
                <a:ext cx="217488" cy="0"/>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grpSp>
        <p:sp>
          <p:nvSpPr>
            <p:cNvPr id="52" name="TextBox 31"/>
            <p:cNvSpPr txBox="1">
              <a:spLocks noChangeArrowheads="1"/>
            </p:cNvSpPr>
            <p:nvPr/>
          </p:nvSpPr>
          <p:spPr bwMode="auto">
            <a:xfrm>
              <a:off x="4253930" y="2209800"/>
              <a:ext cx="908967" cy="523220"/>
            </a:xfrm>
            <a:prstGeom prst="rect">
              <a:avLst/>
            </a:prstGeom>
            <a:noFill/>
            <a:ln w="9525">
              <a:noFill/>
              <a:miter lim="800000"/>
              <a:headEnd/>
              <a:tailEnd/>
            </a:ln>
          </p:spPr>
          <p:txBody>
            <a:bodyPr wrap="none">
              <a:spAutoFit/>
            </a:bodyPr>
            <a:lstStyle/>
            <a:p>
              <a:r>
                <a:rPr lang="en-US" sz="1400" b="1" dirty="0" smtClean="0">
                  <a:solidFill>
                    <a:srgbClr val="002060"/>
                  </a:solidFill>
                </a:rPr>
                <a:t>$7,494 M</a:t>
              </a:r>
            </a:p>
            <a:p>
              <a:r>
                <a:rPr lang="en-US" sz="1400" b="1" dirty="0" smtClean="0">
                  <a:solidFill>
                    <a:srgbClr val="002060"/>
                  </a:solidFill>
                </a:rPr>
                <a:t>NSF total</a:t>
              </a:r>
              <a:endParaRPr lang="en-US" sz="1400" b="1" dirty="0">
                <a:solidFill>
                  <a:srgbClr val="002060"/>
                </a:solidFill>
              </a:endParaRPr>
            </a:p>
          </p:txBody>
        </p:sp>
        <p:sp>
          <p:nvSpPr>
            <p:cNvPr id="53" name="Text Box 43"/>
            <p:cNvSpPr txBox="1">
              <a:spLocks noChangeArrowheads="1"/>
            </p:cNvSpPr>
            <p:nvPr/>
          </p:nvSpPr>
          <p:spPr bwMode="auto">
            <a:xfrm>
              <a:off x="6172201" y="2116738"/>
              <a:ext cx="2362200" cy="461665"/>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a:latin typeface="Arial" panose="020B0604020202020204" pitchFamily="34" charset="0"/>
                  <a:cs typeface="Arial" panose="020B0604020202020204" pitchFamily="34" charset="0"/>
                </a:rPr>
                <a:t>Office </a:t>
              </a:r>
              <a:r>
                <a:rPr kumimoji="1" lang="en-US" altLang="en-US" sz="1200" b="1" dirty="0" smtClean="0">
                  <a:latin typeface="Arial" panose="020B0604020202020204" pitchFamily="34" charset="0"/>
                  <a:cs typeface="Arial" panose="020B0604020202020204" pitchFamily="34" charset="0"/>
                </a:rPr>
                <a:t>of International Science &amp; Engineering (OISE)</a:t>
              </a:r>
              <a:endParaRPr kumimoji="1" lang="en-US" altLang="en-US" sz="1200" b="1" dirty="0">
                <a:latin typeface="Arial" panose="020B0604020202020204" pitchFamily="34" charset="0"/>
                <a:cs typeface="Arial" panose="020B0604020202020204" pitchFamily="34" charset="0"/>
              </a:endParaRPr>
            </a:p>
          </p:txBody>
        </p:sp>
        <p:sp>
          <p:nvSpPr>
            <p:cNvPr id="54" name="Line 38"/>
            <p:cNvSpPr>
              <a:spLocks noChangeShapeType="1"/>
            </p:cNvSpPr>
            <p:nvPr/>
          </p:nvSpPr>
          <p:spPr bwMode="auto">
            <a:xfrm flipH="1">
              <a:off x="5943600" y="1981200"/>
              <a:ext cx="217488" cy="0"/>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sp>
          <p:nvSpPr>
            <p:cNvPr id="55" name="TextBox 31"/>
            <p:cNvSpPr txBox="1">
              <a:spLocks noChangeArrowheads="1"/>
            </p:cNvSpPr>
            <p:nvPr/>
          </p:nvSpPr>
          <p:spPr bwMode="auto">
            <a:xfrm>
              <a:off x="8468346" y="2210607"/>
              <a:ext cx="631904" cy="307777"/>
            </a:xfrm>
            <a:prstGeom prst="rect">
              <a:avLst/>
            </a:prstGeom>
            <a:noFill/>
            <a:ln w="9525">
              <a:noFill/>
              <a:miter lim="800000"/>
              <a:headEnd/>
              <a:tailEnd/>
            </a:ln>
          </p:spPr>
          <p:txBody>
            <a:bodyPr wrap="none">
              <a:spAutoFit/>
            </a:bodyPr>
            <a:lstStyle/>
            <a:p>
              <a:r>
                <a:rPr lang="en-US" sz="1400" dirty="0" smtClean="0">
                  <a:solidFill>
                    <a:srgbClr val="FF0000"/>
                  </a:solidFill>
                </a:rPr>
                <a:t>$49M</a:t>
              </a:r>
              <a:endParaRPr lang="en-US" sz="1400" dirty="0">
                <a:solidFill>
                  <a:srgbClr val="FF0000"/>
                </a:solidFill>
              </a:endParaRPr>
            </a:p>
          </p:txBody>
        </p:sp>
      </p:grpSp>
      <p:sp>
        <p:nvSpPr>
          <p:cNvPr id="65" name="TextBox 64"/>
          <p:cNvSpPr txBox="1"/>
          <p:nvPr/>
        </p:nvSpPr>
        <p:spPr>
          <a:xfrm>
            <a:off x="512743" y="643246"/>
            <a:ext cx="4343424" cy="369332"/>
          </a:xfrm>
          <a:prstGeom prst="rect">
            <a:avLst/>
          </a:prstGeom>
          <a:noFill/>
        </p:spPr>
        <p:txBody>
          <a:bodyPr wrap="square" rtlCol="0">
            <a:spAutoFit/>
          </a:bodyPr>
          <a:lstStyle/>
          <a:p>
            <a:r>
              <a:rPr lang="en-US" dirty="0" smtClean="0"/>
              <a:t>NSF is organized in terms of </a:t>
            </a:r>
            <a:r>
              <a:rPr lang="en-US" b="1" i="1" u="sng" dirty="0" smtClean="0">
                <a:solidFill>
                  <a:srgbClr val="FF0000"/>
                </a:solidFill>
              </a:rPr>
              <a:t>Directorates</a:t>
            </a:r>
            <a:r>
              <a:rPr lang="en-US" b="1" i="1" dirty="0" smtClean="0"/>
              <a:t>:</a:t>
            </a:r>
            <a:endParaRPr lang="en-US" b="1" i="1" dirty="0"/>
          </a:p>
        </p:txBody>
      </p:sp>
    </p:spTree>
    <p:extLst>
      <p:ext uri="{BB962C8B-B14F-4D97-AF65-F5344CB8AC3E}">
        <p14:creationId xmlns:p14="http://schemas.microsoft.com/office/powerpoint/2010/main" val="229384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4119200" y="1314246"/>
            <a:ext cx="1603950" cy="488589"/>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498621" y="157236"/>
            <a:ext cx="7772400" cy="10668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smtClean="0">
                <a:latin typeface="Arial" panose="020B0604020202020204" pitchFamily="34" charset="0"/>
                <a:cs typeface="Arial" panose="020B0604020202020204" pitchFamily="34" charset="0"/>
              </a:rPr>
              <a:t>NSF Organization Chart</a:t>
            </a:r>
            <a:endParaRPr lang="en-US" dirty="0"/>
          </a:p>
        </p:txBody>
      </p:sp>
      <p:sp>
        <p:nvSpPr>
          <p:cNvPr id="3" name="Line 25"/>
          <p:cNvSpPr>
            <a:spLocks noChangeShapeType="1"/>
          </p:cNvSpPr>
          <p:nvPr/>
        </p:nvSpPr>
        <p:spPr bwMode="auto">
          <a:xfrm>
            <a:off x="5347270" y="1774376"/>
            <a:ext cx="15328" cy="342587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grpSp>
        <p:nvGrpSpPr>
          <p:cNvPr id="4" name="Group 3"/>
          <p:cNvGrpSpPr/>
          <p:nvPr/>
        </p:nvGrpSpPr>
        <p:grpSpPr>
          <a:xfrm>
            <a:off x="394270" y="3290587"/>
            <a:ext cx="8458200" cy="1325880"/>
            <a:chOff x="381000" y="3733800"/>
            <a:chExt cx="8458200" cy="1325880"/>
          </a:xfrm>
        </p:grpSpPr>
        <p:sp>
          <p:nvSpPr>
            <p:cNvPr id="5" name="Rectangle 17"/>
            <p:cNvSpPr>
              <a:spLocks noChangeArrowheads="1"/>
            </p:cNvSpPr>
            <p:nvPr/>
          </p:nvSpPr>
          <p:spPr bwMode="auto">
            <a:xfrm>
              <a:off x="2057400" y="3962400"/>
              <a:ext cx="1371600" cy="109728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none" anchor="ctr">
              <a:noAutofit/>
            </a:bodyPr>
            <a:lstStyle/>
            <a:p>
              <a:pPr algn="ctr" eaLnBrk="0" hangingPunct="0">
                <a:defRPr/>
              </a:pPr>
              <a:r>
                <a:rPr kumimoji="1" lang="en-US" sz="1200" b="1" dirty="0" smtClean="0">
                  <a:latin typeface="Arial" panose="020B0604020202020204" pitchFamily="34" charset="0"/>
                  <a:cs typeface="Arial" panose="020B0604020202020204" pitchFamily="34" charset="0"/>
                </a:rPr>
                <a:t>Computer &amp;</a:t>
              </a:r>
            </a:p>
            <a:p>
              <a:pPr algn="ctr" eaLnBrk="0" hangingPunct="0">
                <a:defRPr/>
              </a:pPr>
              <a:r>
                <a:rPr kumimoji="1" lang="en-US" sz="1200" b="1" dirty="0" smtClean="0">
                  <a:latin typeface="Arial" panose="020B0604020202020204" pitchFamily="34" charset="0"/>
                  <a:cs typeface="Arial" panose="020B0604020202020204" pitchFamily="34" charset="0"/>
                </a:rPr>
                <a:t>Information</a:t>
              </a:r>
            </a:p>
            <a:p>
              <a:pPr algn="ctr" eaLnBrk="0" hangingPunct="0">
                <a:defRPr/>
              </a:pPr>
              <a:r>
                <a:rPr kumimoji="1" lang="en-US" sz="1200" b="1" dirty="0" smtClean="0">
                  <a:latin typeface="Arial" panose="020B0604020202020204" pitchFamily="34" charset="0"/>
                  <a:cs typeface="Arial" panose="020B0604020202020204" pitchFamily="34" charset="0"/>
                </a:rPr>
                <a:t>Science &amp;</a:t>
              </a:r>
            </a:p>
            <a:p>
              <a:pPr algn="ctr" eaLnBrk="0" hangingPunct="0">
                <a:defRPr/>
              </a:pPr>
              <a:r>
                <a:rPr kumimoji="1" lang="en-US" sz="1200" b="1" dirty="0" smtClean="0">
                  <a:latin typeface="Arial" panose="020B0604020202020204" pitchFamily="34" charset="0"/>
                  <a:cs typeface="Arial" panose="020B0604020202020204" pitchFamily="34" charset="0"/>
                </a:rPr>
                <a:t>Engineering</a:t>
              </a:r>
            </a:p>
            <a:p>
              <a:pPr algn="ctr" eaLnBrk="0" hangingPunct="0">
                <a:defRPr/>
              </a:pPr>
              <a:r>
                <a:rPr kumimoji="1" lang="en-US" sz="1200" b="1" dirty="0" smtClean="0">
                  <a:latin typeface="Arial" panose="020B0604020202020204" pitchFamily="34" charset="0"/>
                  <a:cs typeface="Arial" panose="020B0604020202020204" pitchFamily="34" charset="0"/>
                </a:rPr>
                <a:t>(CISE)</a:t>
              </a:r>
              <a:endParaRPr kumimoji="1" lang="en-US" sz="1200" b="1" dirty="0">
                <a:latin typeface="Arial" panose="020B0604020202020204" pitchFamily="34" charset="0"/>
                <a:cs typeface="Arial" panose="020B0604020202020204" pitchFamily="34" charset="0"/>
              </a:endParaRPr>
            </a:p>
          </p:txBody>
        </p:sp>
        <p:sp>
          <p:nvSpPr>
            <p:cNvPr id="6" name="Rectangle 18"/>
            <p:cNvSpPr>
              <a:spLocks noChangeArrowheads="1"/>
            </p:cNvSpPr>
            <p:nvPr/>
          </p:nvSpPr>
          <p:spPr bwMode="auto">
            <a:xfrm>
              <a:off x="3733800" y="3962400"/>
              <a:ext cx="1371600" cy="109728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none" anchor="ctr">
              <a:noAutofit/>
            </a:bodyPr>
            <a:lstStyle/>
            <a:p>
              <a:pPr algn="ctr" eaLnBrk="0" hangingPunct="0">
                <a:defRPr/>
              </a:pPr>
              <a:r>
                <a:rPr kumimoji="1" lang="en-US" sz="1200" b="1" dirty="0" smtClean="0">
                  <a:latin typeface="Arial" panose="020B0604020202020204" pitchFamily="34" charset="0"/>
                  <a:cs typeface="Arial" panose="020B0604020202020204" pitchFamily="34" charset="0"/>
                </a:rPr>
                <a:t>Engineering</a:t>
              </a:r>
            </a:p>
            <a:p>
              <a:pPr algn="ctr" eaLnBrk="0" hangingPunct="0">
                <a:defRPr/>
              </a:pPr>
              <a:r>
                <a:rPr kumimoji="1" lang="en-US" sz="1200" b="1" dirty="0" smtClean="0">
                  <a:latin typeface="Arial" panose="020B0604020202020204" pitchFamily="34" charset="0"/>
                  <a:cs typeface="Arial" panose="020B0604020202020204" pitchFamily="34" charset="0"/>
                </a:rPr>
                <a:t>(ENG)</a:t>
              </a:r>
              <a:endParaRPr kumimoji="1" lang="en-US" sz="1200" b="1" dirty="0">
                <a:latin typeface="Arial" panose="020B0604020202020204" pitchFamily="34" charset="0"/>
                <a:cs typeface="Arial" panose="020B0604020202020204" pitchFamily="34" charset="0"/>
              </a:endParaRPr>
            </a:p>
          </p:txBody>
        </p:sp>
        <p:sp>
          <p:nvSpPr>
            <p:cNvPr id="7" name="Rectangle 19"/>
            <p:cNvSpPr>
              <a:spLocks noChangeArrowheads="1"/>
            </p:cNvSpPr>
            <p:nvPr/>
          </p:nvSpPr>
          <p:spPr bwMode="auto">
            <a:xfrm>
              <a:off x="5791200" y="3962400"/>
              <a:ext cx="1371600" cy="109728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none" anchor="ctr">
              <a:noAutofit/>
            </a:bodyPr>
            <a:lstStyle/>
            <a:p>
              <a:pPr algn="ctr" eaLnBrk="0" hangingPunct="0">
                <a:defRPr/>
              </a:pPr>
              <a:r>
                <a:rPr kumimoji="1" lang="en-US" sz="1200" b="1" dirty="0" smtClean="0">
                  <a:latin typeface="Arial" panose="020B0604020202020204" pitchFamily="34" charset="0"/>
                  <a:cs typeface="Arial" panose="020B0604020202020204" pitchFamily="34" charset="0"/>
                </a:rPr>
                <a:t>Geosciences</a:t>
              </a:r>
            </a:p>
            <a:p>
              <a:pPr algn="ctr" eaLnBrk="0" hangingPunct="0">
                <a:defRPr/>
              </a:pPr>
              <a:r>
                <a:rPr kumimoji="1" lang="en-US" sz="1200" b="1" dirty="0" smtClean="0">
                  <a:latin typeface="Arial" panose="020B0604020202020204" pitchFamily="34" charset="0"/>
                  <a:cs typeface="Arial" panose="020B0604020202020204" pitchFamily="34" charset="0"/>
                </a:rPr>
                <a:t>(GEO)</a:t>
              </a:r>
              <a:endParaRPr kumimoji="1" lang="en-US" sz="1200" b="1" dirty="0">
                <a:latin typeface="Arial" panose="020B0604020202020204" pitchFamily="34" charset="0"/>
                <a:cs typeface="Arial" panose="020B0604020202020204" pitchFamily="34" charset="0"/>
              </a:endParaRPr>
            </a:p>
          </p:txBody>
        </p:sp>
        <p:sp>
          <p:nvSpPr>
            <p:cNvPr id="8" name="Rectangle 20"/>
            <p:cNvSpPr>
              <a:spLocks noChangeArrowheads="1"/>
            </p:cNvSpPr>
            <p:nvPr/>
          </p:nvSpPr>
          <p:spPr bwMode="auto">
            <a:xfrm>
              <a:off x="7467600" y="3962400"/>
              <a:ext cx="1371600" cy="109728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none" anchor="ctr">
              <a:noAutofit/>
            </a:bodyPr>
            <a:lstStyle/>
            <a:p>
              <a:pPr algn="ctr" eaLnBrk="0" hangingPunct="0">
                <a:defRPr/>
              </a:pPr>
              <a:r>
                <a:rPr kumimoji="1" lang="en-US" sz="1200" b="1" dirty="0" smtClean="0">
                  <a:latin typeface="Arial" panose="020B0604020202020204" pitchFamily="34" charset="0"/>
                  <a:cs typeface="Arial" panose="020B0604020202020204" pitchFamily="34" charset="0"/>
                </a:rPr>
                <a:t>Mathematical</a:t>
              </a:r>
            </a:p>
            <a:p>
              <a:pPr algn="ctr" eaLnBrk="0" hangingPunct="0">
                <a:defRPr/>
              </a:pPr>
              <a:r>
                <a:rPr kumimoji="1" lang="en-US" sz="1200" b="1" dirty="0" smtClean="0">
                  <a:latin typeface="Arial" panose="020B0604020202020204" pitchFamily="34" charset="0"/>
                  <a:cs typeface="Arial" panose="020B0604020202020204" pitchFamily="34" charset="0"/>
                </a:rPr>
                <a:t>&amp; Physical</a:t>
              </a:r>
            </a:p>
            <a:p>
              <a:pPr algn="ctr" eaLnBrk="0" hangingPunct="0">
                <a:defRPr/>
              </a:pPr>
              <a:r>
                <a:rPr kumimoji="1" lang="en-US" sz="1200" b="1" dirty="0" smtClean="0">
                  <a:latin typeface="Arial" panose="020B0604020202020204" pitchFamily="34" charset="0"/>
                  <a:cs typeface="Arial" panose="020B0604020202020204" pitchFamily="34" charset="0"/>
                </a:rPr>
                <a:t>Sciences</a:t>
              </a:r>
            </a:p>
            <a:p>
              <a:pPr algn="ctr" eaLnBrk="0" hangingPunct="0">
                <a:defRPr/>
              </a:pPr>
              <a:r>
                <a:rPr kumimoji="1" lang="en-US" sz="1200" b="1" dirty="0" smtClean="0">
                  <a:latin typeface="Arial" panose="020B0604020202020204" pitchFamily="34" charset="0"/>
                  <a:cs typeface="Arial" panose="020B0604020202020204" pitchFamily="34" charset="0"/>
                </a:rPr>
                <a:t>(MPS)</a:t>
              </a:r>
              <a:endParaRPr kumimoji="1" lang="en-US" sz="1200" b="1" dirty="0">
                <a:latin typeface="Arial" panose="020B0604020202020204" pitchFamily="34" charset="0"/>
                <a:cs typeface="Arial" panose="020B0604020202020204" pitchFamily="34" charset="0"/>
              </a:endParaRPr>
            </a:p>
          </p:txBody>
        </p:sp>
        <p:sp>
          <p:nvSpPr>
            <p:cNvPr id="9" name="Rectangle 21"/>
            <p:cNvSpPr>
              <a:spLocks noChangeArrowheads="1"/>
            </p:cNvSpPr>
            <p:nvPr/>
          </p:nvSpPr>
          <p:spPr bwMode="auto">
            <a:xfrm>
              <a:off x="381000" y="3962400"/>
              <a:ext cx="1371600" cy="109728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none" anchor="ctr">
              <a:noAutofit/>
            </a:bodyPr>
            <a:lstStyle/>
            <a:p>
              <a:pPr algn="ctr" eaLnBrk="0" hangingPunct="0">
                <a:defRPr/>
              </a:pPr>
              <a:r>
                <a:rPr kumimoji="1" lang="en-US" sz="1200" b="1" dirty="0" smtClean="0">
                  <a:latin typeface="Arial" panose="020B0604020202020204" pitchFamily="34" charset="0"/>
                  <a:cs typeface="Arial" panose="020B0604020202020204" pitchFamily="34" charset="0"/>
                </a:rPr>
                <a:t>Biological</a:t>
              </a:r>
            </a:p>
            <a:p>
              <a:pPr algn="ctr" eaLnBrk="0" hangingPunct="0">
                <a:defRPr/>
              </a:pPr>
              <a:r>
                <a:rPr kumimoji="1" lang="en-US" sz="1200" b="1" dirty="0" smtClean="0">
                  <a:latin typeface="Arial" panose="020B0604020202020204" pitchFamily="34" charset="0"/>
                  <a:cs typeface="Arial" panose="020B0604020202020204" pitchFamily="34" charset="0"/>
                </a:rPr>
                <a:t>Sciences</a:t>
              </a:r>
            </a:p>
            <a:p>
              <a:pPr algn="ctr" eaLnBrk="0" hangingPunct="0">
                <a:defRPr/>
              </a:pPr>
              <a:r>
                <a:rPr kumimoji="1" lang="en-US" sz="1200" b="1" dirty="0" smtClean="0">
                  <a:latin typeface="Arial" panose="020B0604020202020204" pitchFamily="34" charset="0"/>
                  <a:cs typeface="Arial" panose="020B0604020202020204" pitchFamily="34" charset="0"/>
                </a:rPr>
                <a:t>(BIO)</a:t>
              </a:r>
              <a:endParaRPr kumimoji="1" lang="en-US" sz="1200" b="1" dirty="0">
                <a:latin typeface="Arial" panose="020B0604020202020204" pitchFamily="34" charset="0"/>
                <a:cs typeface="Arial" panose="020B0604020202020204" pitchFamily="34" charset="0"/>
              </a:endParaRPr>
            </a:p>
          </p:txBody>
        </p:sp>
        <p:sp>
          <p:nvSpPr>
            <p:cNvPr id="10" name="Line 3"/>
            <p:cNvSpPr>
              <a:spLocks noChangeShapeType="1"/>
            </p:cNvSpPr>
            <p:nvPr/>
          </p:nvSpPr>
          <p:spPr bwMode="auto">
            <a:xfrm>
              <a:off x="1066800" y="3733800"/>
              <a:ext cx="7086600" cy="0"/>
            </a:xfrm>
            <a:prstGeom prst="line">
              <a:avLst/>
            </a:prstGeom>
            <a:noFill/>
            <a:ln w="28575">
              <a:solidFill>
                <a:schemeClr val="tx2"/>
              </a:solidFill>
              <a:round/>
              <a:headEnd type="none" w="sm" len="sm"/>
              <a:tailEnd type="none" w="sm" len="sm"/>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11" name="Line 27"/>
            <p:cNvSpPr>
              <a:spLocks noChangeShapeType="1"/>
            </p:cNvSpPr>
            <p:nvPr/>
          </p:nvSpPr>
          <p:spPr bwMode="auto">
            <a:xfrm>
              <a:off x="1066800" y="3733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12" name="Line 28"/>
            <p:cNvSpPr>
              <a:spLocks noChangeShapeType="1"/>
            </p:cNvSpPr>
            <p:nvPr/>
          </p:nvSpPr>
          <p:spPr bwMode="auto">
            <a:xfrm>
              <a:off x="2743200" y="3733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13" name="Line 29"/>
            <p:cNvSpPr>
              <a:spLocks noChangeShapeType="1"/>
            </p:cNvSpPr>
            <p:nvPr/>
          </p:nvSpPr>
          <p:spPr bwMode="auto">
            <a:xfrm>
              <a:off x="4419600" y="3733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14" name="Line 31"/>
            <p:cNvSpPr>
              <a:spLocks noChangeShapeType="1"/>
            </p:cNvSpPr>
            <p:nvPr/>
          </p:nvSpPr>
          <p:spPr bwMode="auto">
            <a:xfrm>
              <a:off x="6477000" y="3733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15" name="Line 45"/>
            <p:cNvSpPr>
              <a:spLocks noChangeShapeType="1"/>
            </p:cNvSpPr>
            <p:nvPr/>
          </p:nvSpPr>
          <p:spPr bwMode="auto">
            <a:xfrm>
              <a:off x="8153400" y="3733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grpSp>
      <p:grpSp>
        <p:nvGrpSpPr>
          <p:cNvPr id="16" name="Group 15"/>
          <p:cNvGrpSpPr/>
          <p:nvPr/>
        </p:nvGrpSpPr>
        <p:grpSpPr>
          <a:xfrm>
            <a:off x="383387" y="5200246"/>
            <a:ext cx="6096000" cy="1234440"/>
            <a:chOff x="304800" y="5257800"/>
            <a:chExt cx="6096000" cy="1234440"/>
          </a:xfrm>
        </p:grpSpPr>
        <p:sp>
          <p:nvSpPr>
            <p:cNvPr id="17" name="Text Box 12"/>
            <p:cNvSpPr txBox="1">
              <a:spLocks noChangeArrowheads="1"/>
            </p:cNvSpPr>
            <p:nvPr/>
          </p:nvSpPr>
          <p:spPr bwMode="auto">
            <a:xfrm>
              <a:off x="1828800" y="5486400"/>
              <a:ext cx="1371600" cy="100584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nchor="ctr">
              <a:no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smtClean="0">
                  <a:latin typeface="Arial" panose="020B0604020202020204" pitchFamily="34" charset="0"/>
                  <a:cs typeface="Arial" panose="020B0604020202020204" pitchFamily="34" charset="0"/>
                </a:rPr>
                <a:t>Education</a:t>
              </a:r>
            </a:p>
            <a:p>
              <a:pPr algn="ctr"/>
              <a:r>
                <a:rPr kumimoji="1" lang="en-US" altLang="en-US" sz="1200" b="1" dirty="0" smtClean="0">
                  <a:latin typeface="Arial" panose="020B0604020202020204" pitchFamily="34" charset="0"/>
                  <a:cs typeface="Arial" panose="020B0604020202020204" pitchFamily="34" charset="0"/>
                </a:rPr>
                <a:t>&amp; Human</a:t>
              </a:r>
            </a:p>
            <a:p>
              <a:pPr algn="ctr"/>
              <a:r>
                <a:rPr kumimoji="1" lang="en-US" altLang="en-US" sz="1200" b="1" dirty="0" smtClean="0">
                  <a:latin typeface="Arial" panose="020B0604020202020204" pitchFamily="34" charset="0"/>
                  <a:cs typeface="Arial" panose="020B0604020202020204" pitchFamily="34" charset="0"/>
                </a:rPr>
                <a:t>Resources</a:t>
              </a:r>
              <a:endParaRPr kumimoji="1" lang="en-US" altLang="en-US" sz="1200" b="1" dirty="0">
                <a:latin typeface="Arial" panose="020B0604020202020204" pitchFamily="34" charset="0"/>
                <a:cs typeface="Arial" panose="020B0604020202020204" pitchFamily="34" charset="0"/>
              </a:endParaRPr>
            </a:p>
            <a:p>
              <a:pPr algn="ctr"/>
              <a:r>
                <a:rPr kumimoji="1" lang="en-US" altLang="en-US" sz="1200" b="1" dirty="0" smtClean="0">
                  <a:latin typeface="Arial" panose="020B0604020202020204" pitchFamily="34" charset="0"/>
                  <a:cs typeface="Arial" panose="020B0604020202020204" pitchFamily="34" charset="0"/>
                </a:rPr>
                <a:t>(EHR)</a:t>
              </a:r>
              <a:endParaRPr kumimoji="1" lang="en-US" altLang="en-US" sz="1200" b="1" dirty="0">
                <a:latin typeface="Arial" panose="020B0604020202020204" pitchFamily="34" charset="0"/>
                <a:cs typeface="Arial" panose="020B0604020202020204" pitchFamily="34" charset="0"/>
              </a:endParaRPr>
            </a:p>
          </p:txBody>
        </p:sp>
        <p:sp>
          <p:nvSpPr>
            <p:cNvPr id="18" name="Text Box 13"/>
            <p:cNvSpPr txBox="1">
              <a:spLocks noChangeArrowheads="1"/>
            </p:cNvSpPr>
            <p:nvPr/>
          </p:nvSpPr>
          <p:spPr bwMode="auto">
            <a:xfrm>
              <a:off x="3429000" y="5486400"/>
              <a:ext cx="1371600" cy="100584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anchor="ctr">
              <a:no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smtClean="0">
                  <a:latin typeface="Arial" panose="020B0604020202020204" pitchFamily="34" charset="0"/>
                  <a:cs typeface="Arial" panose="020B0604020202020204" pitchFamily="34" charset="0"/>
                </a:rPr>
                <a:t>Budget, Finance  </a:t>
              </a:r>
              <a:endParaRPr kumimoji="1" lang="en-US" altLang="en-US" sz="1200" b="1" dirty="0">
                <a:latin typeface="Arial" panose="020B0604020202020204" pitchFamily="34" charset="0"/>
                <a:cs typeface="Arial" panose="020B0604020202020204" pitchFamily="34" charset="0"/>
              </a:endParaRPr>
            </a:p>
            <a:p>
              <a:pPr algn="ctr"/>
              <a:r>
                <a:rPr kumimoji="1" lang="en-US" altLang="en-US" sz="1200" b="1" dirty="0">
                  <a:latin typeface="Arial" panose="020B0604020202020204" pitchFamily="34" charset="0"/>
                  <a:cs typeface="Arial" panose="020B0604020202020204" pitchFamily="34" charset="0"/>
                </a:rPr>
                <a:t>  &amp; Award </a:t>
              </a:r>
            </a:p>
            <a:p>
              <a:pPr algn="ctr"/>
              <a:r>
                <a:rPr kumimoji="1" lang="en-US" altLang="en-US" sz="1200" b="1" dirty="0" smtClean="0">
                  <a:latin typeface="Arial" panose="020B0604020202020204" pitchFamily="34" charset="0"/>
                  <a:cs typeface="Arial" panose="020B0604020202020204" pitchFamily="34" charset="0"/>
                </a:rPr>
                <a:t>Management</a:t>
              </a:r>
            </a:p>
            <a:p>
              <a:pPr algn="ctr"/>
              <a:r>
                <a:rPr kumimoji="1" lang="en-US" altLang="en-US" sz="1200" b="1" dirty="0" smtClean="0">
                  <a:latin typeface="Arial" panose="020B0604020202020204" pitchFamily="34" charset="0"/>
                  <a:cs typeface="Arial" panose="020B0604020202020204" pitchFamily="34" charset="0"/>
                </a:rPr>
                <a:t>(BFA)</a:t>
              </a:r>
              <a:endParaRPr kumimoji="1" lang="en-US" altLang="en-US" sz="1200" b="1" dirty="0">
                <a:latin typeface="Arial" panose="020B0604020202020204" pitchFamily="34" charset="0"/>
                <a:cs typeface="Arial" panose="020B0604020202020204" pitchFamily="34" charset="0"/>
              </a:endParaRPr>
            </a:p>
          </p:txBody>
        </p:sp>
        <p:sp>
          <p:nvSpPr>
            <p:cNvPr id="19" name="Text Box 14"/>
            <p:cNvSpPr txBox="1">
              <a:spLocks noChangeArrowheads="1"/>
            </p:cNvSpPr>
            <p:nvPr/>
          </p:nvSpPr>
          <p:spPr bwMode="auto">
            <a:xfrm>
              <a:off x="5029200" y="5486400"/>
              <a:ext cx="1371600" cy="100584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anchor="ctr">
              <a:no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smtClean="0">
                  <a:latin typeface="Arial" panose="020B0604020202020204" pitchFamily="34" charset="0"/>
                  <a:cs typeface="Arial" panose="020B0604020202020204" pitchFamily="34" charset="0"/>
                </a:rPr>
                <a:t>Information</a:t>
              </a:r>
            </a:p>
            <a:p>
              <a:pPr algn="ctr"/>
              <a:r>
                <a:rPr kumimoji="1" lang="en-US" altLang="en-US" sz="1200" b="1" dirty="0" smtClean="0">
                  <a:latin typeface="Arial" panose="020B0604020202020204" pitchFamily="34" charset="0"/>
                  <a:cs typeface="Arial" panose="020B0604020202020204" pitchFamily="34" charset="0"/>
                </a:rPr>
                <a:t>&amp; Resource </a:t>
              </a:r>
              <a:endParaRPr kumimoji="1" lang="en-US" altLang="en-US" sz="1200" b="1" dirty="0">
                <a:latin typeface="Arial" panose="020B0604020202020204" pitchFamily="34" charset="0"/>
                <a:cs typeface="Arial" panose="020B0604020202020204" pitchFamily="34" charset="0"/>
              </a:endParaRPr>
            </a:p>
            <a:p>
              <a:pPr algn="ctr"/>
              <a:r>
                <a:rPr kumimoji="1" lang="en-US" altLang="en-US" sz="1200" b="1" dirty="0" smtClean="0">
                  <a:latin typeface="Arial" panose="020B0604020202020204" pitchFamily="34" charset="0"/>
                  <a:cs typeface="Arial" panose="020B0604020202020204" pitchFamily="34" charset="0"/>
                </a:rPr>
                <a:t>Management</a:t>
              </a:r>
            </a:p>
            <a:p>
              <a:pPr algn="ctr"/>
              <a:r>
                <a:rPr kumimoji="1" lang="en-US" altLang="en-US" sz="1200" b="1" dirty="0" smtClean="0">
                  <a:latin typeface="Arial" panose="020B0604020202020204" pitchFamily="34" charset="0"/>
                  <a:cs typeface="Arial" panose="020B0604020202020204" pitchFamily="34" charset="0"/>
                </a:rPr>
                <a:t>(OIRM)</a:t>
              </a:r>
              <a:endParaRPr kumimoji="1" lang="en-US" altLang="en-US" sz="1200" b="1" dirty="0">
                <a:latin typeface="Arial" panose="020B0604020202020204" pitchFamily="34" charset="0"/>
                <a:cs typeface="Arial" panose="020B0604020202020204" pitchFamily="34" charset="0"/>
              </a:endParaRPr>
            </a:p>
          </p:txBody>
        </p:sp>
        <p:sp>
          <p:nvSpPr>
            <p:cNvPr id="20" name="Text Box 44"/>
            <p:cNvSpPr txBox="1">
              <a:spLocks noChangeArrowheads="1"/>
            </p:cNvSpPr>
            <p:nvPr/>
          </p:nvSpPr>
          <p:spPr bwMode="auto">
            <a:xfrm>
              <a:off x="304800" y="5486400"/>
              <a:ext cx="1371600" cy="100584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anchor="ctr">
              <a:no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a:latin typeface="Arial" panose="020B0604020202020204" pitchFamily="34" charset="0"/>
                  <a:cs typeface="Arial" panose="020B0604020202020204" pitchFamily="34" charset="0"/>
                </a:rPr>
                <a:t>Social, Behavioral</a:t>
              </a:r>
            </a:p>
            <a:p>
              <a:pPr algn="ctr"/>
              <a:r>
                <a:rPr kumimoji="1" lang="en-US" altLang="en-US" sz="1200" b="1" dirty="0" smtClean="0">
                  <a:latin typeface="Arial" panose="020B0604020202020204" pitchFamily="34" charset="0"/>
                  <a:cs typeface="Arial" panose="020B0604020202020204" pitchFamily="34" charset="0"/>
                </a:rPr>
                <a:t>&amp; Economic</a:t>
              </a:r>
              <a:endParaRPr kumimoji="1" lang="en-US" altLang="en-US" sz="1200" b="1" dirty="0">
                <a:latin typeface="Arial" panose="020B0604020202020204" pitchFamily="34" charset="0"/>
                <a:cs typeface="Arial" panose="020B0604020202020204" pitchFamily="34" charset="0"/>
              </a:endParaRPr>
            </a:p>
            <a:p>
              <a:pPr algn="ctr"/>
              <a:r>
                <a:rPr kumimoji="1" lang="en-US" altLang="en-US" sz="1200" b="1" dirty="0">
                  <a:latin typeface="Arial" panose="020B0604020202020204" pitchFamily="34" charset="0"/>
                  <a:cs typeface="Arial" panose="020B0604020202020204" pitchFamily="34" charset="0"/>
                </a:rPr>
                <a:t> </a:t>
              </a:r>
              <a:r>
                <a:rPr kumimoji="1" lang="en-US" altLang="en-US" sz="1200" b="1" dirty="0" smtClean="0">
                  <a:latin typeface="Arial" panose="020B0604020202020204" pitchFamily="34" charset="0"/>
                  <a:cs typeface="Arial" panose="020B0604020202020204" pitchFamily="34" charset="0"/>
                </a:rPr>
                <a:t>Sciences</a:t>
              </a:r>
            </a:p>
            <a:p>
              <a:pPr algn="ctr"/>
              <a:r>
                <a:rPr kumimoji="1" lang="en-US" altLang="en-US" sz="1200" b="1" dirty="0" smtClean="0">
                  <a:latin typeface="Arial" panose="020B0604020202020204" pitchFamily="34" charset="0"/>
                  <a:cs typeface="Arial" panose="020B0604020202020204" pitchFamily="34" charset="0"/>
                </a:rPr>
                <a:t>(SBE)</a:t>
              </a:r>
              <a:endParaRPr kumimoji="1" lang="en-US" altLang="en-US" sz="1200" b="1" dirty="0">
                <a:latin typeface="Arial" panose="020B0604020202020204" pitchFamily="34" charset="0"/>
                <a:cs typeface="Arial" panose="020B0604020202020204" pitchFamily="34" charset="0"/>
              </a:endParaRPr>
            </a:p>
          </p:txBody>
        </p:sp>
        <p:sp>
          <p:nvSpPr>
            <p:cNvPr id="21" name="Line 26"/>
            <p:cNvSpPr>
              <a:spLocks noChangeShapeType="1"/>
            </p:cNvSpPr>
            <p:nvPr/>
          </p:nvSpPr>
          <p:spPr bwMode="auto">
            <a:xfrm>
              <a:off x="990600" y="5257800"/>
              <a:ext cx="4800600" cy="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22" name="Line 32"/>
            <p:cNvSpPr>
              <a:spLocks noChangeShapeType="1"/>
            </p:cNvSpPr>
            <p:nvPr/>
          </p:nvSpPr>
          <p:spPr bwMode="auto">
            <a:xfrm>
              <a:off x="990600" y="5257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23" name="Line 33"/>
            <p:cNvSpPr>
              <a:spLocks noChangeShapeType="1"/>
            </p:cNvSpPr>
            <p:nvPr/>
          </p:nvSpPr>
          <p:spPr bwMode="auto">
            <a:xfrm>
              <a:off x="2438400" y="5257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24" name="Line 34"/>
            <p:cNvSpPr>
              <a:spLocks noChangeShapeType="1"/>
            </p:cNvSpPr>
            <p:nvPr/>
          </p:nvSpPr>
          <p:spPr bwMode="auto">
            <a:xfrm>
              <a:off x="4114800" y="5257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25" name="Line 46"/>
            <p:cNvSpPr>
              <a:spLocks noChangeShapeType="1"/>
            </p:cNvSpPr>
            <p:nvPr/>
          </p:nvSpPr>
          <p:spPr bwMode="auto">
            <a:xfrm>
              <a:off x="5791200" y="5257800"/>
              <a:ext cx="0" cy="22860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grpSp>
      <p:sp>
        <p:nvSpPr>
          <p:cNvPr id="26" name="Line 38"/>
          <p:cNvSpPr>
            <a:spLocks noChangeShapeType="1"/>
          </p:cNvSpPr>
          <p:nvPr/>
        </p:nvSpPr>
        <p:spPr bwMode="auto">
          <a:xfrm flipH="1" flipV="1">
            <a:off x="5724580" y="1558720"/>
            <a:ext cx="224850" cy="1837"/>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sp>
        <p:nvSpPr>
          <p:cNvPr id="27" name="TextBox 31"/>
          <p:cNvSpPr txBox="1">
            <a:spLocks noChangeArrowheads="1"/>
          </p:cNvSpPr>
          <p:nvPr/>
        </p:nvSpPr>
        <p:spPr bwMode="auto">
          <a:xfrm>
            <a:off x="7667301" y="4585987"/>
            <a:ext cx="880369" cy="307777"/>
          </a:xfrm>
          <a:prstGeom prst="rect">
            <a:avLst/>
          </a:prstGeom>
          <a:noFill/>
          <a:ln w="9525">
            <a:noFill/>
            <a:miter lim="800000"/>
            <a:headEnd/>
            <a:tailEnd/>
          </a:ln>
        </p:spPr>
        <p:txBody>
          <a:bodyPr wrap="none">
            <a:spAutoFit/>
          </a:bodyPr>
          <a:lstStyle/>
          <a:p>
            <a:r>
              <a:rPr lang="en-US" sz="1400" dirty="0">
                <a:solidFill>
                  <a:srgbClr val="FF0000"/>
                </a:solidFill>
              </a:rPr>
              <a:t>$</a:t>
            </a:r>
            <a:r>
              <a:rPr lang="en-US" sz="1400" dirty="0" smtClean="0">
                <a:solidFill>
                  <a:srgbClr val="FF0000"/>
                </a:solidFill>
              </a:rPr>
              <a:t>1,349M</a:t>
            </a:r>
            <a:endParaRPr lang="en-US" sz="1400" dirty="0">
              <a:solidFill>
                <a:srgbClr val="FF0000"/>
              </a:solidFill>
            </a:endParaRPr>
          </a:p>
        </p:txBody>
      </p:sp>
      <p:sp>
        <p:nvSpPr>
          <p:cNvPr id="28" name="TextBox 31"/>
          <p:cNvSpPr txBox="1">
            <a:spLocks noChangeArrowheads="1"/>
          </p:cNvSpPr>
          <p:nvPr/>
        </p:nvSpPr>
        <p:spPr bwMode="auto">
          <a:xfrm>
            <a:off x="7244961" y="349334"/>
            <a:ext cx="1600460" cy="523220"/>
          </a:xfrm>
          <a:prstGeom prst="rect">
            <a:avLst/>
          </a:prstGeom>
          <a:noFill/>
          <a:ln w="9525">
            <a:solidFill>
              <a:srgbClr val="FF0000"/>
            </a:solidFill>
            <a:miter lim="800000"/>
            <a:headEnd/>
            <a:tailEnd/>
          </a:ln>
        </p:spPr>
        <p:txBody>
          <a:bodyPr wrap="square">
            <a:spAutoFit/>
          </a:bodyPr>
          <a:lstStyle/>
          <a:p>
            <a:r>
              <a:rPr lang="en-US" sz="1400" dirty="0" smtClean="0"/>
              <a:t>Budget numbers are FY2016 </a:t>
            </a:r>
            <a:r>
              <a:rPr lang="en-US" sz="1400" i="1" dirty="0" smtClean="0"/>
              <a:t>Actuals</a:t>
            </a:r>
            <a:endParaRPr lang="en-US" sz="1400" i="1" dirty="0"/>
          </a:p>
        </p:txBody>
      </p:sp>
      <p:sp>
        <p:nvSpPr>
          <p:cNvPr id="29" name="TextBox 31"/>
          <p:cNvSpPr txBox="1">
            <a:spLocks noChangeArrowheads="1"/>
          </p:cNvSpPr>
          <p:nvPr/>
        </p:nvSpPr>
        <p:spPr bwMode="auto">
          <a:xfrm>
            <a:off x="6050085" y="4585987"/>
            <a:ext cx="731290" cy="307777"/>
          </a:xfrm>
          <a:prstGeom prst="rect">
            <a:avLst/>
          </a:prstGeom>
          <a:noFill/>
          <a:ln w="9525">
            <a:noFill/>
            <a:miter lim="800000"/>
            <a:headEnd/>
            <a:tailEnd/>
          </a:ln>
        </p:spPr>
        <p:txBody>
          <a:bodyPr wrap="none">
            <a:spAutoFit/>
          </a:bodyPr>
          <a:lstStyle/>
          <a:p>
            <a:r>
              <a:rPr lang="en-US" sz="1400" dirty="0" smtClean="0">
                <a:solidFill>
                  <a:srgbClr val="FF0000"/>
                </a:solidFill>
              </a:rPr>
              <a:t>$877M</a:t>
            </a:r>
            <a:endParaRPr lang="en-US" sz="1400" dirty="0">
              <a:solidFill>
                <a:srgbClr val="FF0000"/>
              </a:solidFill>
            </a:endParaRPr>
          </a:p>
        </p:txBody>
      </p:sp>
      <p:sp>
        <p:nvSpPr>
          <p:cNvPr id="30" name="TextBox 31"/>
          <p:cNvSpPr txBox="1">
            <a:spLocks noChangeArrowheads="1"/>
          </p:cNvSpPr>
          <p:nvPr/>
        </p:nvSpPr>
        <p:spPr bwMode="auto">
          <a:xfrm>
            <a:off x="4082580" y="4585987"/>
            <a:ext cx="731290" cy="307777"/>
          </a:xfrm>
          <a:prstGeom prst="rect">
            <a:avLst/>
          </a:prstGeom>
          <a:noFill/>
          <a:ln w="9525">
            <a:noFill/>
            <a:miter lim="800000"/>
            <a:headEnd/>
            <a:tailEnd/>
          </a:ln>
        </p:spPr>
        <p:txBody>
          <a:bodyPr wrap="none">
            <a:spAutoFit/>
          </a:bodyPr>
          <a:lstStyle/>
          <a:p>
            <a:r>
              <a:rPr lang="en-US" sz="1400" dirty="0" smtClean="0">
                <a:solidFill>
                  <a:srgbClr val="FF0000"/>
                </a:solidFill>
              </a:rPr>
              <a:t>$916M</a:t>
            </a:r>
            <a:endParaRPr lang="en-US" sz="1400" dirty="0">
              <a:solidFill>
                <a:srgbClr val="FF0000"/>
              </a:solidFill>
            </a:endParaRPr>
          </a:p>
        </p:txBody>
      </p:sp>
      <p:sp>
        <p:nvSpPr>
          <p:cNvPr id="31" name="TextBox 30"/>
          <p:cNvSpPr txBox="1">
            <a:spLocks noChangeArrowheads="1"/>
          </p:cNvSpPr>
          <p:nvPr/>
        </p:nvSpPr>
        <p:spPr bwMode="auto">
          <a:xfrm>
            <a:off x="1948980" y="4584498"/>
            <a:ext cx="731290" cy="307777"/>
          </a:xfrm>
          <a:prstGeom prst="rect">
            <a:avLst/>
          </a:prstGeom>
          <a:noFill/>
          <a:ln w="9525">
            <a:noFill/>
            <a:miter lim="800000"/>
            <a:headEnd/>
            <a:tailEnd/>
          </a:ln>
        </p:spPr>
        <p:txBody>
          <a:bodyPr wrap="none">
            <a:spAutoFit/>
          </a:bodyPr>
          <a:lstStyle/>
          <a:p>
            <a:r>
              <a:rPr lang="en-US" sz="1400" dirty="0" smtClean="0">
                <a:solidFill>
                  <a:srgbClr val="FF0000"/>
                </a:solidFill>
              </a:rPr>
              <a:t>$935M</a:t>
            </a:r>
            <a:endParaRPr lang="en-US" sz="1400" dirty="0">
              <a:solidFill>
                <a:srgbClr val="FF0000"/>
              </a:solidFill>
            </a:endParaRPr>
          </a:p>
        </p:txBody>
      </p:sp>
      <p:sp>
        <p:nvSpPr>
          <p:cNvPr id="32" name="TextBox 31"/>
          <p:cNvSpPr txBox="1">
            <a:spLocks noChangeArrowheads="1"/>
          </p:cNvSpPr>
          <p:nvPr/>
        </p:nvSpPr>
        <p:spPr bwMode="auto">
          <a:xfrm>
            <a:off x="729780" y="4590800"/>
            <a:ext cx="731290" cy="307777"/>
          </a:xfrm>
          <a:prstGeom prst="rect">
            <a:avLst/>
          </a:prstGeom>
          <a:noFill/>
          <a:ln w="9525">
            <a:noFill/>
            <a:miter lim="800000"/>
            <a:headEnd/>
            <a:tailEnd/>
          </a:ln>
        </p:spPr>
        <p:txBody>
          <a:bodyPr wrap="none">
            <a:spAutoFit/>
          </a:bodyPr>
          <a:lstStyle/>
          <a:p>
            <a:r>
              <a:rPr lang="en-US" sz="1400" dirty="0" smtClean="0">
                <a:solidFill>
                  <a:srgbClr val="FF0000"/>
                </a:solidFill>
              </a:rPr>
              <a:t>$724M</a:t>
            </a:r>
            <a:endParaRPr lang="en-US" sz="1400" dirty="0">
              <a:solidFill>
                <a:srgbClr val="FF0000"/>
              </a:solidFill>
            </a:endParaRPr>
          </a:p>
        </p:txBody>
      </p:sp>
      <p:sp>
        <p:nvSpPr>
          <p:cNvPr id="33" name="TextBox 31"/>
          <p:cNvSpPr txBox="1">
            <a:spLocks noChangeArrowheads="1"/>
          </p:cNvSpPr>
          <p:nvPr/>
        </p:nvSpPr>
        <p:spPr bwMode="auto">
          <a:xfrm>
            <a:off x="703542" y="6419446"/>
            <a:ext cx="731290" cy="307777"/>
          </a:xfrm>
          <a:prstGeom prst="rect">
            <a:avLst/>
          </a:prstGeom>
          <a:noFill/>
          <a:ln w="9525">
            <a:noFill/>
            <a:miter lim="800000"/>
            <a:headEnd/>
            <a:tailEnd/>
          </a:ln>
        </p:spPr>
        <p:txBody>
          <a:bodyPr wrap="none">
            <a:spAutoFit/>
          </a:bodyPr>
          <a:lstStyle/>
          <a:p>
            <a:r>
              <a:rPr lang="en-US" sz="1400" dirty="0" smtClean="0">
                <a:solidFill>
                  <a:srgbClr val="FF0000"/>
                </a:solidFill>
              </a:rPr>
              <a:t>$272M</a:t>
            </a:r>
            <a:endParaRPr lang="en-US" sz="1400" dirty="0">
              <a:solidFill>
                <a:srgbClr val="FF0000"/>
              </a:solidFill>
            </a:endParaRPr>
          </a:p>
        </p:txBody>
      </p:sp>
      <p:sp>
        <p:nvSpPr>
          <p:cNvPr id="34" name="TextBox 31"/>
          <p:cNvSpPr txBox="1">
            <a:spLocks noChangeArrowheads="1"/>
          </p:cNvSpPr>
          <p:nvPr/>
        </p:nvSpPr>
        <p:spPr bwMode="auto">
          <a:xfrm>
            <a:off x="2212187" y="6416469"/>
            <a:ext cx="731290" cy="307777"/>
          </a:xfrm>
          <a:prstGeom prst="rect">
            <a:avLst/>
          </a:prstGeom>
          <a:noFill/>
          <a:ln w="9525">
            <a:noFill/>
            <a:miter lim="800000"/>
            <a:headEnd/>
            <a:tailEnd/>
          </a:ln>
        </p:spPr>
        <p:txBody>
          <a:bodyPr wrap="none">
            <a:spAutoFit/>
          </a:bodyPr>
          <a:lstStyle/>
          <a:p>
            <a:r>
              <a:rPr lang="en-US" sz="1400" dirty="0" smtClean="0">
                <a:solidFill>
                  <a:srgbClr val="FF0000"/>
                </a:solidFill>
              </a:rPr>
              <a:t>$884M</a:t>
            </a:r>
            <a:endParaRPr lang="en-US" sz="1400" dirty="0">
              <a:solidFill>
                <a:srgbClr val="FF0000"/>
              </a:solidFill>
            </a:endParaRPr>
          </a:p>
        </p:txBody>
      </p:sp>
      <p:grpSp>
        <p:nvGrpSpPr>
          <p:cNvPr id="35" name="Group 34"/>
          <p:cNvGrpSpPr/>
          <p:nvPr/>
        </p:nvGrpSpPr>
        <p:grpSpPr>
          <a:xfrm>
            <a:off x="420645" y="1341171"/>
            <a:ext cx="5311297" cy="1227251"/>
            <a:chOff x="407375" y="1781280"/>
            <a:chExt cx="5311297" cy="1227251"/>
          </a:xfrm>
        </p:grpSpPr>
        <p:sp>
          <p:nvSpPr>
            <p:cNvPr id="36" name="Rectangle 2"/>
            <p:cNvSpPr>
              <a:spLocks noChangeArrowheads="1"/>
            </p:cNvSpPr>
            <p:nvPr/>
          </p:nvSpPr>
          <p:spPr bwMode="auto">
            <a:xfrm>
              <a:off x="1681986" y="1781280"/>
              <a:ext cx="1903086" cy="461665"/>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none" anchor="ctr">
              <a:spAutoFit/>
            </a:bodyPr>
            <a:lstStyle/>
            <a:p>
              <a:pPr algn="ctr" eaLnBrk="0" hangingPunct="0">
                <a:defRPr/>
              </a:pPr>
              <a:r>
                <a:rPr kumimoji="1" lang="en-US" sz="1200" b="1" dirty="0" smtClean="0">
                  <a:solidFill>
                    <a:srgbClr val="0070C0"/>
                  </a:solidFill>
                  <a:latin typeface="Arial" panose="020B0604020202020204" pitchFamily="34" charset="0"/>
                  <a:cs typeface="Arial" panose="020B0604020202020204" pitchFamily="34" charset="0"/>
                </a:rPr>
                <a:t>National Science Board</a:t>
              </a:r>
            </a:p>
            <a:p>
              <a:pPr algn="ctr" eaLnBrk="0" hangingPunct="0">
                <a:defRPr/>
              </a:pPr>
              <a:r>
                <a:rPr kumimoji="1" lang="en-US" sz="1200" b="1" dirty="0" smtClean="0">
                  <a:solidFill>
                    <a:srgbClr val="0070C0"/>
                  </a:solidFill>
                  <a:latin typeface="Arial" panose="020B0604020202020204" pitchFamily="34" charset="0"/>
                  <a:cs typeface="Arial" panose="020B0604020202020204" pitchFamily="34" charset="0"/>
                </a:rPr>
                <a:t>(NSB)</a:t>
              </a:r>
              <a:endParaRPr kumimoji="1" lang="en-US" sz="1200" b="1" dirty="0">
                <a:solidFill>
                  <a:srgbClr val="0070C0"/>
                </a:solidFill>
                <a:latin typeface="Arial" panose="020B0604020202020204" pitchFamily="34" charset="0"/>
                <a:cs typeface="Arial" panose="020B0604020202020204" pitchFamily="34" charset="0"/>
              </a:endParaRPr>
            </a:p>
          </p:txBody>
        </p:sp>
        <p:sp>
          <p:nvSpPr>
            <p:cNvPr id="37" name="Rectangle 15"/>
            <p:cNvSpPr>
              <a:spLocks noChangeArrowheads="1"/>
            </p:cNvSpPr>
            <p:nvPr/>
          </p:nvSpPr>
          <p:spPr bwMode="auto">
            <a:xfrm>
              <a:off x="4122161" y="1783512"/>
              <a:ext cx="1596511" cy="461665"/>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nchor="ctr">
              <a:spAutoFit/>
            </a:bodyPr>
            <a:lstStyle/>
            <a:p>
              <a:pPr algn="ctr" eaLnBrk="0" hangingPunct="0">
                <a:defRPr/>
              </a:pPr>
              <a:r>
                <a:rPr kumimoji="1" lang="en-US" sz="1200" b="1" dirty="0" smtClean="0">
                  <a:solidFill>
                    <a:srgbClr val="0070C0"/>
                  </a:solidFill>
                  <a:latin typeface="Arial" panose="020B0604020202020204" pitchFamily="34" charset="0"/>
                  <a:cs typeface="Arial" panose="020B0604020202020204" pitchFamily="34" charset="0"/>
                </a:rPr>
                <a:t>Director</a:t>
              </a:r>
            </a:p>
            <a:p>
              <a:pPr algn="ctr" eaLnBrk="0" hangingPunct="0">
                <a:defRPr/>
              </a:pPr>
              <a:r>
                <a:rPr kumimoji="1" lang="en-US" sz="1200" b="1" dirty="0" smtClean="0">
                  <a:solidFill>
                    <a:srgbClr val="0070C0"/>
                  </a:solidFill>
                  <a:latin typeface="Arial" panose="020B0604020202020204" pitchFamily="34" charset="0"/>
                  <a:cs typeface="Arial" panose="020B0604020202020204" pitchFamily="34" charset="0"/>
                </a:rPr>
                <a:t>Deputy Director</a:t>
              </a:r>
              <a:endParaRPr kumimoji="1" lang="en-US" sz="1200" b="1" dirty="0">
                <a:solidFill>
                  <a:srgbClr val="0070C0"/>
                </a:solidFill>
                <a:latin typeface="Arial" panose="020B0604020202020204" pitchFamily="34" charset="0"/>
                <a:cs typeface="Arial" panose="020B0604020202020204" pitchFamily="34" charset="0"/>
              </a:endParaRPr>
            </a:p>
          </p:txBody>
        </p:sp>
        <p:sp>
          <p:nvSpPr>
            <p:cNvPr id="38" name="Text Box 40"/>
            <p:cNvSpPr txBox="1">
              <a:spLocks noChangeArrowheads="1"/>
            </p:cNvSpPr>
            <p:nvPr/>
          </p:nvSpPr>
          <p:spPr bwMode="auto">
            <a:xfrm>
              <a:off x="407375" y="2362200"/>
              <a:ext cx="1497012" cy="646331"/>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a:latin typeface="Arial" panose="020B0604020202020204" pitchFamily="34" charset="0"/>
                  <a:cs typeface="Arial" panose="020B0604020202020204" pitchFamily="34" charset="0"/>
                </a:rPr>
                <a:t>Office </a:t>
              </a:r>
              <a:r>
                <a:rPr kumimoji="1" lang="en-US" altLang="en-US" sz="1200" b="1" dirty="0" smtClean="0">
                  <a:latin typeface="Arial" panose="020B0604020202020204" pitchFamily="34" charset="0"/>
                  <a:cs typeface="Arial" panose="020B0604020202020204" pitchFamily="34" charset="0"/>
                </a:rPr>
                <a:t>of the</a:t>
              </a:r>
            </a:p>
            <a:p>
              <a:pPr algn="ctr"/>
              <a:r>
                <a:rPr kumimoji="1" lang="en-US" altLang="en-US" sz="1200" b="1" dirty="0" smtClean="0">
                  <a:latin typeface="Arial" panose="020B0604020202020204" pitchFamily="34" charset="0"/>
                  <a:cs typeface="Arial" panose="020B0604020202020204" pitchFamily="34" charset="0"/>
                </a:rPr>
                <a:t>Inspector General</a:t>
              </a:r>
            </a:p>
            <a:p>
              <a:pPr algn="ctr"/>
              <a:r>
                <a:rPr kumimoji="1" lang="en-US" altLang="en-US" sz="1200" b="1" dirty="0" smtClean="0">
                  <a:latin typeface="Arial" panose="020B0604020202020204" pitchFamily="34" charset="0"/>
                  <a:cs typeface="Arial" panose="020B0604020202020204" pitchFamily="34" charset="0"/>
                </a:rPr>
                <a:t>(OIG)</a:t>
              </a:r>
              <a:endParaRPr kumimoji="1" lang="en-US" altLang="en-US" sz="1200" b="1" dirty="0">
                <a:latin typeface="Arial" panose="020B0604020202020204" pitchFamily="34" charset="0"/>
                <a:cs typeface="Arial" panose="020B0604020202020204" pitchFamily="34" charset="0"/>
              </a:endParaRPr>
            </a:p>
          </p:txBody>
        </p:sp>
        <p:sp>
          <p:nvSpPr>
            <p:cNvPr id="39" name="Line 38"/>
            <p:cNvSpPr>
              <a:spLocks noChangeShapeType="1"/>
            </p:cNvSpPr>
            <p:nvPr/>
          </p:nvSpPr>
          <p:spPr bwMode="auto">
            <a:xfrm flipH="1">
              <a:off x="3585071" y="2002409"/>
              <a:ext cx="537089" cy="0"/>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sp>
          <p:nvSpPr>
            <p:cNvPr id="40" name="Line 42"/>
            <p:cNvSpPr>
              <a:spLocks noChangeShapeType="1"/>
            </p:cNvSpPr>
            <p:nvPr/>
          </p:nvSpPr>
          <p:spPr bwMode="auto">
            <a:xfrm>
              <a:off x="886217" y="2002409"/>
              <a:ext cx="0" cy="359791"/>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41" name="Line 38"/>
            <p:cNvSpPr>
              <a:spLocks noChangeShapeType="1"/>
            </p:cNvSpPr>
            <p:nvPr/>
          </p:nvSpPr>
          <p:spPr bwMode="auto">
            <a:xfrm flipH="1" flipV="1">
              <a:off x="886216" y="2000667"/>
              <a:ext cx="795769" cy="1742"/>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sp>
          <p:nvSpPr>
            <p:cNvPr id="42" name="Rectangle 2"/>
            <p:cNvSpPr>
              <a:spLocks noChangeArrowheads="1"/>
            </p:cNvSpPr>
            <p:nvPr/>
          </p:nvSpPr>
          <p:spPr bwMode="auto">
            <a:xfrm>
              <a:off x="2133600" y="2466201"/>
              <a:ext cx="987770" cy="276999"/>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none" anchor="ctr">
              <a:spAutoFit/>
            </a:bodyPr>
            <a:lstStyle/>
            <a:p>
              <a:pPr algn="ctr" eaLnBrk="0" hangingPunct="0">
                <a:defRPr/>
              </a:pPr>
              <a:r>
                <a:rPr kumimoji="1" lang="en-US" sz="1200" b="1" dirty="0" smtClean="0">
                  <a:latin typeface="Arial" panose="020B0604020202020204" pitchFamily="34" charset="0"/>
                  <a:cs typeface="Arial" panose="020B0604020202020204" pitchFamily="34" charset="0"/>
                </a:rPr>
                <a:t>NSB Office</a:t>
              </a:r>
              <a:endParaRPr kumimoji="1" lang="en-US" sz="1200" b="1" dirty="0">
                <a:latin typeface="Arial" panose="020B0604020202020204" pitchFamily="34" charset="0"/>
                <a:cs typeface="Arial" panose="020B0604020202020204" pitchFamily="34" charset="0"/>
              </a:endParaRPr>
            </a:p>
          </p:txBody>
        </p:sp>
        <p:sp>
          <p:nvSpPr>
            <p:cNvPr id="43" name="Line 42"/>
            <p:cNvSpPr>
              <a:spLocks noChangeShapeType="1"/>
            </p:cNvSpPr>
            <p:nvPr/>
          </p:nvSpPr>
          <p:spPr bwMode="auto">
            <a:xfrm>
              <a:off x="2627485" y="2214484"/>
              <a:ext cx="0" cy="251717"/>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grpSp>
      <p:sp>
        <p:nvSpPr>
          <p:cNvPr id="44" name="TextBox 31"/>
          <p:cNvSpPr txBox="1">
            <a:spLocks noChangeArrowheads="1"/>
          </p:cNvSpPr>
          <p:nvPr/>
        </p:nvSpPr>
        <p:spPr bwMode="auto">
          <a:xfrm>
            <a:off x="6002390" y="4777261"/>
            <a:ext cx="1106393" cy="276999"/>
          </a:xfrm>
          <a:prstGeom prst="rect">
            <a:avLst/>
          </a:prstGeom>
          <a:noFill/>
          <a:ln w="9525">
            <a:noFill/>
            <a:miter lim="800000"/>
            <a:headEnd/>
            <a:tailEnd/>
          </a:ln>
        </p:spPr>
        <p:txBody>
          <a:bodyPr wrap="none">
            <a:spAutoFit/>
          </a:bodyPr>
          <a:lstStyle/>
          <a:p>
            <a:r>
              <a:rPr lang="en-US" sz="1200" dirty="0" smtClean="0">
                <a:solidFill>
                  <a:srgbClr val="FF0000"/>
                </a:solidFill>
              </a:rPr>
              <a:t>(PLR $442M)</a:t>
            </a:r>
            <a:endParaRPr lang="en-US" sz="1200" dirty="0">
              <a:solidFill>
                <a:srgbClr val="FF0000"/>
              </a:solidFill>
            </a:endParaRPr>
          </a:p>
        </p:txBody>
      </p:sp>
      <p:sp>
        <p:nvSpPr>
          <p:cNvPr id="45" name="TextBox 31"/>
          <p:cNvSpPr txBox="1">
            <a:spLocks noChangeArrowheads="1"/>
          </p:cNvSpPr>
          <p:nvPr/>
        </p:nvSpPr>
        <p:spPr bwMode="auto">
          <a:xfrm>
            <a:off x="2526286" y="4606188"/>
            <a:ext cx="1063112" cy="276999"/>
          </a:xfrm>
          <a:prstGeom prst="rect">
            <a:avLst/>
          </a:prstGeom>
          <a:noFill/>
          <a:ln w="9525">
            <a:noFill/>
            <a:miter lim="800000"/>
            <a:headEnd/>
            <a:tailEnd/>
          </a:ln>
        </p:spPr>
        <p:txBody>
          <a:bodyPr wrap="none">
            <a:spAutoFit/>
          </a:bodyPr>
          <a:lstStyle/>
          <a:p>
            <a:r>
              <a:rPr lang="en-US" sz="1200" dirty="0" smtClean="0">
                <a:solidFill>
                  <a:srgbClr val="FF0000"/>
                </a:solidFill>
              </a:rPr>
              <a:t>(ACI $222M)</a:t>
            </a:r>
            <a:endParaRPr lang="en-US" sz="1200" dirty="0">
              <a:solidFill>
                <a:srgbClr val="FF0000"/>
              </a:solidFill>
            </a:endParaRPr>
          </a:p>
        </p:txBody>
      </p:sp>
      <p:sp>
        <p:nvSpPr>
          <p:cNvPr id="46" name="TextBox 31"/>
          <p:cNvSpPr txBox="1">
            <a:spLocks noChangeArrowheads="1"/>
          </p:cNvSpPr>
          <p:nvPr/>
        </p:nvSpPr>
        <p:spPr bwMode="auto">
          <a:xfrm>
            <a:off x="664047" y="2534057"/>
            <a:ext cx="798617" cy="276999"/>
          </a:xfrm>
          <a:prstGeom prst="rect">
            <a:avLst/>
          </a:prstGeom>
          <a:noFill/>
          <a:ln w="9525">
            <a:noFill/>
            <a:miter lim="800000"/>
            <a:headEnd/>
            <a:tailEnd/>
          </a:ln>
        </p:spPr>
        <p:txBody>
          <a:bodyPr wrap="none">
            <a:spAutoFit/>
          </a:bodyPr>
          <a:lstStyle/>
          <a:p>
            <a:r>
              <a:rPr lang="en-US" sz="1200" b="1" dirty="0" smtClean="0">
                <a:solidFill>
                  <a:srgbClr val="006600"/>
                </a:solidFill>
              </a:rPr>
              <a:t>($14.8M)</a:t>
            </a:r>
            <a:endParaRPr lang="en-US" sz="1200" b="1" dirty="0">
              <a:solidFill>
                <a:srgbClr val="006600"/>
              </a:solidFill>
            </a:endParaRPr>
          </a:p>
        </p:txBody>
      </p:sp>
      <p:sp>
        <p:nvSpPr>
          <p:cNvPr id="47" name="TextBox 31"/>
          <p:cNvSpPr txBox="1">
            <a:spLocks noChangeArrowheads="1"/>
          </p:cNvSpPr>
          <p:nvPr/>
        </p:nvSpPr>
        <p:spPr bwMode="auto">
          <a:xfrm>
            <a:off x="5134891" y="6406910"/>
            <a:ext cx="1396536" cy="276999"/>
          </a:xfrm>
          <a:prstGeom prst="rect">
            <a:avLst/>
          </a:prstGeom>
          <a:noFill/>
          <a:ln w="9525">
            <a:noFill/>
            <a:miter lim="800000"/>
            <a:headEnd/>
            <a:tailEnd/>
          </a:ln>
        </p:spPr>
        <p:txBody>
          <a:bodyPr wrap="none">
            <a:spAutoFit/>
          </a:bodyPr>
          <a:lstStyle/>
          <a:p>
            <a:r>
              <a:rPr lang="en-US" sz="1200" b="1" dirty="0" smtClean="0">
                <a:solidFill>
                  <a:srgbClr val="006600"/>
                </a:solidFill>
              </a:rPr>
              <a:t>(AOAM $351.1M)</a:t>
            </a:r>
            <a:endParaRPr lang="en-US" sz="1200" b="1" dirty="0">
              <a:solidFill>
                <a:srgbClr val="006600"/>
              </a:solidFill>
            </a:endParaRPr>
          </a:p>
        </p:txBody>
      </p:sp>
      <p:sp>
        <p:nvSpPr>
          <p:cNvPr id="48" name="TextBox 31"/>
          <p:cNvSpPr txBox="1">
            <a:spLocks noChangeArrowheads="1"/>
          </p:cNvSpPr>
          <p:nvPr/>
        </p:nvSpPr>
        <p:spPr bwMode="auto">
          <a:xfrm>
            <a:off x="2259225" y="2291423"/>
            <a:ext cx="713657" cy="276999"/>
          </a:xfrm>
          <a:prstGeom prst="rect">
            <a:avLst/>
          </a:prstGeom>
          <a:noFill/>
          <a:ln w="9525">
            <a:noFill/>
            <a:miter lim="800000"/>
            <a:headEnd/>
            <a:tailEnd/>
          </a:ln>
        </p:spPr>
        <p:txBody>
          <a:bodyPr wrap="none">
            <a:spAutoFit/>
          </a:bodyPr>
          <a:lstStyle/>
          <a:p>
            <a:r>
              <a:rPr lang="en-US" sz="1200" b="1" dirty="0" smtClean="0">
                <a:solidFill>
                  <a:srgbClr val="006600"/>
                </a:solidFill>
              </a:rPr>
              <a:t>($4.3M)</a:t>
            </a:r>
            <a:endParaRPr lang="en-US" sz="1200" b="1" dirty="0">
              <a:solidFill>
                <a:srgbClr val="006600"/>
              </a:solidFill>
            </a:endParaRPr>
          </a:p>
        </p:txBody>
      </p:sp>
      <p:sp>
        <p:nvSpPr>
          <p:cNvPr id="49" name="TextBox 31"/>
          <p:cNvSpPr txBox="1">
            <a:spLocks noChangeArrowheads="1"/>
          </p:cNvSpPr>
          <p:nvPr/>
        </p:nvSpPr>
        <p:spPr bwMode="auto">
          <a:xfrm>
            <a:off x="3533947" y="6406911"/>
            <a:ext cx="1473480" cy="276999"/>
          </a:xfrm>
          <a:prstGeom prst="rect">
            <a:avLst/>
          </a:prstGeom>
          <a:noFill/>
          <a:ln w="9525">
            <a:noFill/>
            <a:miter lim="800000"/>
            <a:headEnd/>
            <a:tailEnd/>
          </a:ln>
        </p:spPr>
        <p:txBody>
          <a:bodyPr wrap="none">
            <a:spAutoFit/>
          </a:bodyPr>
          <a:lstStyle/>
          <a:p>
            <a:r>
              <a:rPr lang="en-US" sz="1200" b="1" dirty="0" smtClean="0">
                <a:solidFill>
                  <a:srgbClr val="006600"/>
                </a:solidFill>
              </a:rPr>
              <a:t>(MREFC $241.5M)</a:t>
            </a:r>
            <a:endParaRPr lang="en-US" sz="1200" b="1" dirty="0">
              <a:solidFill>
                <a:srgbClr val="006600"/>
              </a:solidFill>
            </a:endParaRPr>
          </a:p>
        </p:txBody>
      </p:sp>
      <p:grpSp>
        <p:nvGrpSpPr>
          <p:cNvPr id="50" name="Group 49"/>
          <p:cNvGrpSpPr/>
          <p:nvPr/>
        </p:nvGrpSpPr>
        <p:grpSpPr>
          <a:xfrm>
            <a:off x="4267200" y="1160091"/>
            <a:ext cx="4846320" cy="1905000"/>
            <a:chOff x="4253930" y="1600200"/>
            <a:chExt cx="4846320" cy="1905000"/>
          </a:xfrm>
        </p:grpSpPr>
        <p:grpSp>
          <p:nvGrpSpPr>
            <p:cNvPr id="51" name="Group 50"/>
            <p:cNvGrpSpPr/>
            <p:nvPr/>
          </p:nvGrpSpPr>
          <p:grpSpPr>
            <a:xfrm>
              <a:off x="5943599" y="1600200"/>
              <a:ext cx="3048001" cy="1905000"/>
              <a:chOff x="6629399" y="1600200"/>
              <a:chExt cx="3048001" cy="1905000"/>
            </a:xfrm>
          </p:grpSpPr>
          <p:sp>
            <p:nvSpPr>
              <p:cNvPr id="56" name="Text Box 39"/>
              <p:cNvSpPr txBox="1">
                <a:spLocks noChangeArrowheads="1"/>
              </p:cNvSpPr>
              <p:nvPr/>
            </p:nvSpPr>
            <p:spPr bwMode="auto">
              <a:xfrm>
                <a:off x="6846888" y="3048000"/>
                <a:ext cx="2194560" cy="45720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a:latin typeface="Arial" panose="020B0604020202020204" pitchFamily="34" charset="0"/>
                    <a:cs typeface="Arial" panose="020B0604020202020204" pitchFamily="34" charset="0"/>
                  </a:rPr>
                  <a:t>Office of </a:t>
                </a:r>
                <a:r>
                  <a:rPr kumimoji="1" lang="en-US" altLang="en-US" sz="1200" b="1" dirty="0" smtClean="0">
                    <a:latin typeface="Arial" panose="020B0604020202020204" pitchFamily="34" charset="0"/>
                    <a:cs typeface="Arial" panose="020B0604020202020204" pitchFamily="34" charset="0"/>
                  </a:rPr>
                  <a:t>Legislative &amp;</a:t>
                </a:r>
              </a:p>
              <a:p>
                <a:pPr algn="ctr"/>
                <a:r>
                  <a:rPr kumimoji="1" lang="en-US" altLang="en-US" sz="1200" b="1" dirty="0" smtClean="0">
                    <a:latin typeface="Arial" panose="020B0604020202020204" pitchFamily="34" charset="0"/>
                    <a:cs typeface="Arial" panose="020B0604020202020204" pitchFamily="34" charset="0"/>
                  </a:rPr>
                  <a:t>Public Affairs (OLPA)</a:t>
                </a:r>
                <a:endParaRPr kumimoji="1" lang="en-US" altLang="en-US" sz="1200" b="1" dirty="0">
                  <a:latin typeface="Arial" panose="020B0604020202020204" pitchFamily="34" charset="0"/>
                  <a:cs typeface="Arial" panose="020B0604020202020204" pitchFamily="34" charset="0"/>
                </a:endParaRPr>
              </a:p>
            </p:txBody>
          </p:sp>
          <p:sp>
            <p:nvSpPr>
              <p:cNvPr id="57" name="Text Box 40"/>
              <p:cNvSpPr txBox="1">
                <a:spLocks noChangeArrowheads="1"/>
              </p:cNvSpPr>
              <p:nvPr/>
            </p:nvSpPr>
            <p:spPr bwMode="auto">
              <a:xfrm>
                <a:off x="6846888" y="1856601"/>
                <a:ext cx="2830512" cy="276999"/>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a:latin typeface="Arial" panose="020B0604020202020204" pitchFamily="34" charset="0"/>
                    <a:cs typeface="Arial" panose="020B0604020202020204" pitchFamily="34" charset="0"/>
                  </a:rPr>
                  <a:t>Office of </a:t>
                </a:r>
                <a:r>
                  <a:rPr kumimoji="1" lang="en-US" altLang="en-US" sz="1200" b="1" dirty="0" smtClean="0">
                    <a:latin typeface="Arial" panose="020B0604020202020204" pitchFamily="34" charset="0"/>
                    <a:cs typeface="Arial" panose="020B0604020202020204" pitchFamily="34" charset="0"/>
                  </a:rPr>
                  <a:t>the General Counsel (OGC)</a:t>
                </a:r>
                <a:endParaRPr kumimoji="1" lang="en-US" altLang="en-US" sz="1200" b="1" dirty="0">
                  <a:latin typeface="Arial" panose="020B0604020202020204" pitchFamily="34" charset="0"/>
                  <a:cs typeface="Arial" panose="020B0604020202020204" pitchFamily="34" charset="0"/>
                </a:endParaRPr>
              </a:p>
            </p:txBody>
          </p:sp>
          <p:sp>
            <p:nvSpPr>
              <p:cNvPr id="58" name="Text Box 41"/>
              <p:cNvSpPr txBox="1">
                <a:spLocks noChangeArrowheads="1"/>
              </p:cNvSpPr>
              <p:nvPr/>
            </p:nvSpPr>
            <p:spPr bwMode="auto">
              <a:xfrm>
                <a:off x="6846888" y="1600200"/>
                <a:ext cx="2830512" cy="276999"/>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a:latin typeface="Arial" panose="020B0604020202020204" pitchFamily="34" charset="0"/>
                    <a:cs typeface="Arial" panose="020B0604020202020204" pitchFamily="34" charset="0"/>
                  </a:rPr>
                  <a:t>Office of </a:t>
                </a:r>
                <a:r>
                  <a:rPr kumimoji="1" lang="en-US" altLang="en-US" sz="1200" b="1" dirty="0" smtClean="0">
                    <a:latin typeface="Arial" panose="020B0604020202020204" pitchFamily="34" charset="0"/>
                    <a:cs typeface="Arial" panose="020B0604020202020204" pitchFamily="34" charset="0"/>
                  </a:rPr>
                  <a:t>Diversity &amp; Inclusion (ODI)</a:t>
                </a:r>
                <a:endParaRPr kumimoji="1" lang="en-US" altLang="en-US" sz="1200" b="1" dirty="0">
                  <a:latin typeface="Arial" panose="020B0604020202020204" pitchFamily="34" charset="0"/>
                  <a:cs typeface="Arial" panose="020B0604020202020204" pitchFamily="34" charset="0"/>
                </a:endParaRPr>
              </a:p>
            </p:txBody>
          </p:sp>
          <p:sp>
            <p:nvSpPr>
              <p:cNvPr id="59" name="Text Box 43"/>
              <p:cNvSpPr txBox="1">
                <a:spLocks noChangeArrowheads="1"/>
              </p:cNvSpPr>
              <p:nvPr/>
            </p:nvSpPr>
            <p:spPr bwMode="auto">
              <a:xfrm>
                <a:off x="6846888" y="2590800"/>
                <a:ext cx="2194560" cy="457200"/>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a:latin typeface="Arial" panose="020B0604020202020204" pitchFamily="34" charset="0"/>
                    <a:cs typeface="Arial" panose="020B0604020202020204" pitchFamily="34" charset="0"/>
                  </a:rPr>
                  <a:t>Office </a:t>
                </a:r>
                <a:r>
                  <a:rPr kumimoji="1" lang="en-US" altLang="en-US" sz="1200" b="1" dirty="0" smtClean="0">
                    <a:latin typeface="Arial" panose="020B0604020202020204" pitchFamily="34" charset="0"/>
                    <a:cs typeface="Arial" panose="020B0604020202020204" pitchFamily="34" charset="0"/>
                  </a:rPr>
                  <a:t>of Integrative Activities (OIA)</a:t>
                </a:r>
                <a:endParaRPr kumimoji="1" lang="en-US" altLang="en-US" sz="1200" b="1" dirty="0">
                  <a:latin typeface="Arial" panose="020B0604020202020204" pitchFamily="34" charset="0"/>
                  <a:cs typeface="Arial" panose="020B0604020202020204" pitchFamily="34" charset="0"/>
                </a:endParaRPr>
              </a:p>
            </p:txBody>
          </p:sp>
          <p:sp>
            <p:nvSpPr>
              <p:cNvPr id="60" name="Line 35"/>
              <p:cNvSpPr>
                <a:spLocks noChangeShapeType="1"/>
              </p:cNvSpPr>
              <p:nvPr/>
            </p:nvSpPr>
            <p:spPr bwMode="auto">
              <a:xfrm>
                <a:off x="6629399" y="1781280"/>
                <a:ext cx="1" cy="1419120"/>
              </a:xfrm>
              <a:prstGeom prst="line">
                <a:avLst/>
              </a:prstGeom>
              <a:noFill/>
              <a:ln w="28575">
                <a:solidFill>
                  <a:schemeClr val="tx2"/>
                </a:solidFill>
                <a:round/>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nchor="ctr"/>
              <a:lstStyle/>
              <a:p>
                <a:endParaRPr lang="en-US" sz="1200" b="1">
                  <a:latin typeface="Arial" panose="020B0604020202020204" pitchFamily="34" charset="0"/>
                  <a:cs typeface="Arial" panose="020B0604020202020204" pitchFamily="34" charset="0"/>
                </a:endParaRPr>
              </a:p>
            </p:txBody>
          </p:sp>
          <p:sp>
            <p:nvSpPr>
              <p:cNvPr id="61" name="Line 38"/>
              <p:cNvSpPr>
                <a:spLocks noChangeShapeType="1"/>
              </p:cNvSpPr>
              <p:nvPr/>
            </p:nvSpPr>
            <p:spPr bwMode="auto">
              <a:xfrm flipH="1">
                <a:off x="6629400" y="1781280"/>
                <a:ext cx="217488" cy="0"/>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sp>
            <p:nvSpPr>
              <p:cNvPr id="62" name="Line 38"/>
              <p:cNvSpPr>
                <a:spLocks noChangeShapeType="1"/>
              </p:cNvSpPr>
              <p:nvPr/>
            </p:nvSpPr>
            <p:spPr bwMode="auto">
              <a:xfrm flipH="1">
                <a:off x="6629400" y="2362200"/>
                <a:ext cx="217488" cy="0"/>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sp>
            <p:nvSpPr>
              <p:cNvPr id="63" name="Line 38"/>
              <p:cNvSpPr>
                <a:spLocks noChangeShapeType="1"/>
              </p:cNvSpPr>
              <p:nvPr/>
            </p:nvSpPr>
            <p:spPr bwMode="auto">
              <a:xfrm flipH="1">
                <a:off x="6629400" y="2819400"/>
                <a:ext cx="217488" cy="0"/>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sp>
            <p:nvSpPr>
              <p:cNvPr id="64" name="Line 38"/>
              <p:cNvSpPr>
                <a:spLocks noChangeShapeType="1"/>
              </p:cNvSpPr>
              <p:nvPr/>
            </p:nvSpPr>
            <p:spPr bwMode="auto">
              <a:xfrm flipH="1">
                <a:off x="6630730" y="3197124"/>
                <a:ext cx="217488" cy="0"/>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grpSp>
        <p:sp>
          <p:nvSpPr>
            <p:cNvPr id="52" name="TextBox 31"/>
            <p:cNvSpPr txBox="1">
              <a:spLocks noChangeArrowheads="1"/>
            </p:cNvSpPr>
            <p:nvPr/>
          </p:nvSpPr>
          <p:spPr bwMode="auto">
            <a:xfrm>
              <a:off x="4253930" y="2209800"/>
              <a:ext cx="908967" cy="523220"/>
            </a:xfrm>
            <a:prstGeom prst="rect">
              <a:avLst/>
            </a:prstGeom>
            <a:noFill/>
            <a:ln w="9525">
              <a:noFill/>
              <a:miter lim="800000"/>
              <a:headEnd/>
              <a:tailEnd/>
            </a:ln>
          </p:spPr>
          <p:txBody>
            <a:bodyPr wrap="none">
              <a:spAutoFit/>
            </a:bodyPr>
            <a:lstStyle/>
            <a:p>
              <a:r>
                <a:rPr lang="en-US" sz="1400" b="1" dirty="0" smtClean="0">
                  <a:solidFill>
                    <a:srgbClr val="002060"/>
                  </a:solidFill>
                </a:rPr>
                <a:t>$7,494 M</a:t>
              </a:r>
            </a:p>
            <a:p>
              <a:r>
                <a:rPr lang="en-US" sz="1400" b="1" dirty="0" smtClean="0">
                  <a:solidFill>
                    <a:srgbClr val="002060"/>
                  </a:solidFill>
                </a:rPr>
                <a:t>NSF total</a:t>
              </a:r>
              <a:endParaRPr lang="en-US" sz="1400" b="1" dirty="0">
                <a:solidFill>
                  <a:srgbClr val="002060"/>
                </a:solidFill>
              </a:endParaRPr>
            </a:p>
          </p:txBody>
        </p:sp>
        <p:sp>
          <p:nvSpPr>
            <p:cNvPr id="53" name="Text Box 43"/>
            <p:cNvSpPr txBox="1">
              <a:spLocks noChangeArrowheads="1"/>
            </p:cNvSpPr>
            <p:nvPr/>
          </p:nvSpPr>
          <p:spPr bwMode="auto">
            <a:xfrm>
              <a:off x="6172201" y="2116738"/>
              <a:ext cx="2362200" cy="461665"/>
            </a:xfrm>
            <a:prstGeom prst="rect">
              <a:avLst/>
            </a:prstGeom>
            <a:blipFill>
              <a:blip r:embed="rId2" cstate="print"/>
              <a:tile tx="0" ty="0" sx="100000" sy="100000" flip="none" algn="tl"/>
            </a:blipFill>
            <a:ln w="28575">
              <a:noFill/>
              <a:miter lim="800000"/>
              <a:headEnd type="none" w="sm" len="sm"/>
              <a:tailEnd type="none" w="sm" len="sm"/>
            </a:ln>
            <a:effectLst>
              <a:innerShdw blurRad="63500" dist="50800" dir="2700000">
                <a:prstClr val="black">
                  <a:alpha val="50000"/>
                </a:prstClr>
              </a:innerShdw>
            </a:effectLst>
          </p:spPr>
          <p:txBody>
            <a:bodyPr wrap="square">
              <a:spAutoFit/>
            </a:bodyPr>
            <a:lstStyle>
              <a:lvl1pPr eaLnBrk="0" hangingPunct="0">
                <a:defRPr sz="2400">
                  <a:solidFill>
                    <a:schemeClr val="tx1"/>
                  </a:solidFill>
                  <a:latin typeface="Times New Roman" pitchFamily="1" charset="0"/>
                  <a:ea typeface="ＭＳ Ｐゴシック" pitchFamily="1" charset="-128"/>
                </a:defRPr>
              </a:lvl1pPr>
              <a:lvl2pPr marL="37931725" indent="-37474525" eaLnBrk="0" hangingPunct="0">
                <a:defRPr sz="2400">
                  <a:solidFill>
                    <a:schemeClr val="tx1"/>
                  </a:solidFill>
                  <a:latin typeface="Times New Roman" pitchFamily="1" charset="0"/>
                  <a:ea typeface="ＭＳ Ｐゴシック" pitchFamily="1" charset="-128"/>
                </a:defRPr>
              </a:lvl2pPr>
              <a:lvl3pPr eaLnBrk="0" hangingPunct="0">
                <a:defRPr sz="2400">
                  <a:solidFill>
                    <a:schemeClr val="tx1"/>
                  </a:solidFill>
                  <a:latin typeface="Times New Roman" pitchFamily="1" charset="0"/>
                  <a:ea typeface="ＭＳ Ｐゴシック" pitchFamily="1" charset="-128"/>
                </a:defRPr>
              </a:lvl3pPr>
              <a:lvl4pPr eaLnBrk="0" hangingPunct="0">
                <a:defRPr sz="2400">
                  <a:solidFill>
                    <a:schemeClr val="tx1"/>
                  </a:solidFill>
                  <a:latin typeface="Times New Roman" pitchFamily="1" charset="0"/>
                  <a:ea typeface="ＭＳ Ｐゴシック" pitchFamily="1" charset="-128"/>
                </a:defRPr>
              </a:lvl4pPr>
              <a:lvl5pPr eaLnBrk="0" hangingPunct="0">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algn="ctr"/>
              <a:r>
                <a:rPr kumimoji="1" lang="en-US" altLang="en-US" sz="1200" b="1" dirty="0">
                  <a:latin typeface="Arial" panose="020B0604020202020204" pitchFamily="34" charset="0"/>
                  <a:cs typeface="Arial" panose="020B0604020202020204" pitchFamily="34" charset="0"/>
                </a:rPr>
                <a:t>Office </a:t>
              </a:r>
              <a:r>
                <a:rPr kumimoji="1" lang="en-US" altLang="en-US" sz="1200" b="1" dirty="0" smtClean="0">
                  <a:latin typeface="Arial" panose="020B0604020202020204" pitchFamily="34" charset="0"/>
                  <a:cs typeface="Arial" panose="020B0604020202020204" pitchFamily="34" charset="0"/>
                </a:rPr>
                <a:t>of International Science &amp; Engineering (OISE)</a:t>
              </a:r>
              <a:endParaRPr kumimoji="1" lang="en-US" altLang="en-US" sz="1200" b="1" dirty="0">
                <a:latin typeface="Arial" panose="020B0604020202020204" pitchFamily="34" charset="0"/>
                <a:cs typeface="Arial" panose="020B0604020202020204" pitchFamily="34" charset="0"/>
              </a:endParaRPr>
            </a:p>
          </p:txBody>
        </p:sp>
        <p:sp>
          <p:nvSpPr>
            <p:cNvPr id="54" name="Line 38"/>
            <p:cNvSpPr>
              <a:spLocks noChangeShapeType="1"/>
            </p:cNvSpPr>
            <p:nvPr/>
          </p:nvSpPr>
          <p:spPr bwMode="auto">
            <a:xfrm flipH="1">
              <a:off x="5943600" y="1981200"/>
              <a:ext cx="217488" cy="0"/>
            </a:xfrm>
            <a:prstGeom prst="line">
              <a:avLst/>
            </a:prstGeom>
            <a:noFill/>
            <a:ln w="28575">
              <a:solidFill>
                <a:schemeClr val="tx2"/>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noFill/>
                </a14:hiddenFill>
              </a:ext>
            </a:extLst>
          </p:spPr>
          <p:txBody>
            <a:bodyPr wrap="none"/>
            <a:lstStyle/>
            <a:p>
              <a:endParaRPr lang="en-US" sz="1200" b="1">
                <a:latin typeface="Arial" panose="020B0604020202020204" pitchFamily="34" charset="0"/>
                <a:cs typeface="Arial" panose="020B0604020202020204" pitchFamily="34" charset="0"/>
              </a:endParaRPr>
            </a:p>
          </p:txBody>
        </p:sp>
        <p:sp>
          <p:nvSpPr>
            <p:cNvPr id="55" name="TextBox 31"/>
            <p:cNvSpPr txBox="1">
              <a:spLocks noChangeArrowheads="1"/>
            </p:cNvSpPr>
            <p:nvPr/>
          </p:nvSpPr>
          <p:spPr bwMode="auto">
            <a:xfrm>
              <a:off x="8468346" y="2210607"/>
              <a:ext cx="631904" cy="307777"/>
            </a:xfrm>
            <a:prstGeom prst="rect">
              <a:avLst/>
            </a:prstGeom>
            <a:noFill/>
            <a:ln w="9525">
              <a:noFill/>
              <a:miter lim="800000"/>
              <a:headEnd/>
              <a:tailEnd/>
            </a:ln>
          </p:spPr>
          <p:txBody>
            <a:bodyPr wrap="none">
              <a:spAutoFit/>
            </a:bodyPr>
            <a:lstStyle/>
            <a:p>
              <a:r>
                <a:rPr lang="en-US" sz="1400" dirty="0" smtClean="0">
                  <a:solidFill>
                    <a:srgbClr val="FF0000"/>
                  </a:solidFill>
                </a:rPr>
                <a:t>$49M</a:t>
              </a:r>
              <a:endParaRPr lang="en-US" sz="1400" dirty="0">
                <a:solidFill>
                  <a:srgbClr val="FF0000"/>
                </a:solidFill>
              </a:endParaRPr>
            </a:p>
          </p:txBody>
        </p:sp>
      </p:grpSp>
      <p:sp>
        <p:nvSpPr>
          <p:cNvPr id="65" name="TextBox 64"/>
          <p:cNvSpPr txBox="1"/>
          <p:nvPr/>
        </p:nvSpPr>
        <p:spPr>
          <a:xfrm>
            <a:off x="530327" y="652040"/>
            <a:ext cx="4343424" cy="369332"/>
          </a:xfrm>
          <a:prstGeom prst="rect">
            <a:avLst/>
          </a:prstGeom>
          <a:noFill/>
        </p:spPr>
        <p:txBody>
          <a:bodyPr wrap="square" rtlCol="0">
            <a:spAutoFit/>
          </a:bodyPr>
          <a:lstStyle/>
          <a:p>
            <a:r>
              <a:rPr lang="en-US" dirty="0" smtClean="0"/>
              <a:t>NSF is organized in terms of </a:t>
            </a:r>
            <a:r>
              <a:rPr lang="en-US" b="1" i="1" u="sng" dirty="0" smtClean="0">
                <a:solidFill>
                  <a:srgbClr val="FF0000"/>
                </a:solidFill>
              </a:rPr>
              <a:t>Directorates</a:t>
            </a:r>
            <a:r>
              <a:rPr lang="en-US" b="1" i="1" dirty="0" smtClean="0"/>
              <a:t>:</a:t>
            </a:r>
            <a:endParaRPr lang="en-US" b="1" i="1" dirty="0"/>
          </a:p>
        </p:txBody>
      </p:sp>
      <p:cxnSp>
        <p:nvCxnSpPr>
          <p:cNvPr id="69" name="Straight Arrow Connector 68"/>
          <p:cNvCxnSpPr/>
          <p:nvPr/>
        </p:nvCxnSpPr>
        <p:spPr>
          <a:xfrm>
            <a:off x="442403" y="3065091"/>
            <a:ext cx="401814" cy="58336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1759374" y="3065218"/>
            <a:ext cx="401814" cy="58336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647243" y="3076966"/>
            <a:ext cx="401814" cy="58336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911907" y="3101350"/>
            <a:ext cx="401814" cy="58336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8368918" y="3144022"/>
            <a:ext cx="347149" cy="5163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896569" y="2696188"/>
            <a:ext cx="3037117" cy="400110"/>
          </a:xfrm>
          <a:prstGeom prst="rect">
            <a:avLst/>
          </a:prstGeom>
          <a:noFill/>
          <a:ln w="38100">
            <a:solidFill>
              <a:srgbClr val="FF0000"/>
            </a:solidFill>
          </a:ln>
        </p:spPr>
        <p:txBody>
          <a:bodyPr wrap="square" rtlCol="0">
            <a:spAutoFit/>
          </a:bodyPr>
          <a:lstStyle/>
          <a:p>
            <a:r>
              <a:rPr lang="en-US" sz="2000" b="1" dirty="0" smtClean="0">
                <a:solidFill>
                  <a:srgbClr val="FF0000"/>
                </a:solidFill>
              </a:rPr>
              <a:t>NSF Science Directorates</a:t>
            </a:r>
            <a:endParaRPr lang="en-US" sz="2000" b="1" dirty="0">
              <a:solidFill>
                <a:srgbClr val="FF0000"/>
              </a:solidFill>
            </a:endParaRPr>
          </a:p>
        </p:txBody>
      </p:sp>
      <p:cxnSp>
        <p:nvCxnSpPr>
          <p:cNvPr id="72" name="Straight Arrow Connector 71"/>
          <p:cNvCxnSpPr/>
          <p:nvPr/>
        </p:nvCxnSpPr>
        <p:spPr>
          <a:xfrm>
            <a:off x="395160" y="4954822"/>
            <a:ext cx="401814" cy="58336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453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886965" y="1506173"/>
            <a:ext cx="7924800" cy="3361474"/>
            <a:chOff x="685800" y="1874976"/>
            <a:chExt cx="7924800" cy="3217715"/>
          </a:xfrm>
        </p:grpSpPr>
        <p:sp>
          <p:nvSpPr>
            <p:cNvPr id="11" name="Rectangle 11"/>
            <p:cNvSpPr>
              <a:spLocks noChangeArrowheads="1"/>
            </p:cNvSpPr>
            <p:nvPr/>
          </p:nvSpPr>
          <p:spPr bwMode="auto">
            <a:xfrm>
              <a:off x="685800" y="3891916"/>
              <a:ext cx="1423987" cy="1174516"/>
            </a:xfrm>
            <a:prstGeom prst="rect">
              <a:avLst/>
            </a:prstGeom>
            <a:solidFill>
              <a:srgbClr val="FFFF99"/>
            </a:solidFill>
            <a:ln w="317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endParaRPr lang="en-US" altLang="en-US" sz="1800">
                <a:latin typeface="Arial" pitchFamily="34" charset="0"/>
              </a:endParaRPr>
            </a:p>
          </p:txBody>
        </p:sp>
        <p:sp>
          <p:nvSpPr>
            <p:cNvPr id="12" name="Rectangle 12"/>
            <p:cNvSpPr>
              <a:spLocks noChangeArrowheads="1"/>
            </p:cNvSpPr>
            <p:nvPr/>
          </p:nvSpPr>
          <p:spPr bwMode="auto">
            <a:xfrm>
              <a:off x="704089" y="3951522"/>
              <a:ext cx="1402554" cy="1031764"/>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r>
                <a:rPr lang="en-US" altLang="en-US" sz="1600" b="1" dirty="0">
                  <a:latin typeface="+mn-lt"/>
                </a:rPr>
                <a:t>Division of</a:t>
              </a:r>
            </a:p>
            <a:p>
              <a:pPr algn="ctr">
                <a:spcBef>
                  <a:spcPct val="0"/>
                </a:spcBef>
                <a:buFontTx/>
                <a:buNone/>
              </a:pPr>
              <a:r>
                <a:rPr lang="en-US" altLang="en-US" sz="1600" b="1" dirty="0">
                  <a:latin typeface="+mn-lt"/>
                </a:rPr>
                <a:t>Astronomical</a:t>
              </a:r>
            </a:p>
            <a:p>
              <a:pPr algn="ctr">
                <a:spcBef>
                  <a:spcPct val="0"/>
                </a:spcBef>
                <a:buFontTx/>
                <a:buNone/>
              </a:pPr>
              <a:r>
                <a:rPr lang="en-US" altLang="en-US" sz="1600" b="1" dirty="0">
                  <a:latin typeface="+mn-lt"/>
                </a:rPr>
                <a:t>Sciences</a:t>
              </a:r>
              <a:br>
                <a:rPr lang="en-US" altLang="en-US" sz="1600" b="1" dirty="0">
                  <a:latin typeface="+mn-lt"/>
                </a:rPr>
              </a:br>
              <a:r>
                <a:rPr lang="en-US" altLang="en-US" sz="1600" b="1" dirty="0">
                  <a:solidFill>
                    <a:srgbClr val="0000FF"/>
                  </a:solidFill>
                  <a:latin typeface="+mn-lt"/>
                </a:rPr>
                <a:t>(AST)</a:t>
              </a:r>
            </a:p>
          </p:txBody>
        </p:sp>
        <p:sp>
          <p:nvSpPr>
            <p:cNvPr id="5" name="Rectangle 5"/>
            <p:cNvSpPr>
              <a:spLocks noChangeArrowheads="1"/>
            </p:cNvSpPr>
            <p:nvPr/>
          </p:nvSpPr>
          <p:spPr bwMode="auto">
            <a:xfrm>
              <a:off x="1532890" y="1874976"/>
              <a:ext cx="6488112" cy="814225"/>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endParaRPr lang="en-US" altLang="en-US" sz="1800">
                <a:latin typeface="Arial" pitchFamily="34" charset="0"/>
              </a:endParaRPr>
            </a:p>
          </p:txBody>
        </p:sp>
        <p:sp>
          <p:nvSpPr>
            <p:cNvPr id="6" name="Rectangle 6"/>
            <p:cNvSpPr>
              <a:spLocks noChangeArrowheads="1"/>
            </p:cNvSpPr>
            <p:nvPr/>
          </p:nvSpPr>
          <p:spPr bwMode="auto">
            <a:xfrm>
              <a:off x="2155849" y="1972020"/>
              <a:ext cx="5060295" cy="619304"/>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r>
                <a:rPr lang="en-US" altLang="en-US" sz="1800" b="1" dirty="0" smtClean="0">
                  <a:latin typeface="+mn-lt"/>
                </a:rPr>
                <a:t>Directorate </a:t>
              </a:r>
              <a:r>
                <a:rPr lang="en-US" altLang="en-US" sz="1800" b="1" dirty="0">
                  <a:latin typeface="+mn-lt"/>
                </a:rPr>
                <a:t>for Mathematical and Physical Sciences</a:t>
              </a:r>
              <a:br>
                <a:rPr lang="en-US" altLang="en-US" sz="1800" b="1" dirty="0">
                  <a:latin typeface="+mn-lt"/>
                </a:rPr>
              </a:br>
              <a:r>
                <a:rPr lang="en-US" altLang="en-US" sz="1800" b="1" dirty="0" smtClean="0">
                  <a:solidFill>
                    <a:srgbClr val="0000FF"/>
                  </a:solidFill>
                  <a:latin typeface="+mn-lt"/>
                </a:rPr>
                <a:t>(MPS</a:t>
              </a:r>
              <a:r>
                <a:rPr lang="en-US" altLang="en-US" sz="1800" b="1" dirty="0">
                  <a:solidFill>
                    <a:srgbClr val="0000FF"/>
                  </a:solidFill>
                  <a:latin typeface="+mn-lt"/>
                </a:rPr>
                <a:t>)</a:t>
              </a:r>
            </a:p>
          </p:txBody>
        </p:sp>
        <p:sp>
          <p:nvSpPr>
            <p:cNvPr id="7" name="Rectangle 7"/>
            <p:cNvSpPr>
              <a:spLocks noChangeArrowheads="1"/>
            </p:cNvSpPr>
            <p:nvPr/>
          </p:nvSpPr>
          <p:spPr bwMode="auto">
            <a:xfrm>
              <a:off x="2273300" y="3891918"/>
              <a:ext cx="1423987" cy="1174516"/>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r>
                <a:rPr lang="en-US" altLang="en-US" sz="1600" b="1" dirty="0">
                  <a:latin typeface="+mn-lt"/>
                </a:rPr>
                <a:t>Division of</a:t>
              </a:r>
            </a:p>
            <a:p>
              <a:pPr algn="ctr">
                <a:spcBef>
                  <a:spcPct val="0"/>
                </a:spcBef>
                <a:buFontTx/>
                <a:buNone/>
              </a:pPr>
              <a:r>
                <a:rPr lang="en-US" altLang="en-US" sz="1600" b="1" dirty="0">
                  <a:latin typeface="+mn-lt"/>
                </a:rPr>
                <a:t>Chemistry</a:t>
              </a:r>
              <a:br>
                <a:rPr lang="en-US" altLang="en-US" sz="1600" b="1" dirty="0">
                  <a:latin typeface="+mn-lt"/>
                </a:rPr>
              </a:br>
              <a:r>
                <a:rPr lang="en-US" altLang="en-US" sz="1600" b="1" dirty="0">
                  <a:latin typeface="+mn-lt"/>
                </a:rPr>
                <a:t/>
              </a:r>
              <a:br>
                <a:rPr lang="en-US" altLang="en-US" sz="1600" b="1" dirty="0">
                  <a:latin typeface="+mn-lt"/>
                </a:rPr>
              </a:br>
              <a:r>
                <a:rPr lang="en-US" altLang="en-US" sz="1600" b="1" dirty="0">
                  <a:solidFill>
                    <a:srgbClr val="0000FF"/>
                  </a:solidFill>
                  <a:latin typeface="+mn-lt"/>
                </a:rPr>
                <a:t>(CHE)</a:t>
              </a:r>
            </a:p>
          </p:txBody>
        </p:sp>
        <p:sp>
          <p:nvSpPr>
            <p:cNvPr id="8" name="Rectangle 8"/>
            <p:cNvSpPr>
              <a:spLocks noChangeArrowheads="1"/>
            </p:cNvSpPr>
            <p:nvPr/>
          </p:nvSpPr>
          <p:spPr bwMode="auto">
            <a:xfrm>
              <a:off x="4010152" y="3909423"/>
              <a:ext cx="1420812" cy="1174516"/>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a:defRPr/>
              </a:pPr>
              <a:r>
                <a:rPr lang="en-US" sz="1600" b="1" dirty="0">
                  <a:ea typeface="+mn-ea"/>
                </a:rPr>
                <a:t>Division of</a:t>
              </a:r>
            </a:p>
            <a:p>
              <a:pPr algn="ctr">
                <a:defRPr/>
              </a:pPr>
              <a:r>
                <a:rPr lang="en-US" sz="1600" b="1" dirty="0">
                  <a:ea typeface="+mn-ea"/>
                </a:rPr>
                <a:t>Materials</a:t>
              </a:r>
            </a:p>
            <a:p>
              <a:pPr algn="ctr">
                <a:defRPr/>
              </a:pPr>
              <a:r>
                <a:rPr lang="en-US" sz="1600" b="1" dirty="0">
                  <a:ea typeface="+mn-ea"/>
                </a:rPr>
                <a:t>Research</a:t>
              </a:r>
              <a:br>
                <a:rPr lang="en-US" sz="1600" b="1" dirty="0">
                  <a:ea typeface="+mn-ea"/>
                </a:rPr>
              </a:br>
              <a:r>
                <a:rPr lang="en-US" sz="1600" b="1" dirty="0">
                  <a:solidFill>
                    <a:srgbClr val="0000FF"/>
                  </a:solidFill>
                  <a:ea typeface="+mn-ea"/>
                </a:rPr>
                <a:t>(DMR)</a:t>
              </a:r>
            </a:p>
          </p:txBody>
        </p:sp>
        <p:sp>
          <p:nvSpPr>
            <p:cNvPr id="9" name="Rectangle 9"/>
            <p:cNvSpPr>
              <a:spLocks noChangeArrowheads="1"/>
            </p:cNvSpPr>
            <p:nvPr/>
          </p:nvSpPr>
          <p:spPr bwMode="auto">
            <a:xfrm>
              <a:off x="5599112" y="3909422"/>
              <a:ext cx="1423988" cy="1174516"/>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a:defRPr/>
              </a:pPr>
              <a:r>
                <a:rPr lang="en-US" sz="1600" b="1" dirty="0">
                  <a:ea typeface="+mn-ea"/>
                </a:rPr>
                <a:t>Division of</a:t>
              </a:r>
            </a:p>
            <a:p>
              <a:pPr algn="ctr">
                <a:defRPr/>
              </a:pPr>
              <a:r>
                <a:rPr lang="en-US" sz="1600" b="1" dirty="0">
                  <a:ea typeface="+mn-ea"/>
                </a:rPr>
                <a:t>Mathematical</a:t>
              </a:r>
            </a:p>
            <a:p>
              <a:pPr algn="ctr">
                <a:defRPr/>
              </a:pPr>
              <a:r>
                <a:rPr lang="en-US" sz="1600" b="1" dirty="0">
                  <a:ea typeface="+mn-ea"/>
                </a:rPr>
                <a:t>Sciences</a:t>
              </a:r>
              <a:br>
                <a:rPr lang="en-US" sz="1600" b="1" dirty="0">
                  <a:ea typeface="+mn-ea"/>
                </a:rPr>
              </a:br>
              <a:r>
                <a:rPr lang="en-US" sz="1600" b="1" dirty="0">
                  <a:solidFill>
                    <a:srgbClr val="0000FF"/>
                  </a:solidFill>
                  <a:ea typeface="+mn-ea"/>
                </a:rPr>
                <a:t>(DMS)</a:t>
              </a:r>
            </a:p>
          </p:txBody>
        </p:sp>
        <p:sp>
          <p:nvSpPr>
            <p:cNvPr id="10" name="Rectangle 10"/>
            <p:cNvSpPr>
              <a:spLocks noChangeArrowheads="1"/>
            </p:cNvSpPr>
            <p:nvPr/>
          </p:nvSpPr>
          <p:spPr bwMode="auto">
            <a:xfrm>
              <a:off x="7186612" y="3918175"/>
              <a:ext cx="1423988" cy="1174516"/>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r>
                <a:rPr lang="en-US" altLang="en-US" sz="1600" b="1" dirty="0">
                  <a:latin typeface="+mn-lt"/>
                </a:rPr>
                <a:t>Division of</a:t>
              </a:r>
            </a:p>
            <a:p>
              <a:pPr algn="ctr">
                <a:spcBef>
                  <a:spcPct val="0"/>
                </a:spcBef>
                <a:buFontTx/>
                <a:buNone/>
              </a:pPr>
              <a:r>
                <a:rPr lang="en-US" altLang="en-US" sz="1600" b="1" dirty="0">
                  <a:latin typeface="+mn-lt"/>
                </a:rPr>
                <a:t>Physics</a:t>
              </a:r>
              <a:br>
                <a:rPr lang="en-US" altLang="en-US" sz="1600" b="1" dirty="0">
                  <a:latin typeface="+mn-lt"/>
                </a:rPr>
              </a:br>
              <a:r>
                <a:rPr lang="en-US" altLang="en-US" sz="1600" b="1" dirty="0">
                  <a:latin typeface="+mn-lt"/>
                </a:rPr>
                <a:t/>
              </a:r>
              <a:br>
                <a:rPr lang="en-US" altLang="en-US" sz="1600" b="1" dirty="0">
                  <a:latin typeface="+mn-lt"/>
                </a:rPr>
              </a:br>
              <a:r>
                <a:rPr lang="en-US" altLang="en-US" sz="1600" b="1" dirty="0">
                  <a:solidFill>
                    <a:srgbClr val="0000FF"/>
                  </a:solidFill>
                  <a:latin typeface="+mn-lt"/>
                </a:rPr>
                <a:t>(PHY)</a:t>
              </a:r>
            </a:p>
          </p:txBody>
        </p:sp>
        <p:sp>
          <p:nvSpPr>
            <p:cNvPr id="13" name="Rectangle 13"/>
            <p:cNvSpPr>
              <a:spLocks noChangeArrowheads="1"/>
            </p:cNvSpPr>
            <p:nvPr/>
          </p:nvSpPr>
          <p:spPr bwMode="auto">
            <a:xfrm>
              <a:off x="5324094" y="2759985"/>
              <a:ext cx="3141472" cy="620589"/>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a:defRPr/>
              </a:pPr>
              <a:r>
                <a:rPr lang="en-US" sz="1600" b="1" dirty="0">
                  <a:ea typeface="+mn-ea"/>
                </a:rPr>
                <a:t>Office of Multidisciplinary Activities</a:t>
              </a:r>
              <a:br>
                <a:rPr lang="en-US" sz="1600" b="1" dirty="0">
                  <a:ea typeface="+mn-ea"/>
                </a:rPr>
              </a:br>
              <a:r>
                <a:rPr lang="en-US" sz="1600" b="1" dirty="0">
                  <a:solidFill>
                    <a:srgbClr val="0000FF"/>
                  </a:solidFill>
                  <a:ea typeface="+mn-ea"/>
                </a:rPr>
                <a:t>(OMA)</a:t>
              </a:r>
            </a:p>
          </p:txBody>
        </p:sp>
      </p:grpSp>
      <p:sp>
        <p:nvSpPr>
          <p:cNvPr id="2" name="TextBox 1"/>
          <p:cNvSpPr txBox="1"/>
          <p:nvPr/>
        </p:nvSpPr>
        <p:spPr>
          <a:xfrm>
            <a:off x="475485" y="192024"/>
            <a:ext cx="8887968" cy="584775"/>
          </a:xfrm>
          <a:prstGeom prst="rect">
            <a:avLst/>
          </a:prstGeom>
          <a:noFill/>
        </p:spPr>
        <p:txBody>
          <a:bodyPr wrap="square" rtlCol="0">
            <a:spAutoFit/>
          </a:bodyPr>
          <a:lstStyle/>
          <a:p>
            <a:r>
              <a:rPr lang="en-US" sz="3200" dirty="0"/>
              <a:t>A</a:t>
            </a:r>
            <a:r>
              <a:rPr lang="en-US" sz="3200" dirty="0" smtClean="0"/>
              <a:t>nd inside each </a:t>
            </a:r>
            <a:r>
              <a:rPr lang="en-US" sz="3200" b="1" i="1" u="sng" dirty="0" smtClean="0">
                <a:solidFill>
                  <a:srgbClr val="FF0000"/>
                </a:solidFill>
              </a:rPr>
              <a:t>Directorate</a:t>
            </a:r>
            <a:r>
              <a:rPr lang="en-US" sz="3200" dirty="0" smtClean="0"/>
              <a:t> is a set of </a:t>
            </a:r>
            <a:r>
              <a:rPr lang="en-US" sz="3200" b="1" i="1" u="sng" dirty="0" smtClean="0">
                <a:solidFill>
                  <a:srgbClr val="FF0000"/>
                </a:solidFill>
              </a:rPr>
              <a:t>Divisions</a:t>
            </a:r>
            <a:r>
              <a:rPr lang="en-US" sz="3200" dirty="0" smtClean="0"/>
              <a:t>…</a:t>
            </a:r>
            <a:endParaRPr lang="en-US" sz="3200" dirty="0"/>
          </a:p>
        </p:txBody>
      </p:sp>
      <p:sp>
        <p:nvSpPr>
          <p:cNvPr id="3" name="TextBox 2"/>
          <p:cNvSpPr txBox="1"/>
          <p:nvPr/>
        </p:nvSpPr>
        <p:spPr>
          <a:xfrm>
            <a:off x="475485" y="1133793"/>
            <a:ext cx="1618488" cy="369332"/>
          </a:xfrm>
          <a:prstGeom prst="rect">
            <a:avLst/>
          </a:prstGeom>
          <a:noFill/>
        </p:spPr>
        <p:txBody>
          <a:bodyPr wrap="square" rtlCol="0">
            <a:spAutoFit/>
          </a:bodyPr>
          <a:lstStyle/>
          <a:p>
            <a:r>
              <a:rPr lang="en-US" i="1" dirty="0" smtClean="0">
                <a:solidFill>
                  <a:srgbClr val="0070C0"/>
                </a:solidFill>
              </a:rPr>
              <a:t>For example…</a:t>
            </a:r>
            <a:endParaRPr lang="en-US" i="1" dirty="0">
              <a:solidFill>
                <a:srgbClr val="0070C0"/>
              </a:solidFill>
            </a:endParaRPr>
          </a:p>
        </p:txBody>
      </p:sp>
      <p:sp>
        <p:nvSpPr>
          <p:cNvPr id="23" name="TextBox 27"/>
          <p:cNvSpPr txBox="1">
            <a:spLocks noChangeArrowheads="1"/>
          </p:cNvSpPr>
          <p:nvPr/>
        </p:nvSpPr>
        <p:spPr bwMode="auto">
          <a:xfrm>
            <a:off x="1149093" y="4870180"/>
            <a:ext cx="889987" cy="369332"/>
          </a:xfrm>
          <a:prstGeom prst="rect">
            <a:avLst/>
          </a:prstGeom>
          <a:noFill/>
          <a:ln w="9525">
            <a:noFill/>
            <a:miter lim="800000"/>
            <a:headEnd/>
            <a:tailEnd/>
          </a:ln>
        </p:spPr>
        <p:txBody>
          <a:bodyPr wrap="none">
            <a:spAutoFit/>
          </a:bodyPr>
          <a:lstStyle/>
          <a:p>
            <a:r>
              <a:rPr lang="en-US" sz="1800" dirty="0">
                <a:solidFill>
                  <a:srgbClr val="FF0000"/>
                </a:solidFill>
                <a:latin typeface="Arial" charset="0"/>
                <a:ea typeface="+mn-ea"/>
              </a:rPr>
              <a:t>$</a:t>
            </a:r>
            <a:r>
              <a:rPr lang="en-US" sz="1800" dirty="0" smtClean="0">
                <a:solidFill>
                  <a:srgbClr val="FF0000"/>
                </a:solidFill>
                <a:latin typeface="Arial" charset="0"/>
                <a:ea typeface="+mn-ea"/>
              </a:rPr>
              <a:t>246M</a:t>
            </a:r>
            <a:endParaRPr lang="en-US" sz="1800" dirty="0">
              <a:solidFill>
                <a:srgbClr val="FF0000"/>
              </a:solidFill>
              <a:latin typeface="Arial" charset="0"/>
              <a:ea typeface="+mn-ea"/>
            </a:endParaRPr>
          </a:p>
        </p:txBody>
      </p:sp>
      <p:sp>
        <p:nvSpPr>
          <p:cNvPr id="24" name="TextBox 30"/>
          <p:cNvSpPr txBox="1">
            <a:spLocks noChangeArrowheads="1"/>
          </p:cNvSpPr>
          <p:nvPr/>
        </p:nvSpPr>
        <p:spPr bwMode="auto">
          <a:xfrm>
            <a:off x="2688990" y="4870180"/>
            <a:ext cx="889987" cy="369332"/>
          </a:xfrm>
          <a:prstGeom prst="rect">
            <a:avLst/>
          </a:prstGeom>
          <a:noFill/>
          <a:ln w="9525">
            <a:noFill/>
            <a:miter lim="800000"/>
            <a:headEnd/>
            <a:tailEnd/>
          </a:ln>
        </p:spPr>
        <p:txBody>
          <a:bodyPr wrap="none">
            <a:spAutoFit/>
          </a:bodyPr>
          <a:lstStyle/>
          <a:p>
            <a:r>
              <a:rPr lang="en-US" sz="1800" dirty="0">
                <a:solidFill>
                  <a:srgbClr val="FF0000"/>
                </a:solidFill>
                <a:latin typeface="Arial" charset="0"/>
                <a:ea typeface="+mn-ea"/>
              </a:rPr>
              <a:t>$</a:t>
            </a:r>
            <a:r>
              <a:rPr lang="en-US" sz="1800" dirty="0" smtClean="0">
                <a:solidFill>
                  <a:srgbClr val="FF0000"/>
                </a:solidFill>
                <a:latin typeface="Arial" charset="0"/>
                <a:ea typeface="+mn-ea"/>
              </a:rPr>
              <a:t>246M</a:t>
            </a:r>
            <a:endParaRPr lang="en-US" sz="1800" dirty="0">
              <a:solidFill>
                <a:srgbClr val="FF0000"/>
              </a:solidFill>
              <a:latin typeface="Arial" charset="0"/>
              <a:ea typeface="+mn-ea"/>
            </a:endParaRPr>
          </a:p>
        </p:txBody>
      </p:sp>
      <p:sp>
        <p:nvSpPr>
          <p:cNvPr id="25" name="TextBox 28"/>
          <p:cNvSpPr txBox="1">
            <a:spLocks noChangeArrowheads="1"/>
          </p:cNvSpPr>
          <p:nvPr/>
        </p:nvSpPr>
        <p:spPr bwMode="auto">
          <a:xfrm>
            <a:off x="4501893" y="4858512"/>
            <a:ext cx="889987" cy="369332"/>
          </a:xfrm>
          <a:prstGeom prst="rect">
            <a:avLst/>
          </a:prstGeom>
          <a:noFill/>
          <a:ln w="9525">
            <a:noFill/>
            <a:miter lim="800000"/>
            <a:headEnd/>
            <a:tailEnd/>
          </a:ln>
        </p:spPr>
        <p:txBody>
          <a:bodyPr wrap="none">
            <a:spAutoFit/>
          </a:bodyPr>
          <a:lstStyle/>
          <a:p>
            <a:r>
              <a:rPr lang="en-US" sz="1800" dirty="0" smtClean="0">
                <a:solidFill>
                  <a:srgbClr val="FF0000"/>
                </a:solidFill>
                <a:latin typeface="Arial" charset="0"/>
                <a:ea typeface="+mn-ea"/>
              </a:rPr>
              <a:t>$314M</a:t>
            </a:r>
            <a:endParaRPr lang="en-US" sz="1800" dirty="0">
              <a:solidFill>
                <a:srgbClr val="FF0000"/>
              </a:solidFill>
              <a:latin typeface="Arial" charset="0"/>
              <a:ea typeface="+mn-ea"/>
            </a:endParaRPr>
          </a:p>
        </p:txBody>
      </p:sp>
      <p:sp>
        <p:nvSpPr>
          <p:cNvPr id="26" name="TextBox 29"/>
          <p:cNvSpPr txBox="1">
            <a:spLocks noChangeArrowheads="1"/>
          </p:cNvSpPr>
          <p:nvPr/>
        </p:nvSpPr>
        <p:spPr bwMode="auto">
          <a:xfrm>
            <a:off x="6049830" y="4870180"/>
            <a:ext cx="890463" cy="369332"/>
          </a:xfrm>
          <a:prstGeom prst="rect">
            <a:avLst/>
          </a:prstGeom>
          <a:noFill/>
          <a:ln w="9525">
            <a:noFill/>
            <a:miter lim="800000"/>
            <a:headEnd/>
            <a:tailEnd/>
          </a:ln>
        </p:spPr>
        <p:txBody>
          <a:bodyPr wrap="none">
            <a:spAutoFit/>
          </a:bodyPr>
          <a:lstStyle/>
          <a:p>
            <a:r>
              <a:rPr lang="en-US" sz="1800" dirty="0">
                <a:solidFill>
                  <a:srgbClr val="FF0000"/>
                </a:solidFill>
                <a:latin typeface="Arial" charset="0"/>
                <a:ea typeface="+mn-ea"/>
              </a:rPr>
              <a:t>$</a:t>
            </a:r>
            <a:r>
              <a:rPr lang="en-US" sz="1800" dirty="0" smtClean="0">
                <a:solidFill>
                  <a:srgbClr val="FF0000"/>
                </a:solidFill>
                <a:latin typeface="Arial" charset="0"/>
                <a:ea typeface="+mn-ea"/>
              </a:rPr>
              <a:t>234M</a:t>
            </a:r>
            <a:endParaRPr lang="en-US" sz="1800" dirty="0">
              <a:solidFill>
                <a:srgbClr val="FF0000"/>
              </a:solidFill>
              <a:latin typeface="Arial" charset="0"/>
              <a:ea typeface="+mn-ea"/>
            </a:endParaRPr>
          </a:p>
        </p:txBody>
      </p:sp>
      <p:sp>
        <p:nvSpPr>
          <p:cNvPr id="27" name="TextBox 31"/>
          <p:cNvSpPr txBox="1">
            <a:spLocks noChangeArrowheads="1"/>
          </p:cNvSpPr>
          <p:nvPr/>
        </p:nvSpPr>
        <p:spPr bwMode="auto">
          <a:xfrm>
            <a:off x="7626093" y="4870180"/>
            <a:ext cx="889987" cy="369332"/>
          </a:xfrm>
          <a:prstGeom prst="rect">
            <a:avLst/>
          </a:prstGeom>
          <a:noFill/>
          <a:ln w="9525">
            <a:noFill/>
            <a:miter lim="800000"/>
            <a:headEnd/>
            <a:tailEnd/>
          </a:ln>
        </p:spPr>
        <p:txBody>
          <a:bodyPr wrap="none">
            <a:spAutoFit/>
          </a:bodyPr>
          <a:lstStyle/>
          <a:p>
            <a:r>
              <a:rPr lang="en-US" sz="1800" dirty="0">
                <a:solidFill>
                  <a:srgbClr val="FF0000"/>
                </a:solidFill>
                <a:latin typeface="Arial" charset="0"/>
                <a:ea typeface="+mn-ea"/>
              </a:rPr>
              <a:t>$</a:t>
            </a:r>
            <a:r>
              <a:rPr lang="en-US" sz="1800" dirty="0" smtClean="0">
                <a:solidFill>
                  <a:srgbClr val="FF0000"/>
                </a:solidFill>
                <a:latin typeface="Arial" charset="0"/>
                <a:ea typeface="+mn-ea"/>
              </a:rPr>
              <a:t>292M</a:t>
            </a:r>
            <a:endParaRPr lang="en-US" sz="1800" dirty="0">
              <a:solidFill>
                <a:srgbClr val="FF0000"/>
              </a:solidFill>
              <a:latin typeface="Arial" charset="0"/>
              <a:ea typeface="+mn-ea"/>
            </a:endParaRPr>
          </a:p>
        </p:txBody>
      </p:sp>
      <p:sp>
        <p:nvSpPr>
          <p:cNvPr id="28" name="TextBox 32"/>
          <p:cNvSpPr txBox="1">
            <a:spLocks noChangeArrowheads="1"/>
          </p:cNvSpPr>
          <p:nvPr/>
        </p:nvSpPr>
        <p:spPr bwMode="auto">
          <a:xfrm>
            <a:off x="705219" y="6053328"/>
            <a:ext cx="1624012" cy="523220"/>
          </a:xfrm>
          <a:prstGeom prst="rect">
            <a:avLst/>
          </a:prstGeom>
          <a:noFill/>
          <a:ln w="3175">
            <a:solidFill>
              <a:schemeClr val="tx1"/>
            </a:solidFill>
            <a:miter lim="800000"/>
            <a:headEnd/>
            <a:tailEnd/>
          </a:ln>
        </p:spPr>
        <p:txBody>
          <a:bodyPr wrap="square">
            <a:spAutoFit/>
          </a:bodyPr>
          <a:lstStyle/>
          <a:p>
            <a:r>
              <a:rPr lang="en-US" sz="1400" dirty="0">
                <a:solidFill>
                  <a:srgbClr val="FF0000"/>
                </a:solidFill>
                <a:latin typeface="Arial" charset="0"/>
                <a:ea typeface="+mn-ea"/>
              </a:rPr>
              <a:t>Numbers </a:t>
            </a:r>
            <a:r>
              <a:rPr lang="en-US" sz="1400" dirty="0" smtClean="0">
                <a:solidFill>
                  <a:srgbClr val="FF0000"/>
                </a:solidFill>
                <a:latin typeface="Arial" charset="0"/>
                <a:ea typeface="+mn-ea"/>
              </a:rPr>
              <a:t>are</a:t>
            </a:r>
          </a:p>
          <a:p>
            <a:r>
              <a:rPr lang="en-US" sz="1400" dirty="0" smtClean="0">
                <a:solidFill>
                  <a:srgbClr val="FF0000"/>
                </a:solidFill>
                <a:latin typeface="Arial" charset="0"/>
                <a:ea typeface="+mn-ea"/>
              </a:rPr>
              <a:t> FY 2017 Actuals</a:t>
            </a:r>
          </a:p>
        </p:txBody>
      </p:sp>
      <p:sp>
        <p:nvSpPr>
          <p:cNvPr id="29" name="TextBox 28"/>
          <p:cNvSpPr txBox="1">
            <a:spLocks noChangeArrowheads="1"/>
          </p:cNvSpPr>
          <p:nvPr/>
        </p:nvSpPr>
        <p:spPr bwMode="auto">
          <a:xfrm>
            <a:off x="7670436" y="2720443"/>
            <a:ext cx="762085" cy="369332"/>
          </a:xfrm>
          <a:prstGeom prst="rect">
            <a:avLst/>
          </a:prstGeom>
          <a:noFill/>
          <a:ln w="9525">
            <a:noFill/>
            <a:miter lim="800000"/>
            <a:headEnd/>
            <a:tailEnd/>
          </a:ln>
        </p:spPr>
        <p:txBody>
          <a:bodyPr wrap="none">
            <a:spAutoFit/>
          </a:bodyPr>
          <a:lstStyle/>
          <a:p>
            <a:r>
              <a:rPr lang="en-US" sz="1800" dirty="0" smtClean="0">
                <a:solidFill>
                  <a:srgbClr val="FF0000"/>
                </a:solidFill>
                <a:latin typeface="Arial" charset="0"/>
                <a:ea typeface="+mn-ea"/>
              </a:rPr>
              <a:t>$35M</a:t>
            </a:r>
            <a:endParaRPr lang="en-US" sz="1800" dirty="0">
              <a:solidFill>
                <a:srgbClr val="FF0000"/>
              </a:solidFill>
              <a:latin typeface="Arial" charset="0"/>
              <a:ea typeface="+mn-ea"/>
            </a:endParaRPr>
          </a:p>
        </p:txBody>
      </p:sp>
      <p:sp>
        <p:nvSpPr>
          <p:cNvPr id="30" name="TextBox 31"/>
          <p:cNvSpPr txBox="1">
            <a:spLocks noChangeArrowheads="1"/>
          </p:cNvSpPr>
          <p:nvPr/>
        </p:nvSpPr>
        <p:spPr bwMode="auto">
          <a:xfrm>
            <a:off x="6827131" y="1943747"/>
            <a:ext cx="1018227" cy="369332"/>
          </a:xfrm>
          <a:prstGeom prst="rect">
            <a:avLst/>
          </a:prstGeom>
          <a:noFill/>
          <a:ln w="9525">
            <a:noFill/>
            <a:miter lim="800000"/>
            <a:headEnd/>
            <a:tailEnd/>
          </a:ln>
        </p:spPr>
        <p:txBody>
          <a:bodyPr wrap="none">
            <a:spAutoFit/>
          </a:bodyPr>
          <a:lstStyle/>
          <a:p>
            <a:r>
              <a:rPr lang="en-US" sz="1800" dirty="0" smtClean="0">
                <a:solidFill>
                  <a:srgbClr val="FF0000"/>
                </a:solidFill>
                <a:latin typeface="Arial" charset="0"/>
                <a:ea typeface="+mn-ea"/>
              </a:rPr>
              <a:t>$1356M</a:t>
            </a:r>
            <a:endParaRPr lang="en-US" sz="1800" dirty="0">
              <a:solidFill>
                <a:srgbClr val="FF0000"/>
              </a:solidFill>
              <a:latin typeface="Arial" charset="0"/>
              <a:ea typeface="+mn-ea"/>
            </a:endParaRPr>
          </a:p>
        </p:txBody>
      </p:sp>
      <p:cxnSp>
        <p:nvCxnSpPr>
          <p:cNvPr id="41" name="Straight Connector 40"/>
          <p:cNvCxnSpPr/>
          <p:nvPr/>
        </p:nvCxnSpPr>
        <p:spPr>
          <a:xfrm>
            <a:off x="7670436" y="3392424"/>
            <a:ext cx="0" cy="2482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681725" y="2356775"/>
            <a:ext cx="15240" cy="12838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760217" y="3392424"/>
            <a:ext cx="5910219" cy="55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06100" y="3389376"/>
            <a:ext cx="0" cy="2482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202068" y="3386328"/>
            <a:ext cx="0" cy="2482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763412" y="3392424"/>
            <a:ext cx="0" cy="2482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337016" y="2359152"/>
            <a:ext cx="1700" cy="3110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3" idx="1"/>
          </p:cNvCxnSpPr>
          <p:nvPr/>
        </p:nvCxnSpPr>
        <p:spPr>
          <a:xfrm>
            <a:off x="5337016" y="2670162"/>
            <a:ext cx="188243" cy="847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084061" y="3374137"/>
            <a:ext cx="0" cy="121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649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442760" y="1566656"/>
            <a:ext cx="5500235" cy="656844"/>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 name="Shape 58"/>
          <p:cNvSpPr/>
          <p:nvPr/>
        </p:nvSpPr>
        <p:spPr>
          <a:xfrm>
            <a:off x="4501542" y="5700819"/>
            <a:ext cx="1643547" cy="273507"/>
          </a:xfrm>
          <a:prstGeom prst="rect">
            <a:avLst/>
          </a:prstGeom>
          <a:solidFill>
            <a:srgbClr val="FFB5AF"/>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lang="en-US"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Plasma Physics</a:t>
            </a:r>
            <a:endPar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 name="Title 3"/>
          <p:cNvSpPr txBox="1">
            <a:spLocks/>
          </p:cNvSpPr>
          <p:nvPr/>
        </p:nvSpPr>
        <p:spPr>
          <a:xfrm>
            <a:off x="2320103" y="1592349"/>
            <a:ext cx="7391372" cy="68592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latin typeface="+mn-lt"/>
              </a:rPr>
              <a:t>Division of Physics </a:t>
            </a:r>
            <a:endParaRPr lang="en-US" dirty="0">
              <a:solidFill>
                <a:schemeClr val="bg1"/>
              </a:solidFill>
              <a:latin typeface="+mn-lt"/>
            </a:endParaRPr>
          </a:p>
        </p:txBody>
      </p:sp>
      <p:sp>
        <p:nvSpPr>
          <p:cNvPr id="5" name="Shape 52"/>
          <p:cNvSpPr/>
          <p:nvPr/>
        </p:nvSpPr>
        <p:spPr>
          <a:xfrm>
            <a:off x="4388100" y="3321641"/>
            <a:ext cx="1787884" cy="283146"/>
          </a:xfrm>
          <a:prstGeom prst="rect">
            <a:avLst/>
          </a:prstGeom>
          <a:solidFill>
            <a:srgbClr val="FFB5AF"/>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Elementary Particle </a:t>
            </a:r>
            <a:r>
              <a:rPr sz="900" kern="0" dirty="0" smtClean="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Physics  </a:t>
            </a:r>
            <a:endPar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Shape 53"/>
          <p:cNvSpPr/>
          <p:nvPr/>
        </p:nvSpPr>
        <p:spPr>
          <a:xfrm>
            <a:off x="4470022" y="4566524"/>
            <a:ext cx="1705962" cy="339305"/>
          </a:xfrm>
          <a:prstGeom prst="rect">
            <a:avLst/>
          </a:prstGeom>
          <a:solidFill>
            <a:srgbClr val="FFB5AF"/>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Nuclear Physics and</a:t>
            </a:r>
            <a:endParaRPr lang="en-US"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endParaRPr>
          </a:p>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 Nuclear Astrophysics</a:t>
            </a:r>
          </a:p>
        </p:txBody>
      </p:sp>
      <p:sp>
        <p:nvSpPr>
          <p:cNvPr id="7" name="Shape 55"/>
          <p:cNvSpPr/>
          <p:nvPr/>
        </p:nvSpPr>
        <p:spPr>
          <a:xfrm>
            <a:off x="4428207" y="4142773"/>
            <a:ext cx="1705961" cy="343754"/>
          </a:xfrm>
          <a:prstGeom prst="rect">
            <a:avLst/>
          </a:prstGeom>
          <a:solidFill>
            <a:srgbClr val="FFB5AF"/>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Gravitational Physics</a:t>
            </a:r>
          </a:p>
        </p:txBody>
      </p:sp>
      <p:sp>
        <p:nvSpPr>
          <p:cNvPr id="8" name="Shape 56"/>
          <p:cNvSpPr/>
          <p:nvPr/>
        </p:nvSpPr>
        <p:spPr>
          <a:xfrm>
            <a:off x="4388100" y="2814935"/>
            <a:ext cx="1756989" cy="378918"/>
          </a:xfrm>
          <a:prstGeom prst="rect">
            <a:avLst/>
          </a:prstGeom>
          <a:solidFill>
            <a:srgbClr val="FFB5AF"/>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Arial" panose="020B0604020202020204" pitchFamily="34" charset="0"/>
                <a:ea typeface="Gill Sans"/>
                <a:cs typeface="Arial" panose="020B0604020202020204" pitchFamily="34" charset="0"/>
                <a:sym typeface="Gill Sans"/>
              </a:rPr>
              <a:t>Atomic, Molecular, and Optical</a:t>
            </a:r>
            <a:endPar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 name="Shape 57"/>
          <p:cNvSpPr/>
          <p:nvPr/>
        </p:nvSpPr>
        <p:spPr>
          <a:xfrm>
            <a:off x="4470022" y="5011622"/>
            <a:ext cx="1705963" cy="227507"/>
          </a:xfrm>
          <a:prstGeom prst="rect">
            <a:avLst/>
          </a:prstGeom>
          <a:solidFill>
            <a:srgbClr val="FFB5AF"/>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Physics of Living Systems</a:t>
            </a:r>
          </a:p>
        </p:txBody>
      </p:sp>
      <p:sp>
        <p:nvSpPr>
          <p:cNvPr id="10" name="Shape 58"/>
          <p:cNvSpPr/>
          <p:nvPr/>
        </p:nvSpPr>
        <p:spPr>
          <a:xfrm>
            <a:off x="4470022" y="5343644"/>
            <a:ext cx="1647091" cy="282982"/>
          </a:xfrm>
          <a:prstGeom prst="rect">
            <a:avLst/>
          </a:prstGeom>
          <a:solidFill>
            <a:srgbClr val="FFB5AF"/>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Accelerator Science</a:t>
            </a:r>
          </a:p>
        </p:txBody>
      </p:sp>
      <p:grpSp>
        <p:nvGrpSpPr>
          <p:cNvPr id="11" name="Group 10"/>
          <p:cNvGrpSpPr/>
          <p:nvPr/>
        </p:nvGrpSpPr>
        <p:grpSpPr>
          <a:xfrm>
            <a:off x="6493370" y="2793354"/>
            <a:ext cx="1474643" cy="1485747"/>
            <a:chOff x="8228536" y="1759149"/>
            <a:chExt cx="1966191" cy="1980996"/>
          </a:xfrm>
        </p:grpSpPr>
        <p:sp>
          <p:nvSpPr>
            <p:cNvPr id="12" name="Shape 59"/>
            <p:cNvSpPr/>
            <p:nvPr/>
          </p:nvSpPr>
          <p:spPr>
            <a:xfrm>
              <a:off x="8228536" y="1759149"/>
              <a:ext cx="1966191" cy="573474"/>
            </a:xfrm>
            <a:prstGeom prst="rect">
              <a:avLst/>
            </a:prstGeom>
            <a:solidFill>
              <a:schemeClr val="accent5"/>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Physics Frontier Centers</a:t>
              </a:r>
              <a:endParaRPr sz="900" i="1"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60"/>
            <p:cNvSpPr/>
            <p:nvPr/>
          </p:nvSpPr>
          <p:spPr>
            <a:xfrm>
              <a:off x="8228536" y="2478679"/>
              <a:ext cx="1966191" cy="570860"/>
            </a:xfrm>
            <a:prstGeom prst="rect">
              <a:avLst/>
            </a:prstGeom>
            <a:solidFill>
              <a:schemeClr val="accent5"/>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lang="en-US"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Integrative Activities in Physics</a:t>
              </a:r>
              <a:endParaRPr sz="900" i="1"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62"/>
            <p:cNvSpPr/>
            <p:nvPr/>
          </p:nvSpPr>
          <p:spPr>
            <a:xfrm>
              <a:off x="8228536" y="3194260"/>
              <a:ext cx="1966191" cy="545885"/>
            </a:xfrm>
            <a:prstGeom prst="rect">
              <a:avLst/>
            </a:prstGeom>
            <a:solidFill>
              <a:schemeClr val="accent5"/>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lang="en-US"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Computational Physics</a:t>
              </a:r>
              <a:endPar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15" name="Shape 63"/>
          <p:cNvSpPr/>
          <p:nvPr/>
        </p:nvSpPr>
        <p:spPr>
          <a:xfrm>
            <a:off x="1442760" y="2391218"/>
            <a:ext cx="877343" cy="261782"/>
          </a:xfrm>
          <a:prstGeom prst="rect">
            <a:avLst/>
          </a:prstGeom>
          <a:solidFill>
            <a:srgbClr val="5B9BD5"/>
          </a:solidFill>
          <a:ln w="12700">
            <a:miter lim="400000"/>
          </a:ln>
          <a:extLst>
            <a:ext uri="{C572A759-6A51-4108-AA02-DFA0A04FC94B}">
              <ma14:wrappingTextBoxFlag xmlns:ma14="http://schemas.microsoft.com/office/mac/drawingml/2011/main" xmlns="" val="1"/>
            </a:ext>
          </a:extLst>
        </p:spPr>
        <p:txBody>
          <a:bodyPr lIns="26755" tIns="26755" rIns="26755" bIns="26755" anchor="ctr">
            <a:spAutoFit/>
          </a:bodyPr>
          <a:lstStyle>
            <a:lvl1pPr>
              <a:defRPr sz="3000"/>
            </a:lvl1pPr>
          </a:lstStyle>
          <a:p>
            <a:pPr algn="ctr" defTabSz="307688">
              <a:defRPr sz="1800"/>
            </a:pPr>
            <a:r>
              <a:rPr sz="1350" kern="0" dirty="0">
                <a:solidFill>
                  <a:sysClr val="windowText" lastClr="000000"/>
                </a:solidFill>
                <a:latin typeface="Gill Sans"/>
                <a:ea typeface="Gill Sans"/>
                <a:cs typeface="Gill Sans"/>
                <a:sym typeface="Gill Sans"/>
              </a:rPr>
              <a:t>Facilities</a:t>
            </a:r>
          </a:p>
        </p:txBody>
      </p:sp>
      <p:sp>
        <p:nvSpPr>
          <p:cNvPr id="16" name="Shape 64"/>
          <p:cNvSpPr/>
          <p:nvPr/>
        </p:nvSpPr>
        <p:spPr>
          <a:xfrm>
            <a:off x="2945709" y="2403637"/>
            <a:ext cx="1038077" cy="261782"/>
          </a:xfrm>
          <a:prstGeom prst="rect">
            <a:avLst/>
          </a:prstGeom>
          <a:solidFill>
            <a:srgbClr val="5B9BD5"/>
          </a:solidFill>
          <a:ln w="12700">
            <a:miter lim="400000"/>
          </a:ln>
          <a:extLst>
            <a:ext uri="{C572A759-6A51-4108-AA02-DFA0A04FC94B}">
              <ma14:wrappingTextBoxFlag xmlns:ma14="http://schemas.microsoft.com/office/mac/drawingml/2011/main" xmlns="" val="1"/>
            </a:ext>
          </a:extLst>
        </p:spPr>
        <p:txBody>
          <a:bodyPr lIns="26755" tIns="26755" rIns="26755" bIns="26755" anchor="ctr">
            <a:spAutoFit/>
          </a:bodyPr>
          <a:lstStyle>
            <a:lvl1pPr>
              <a:defRPr sz="3000">
                <a:solidFill>
                  <a:srgbClr val="00A3D7"/>
                </a:solidFill>
              </a:defRPr>
            </a:lvl1pPr>
          </a:lstStyle>
          <a:p>
            <a:pPr algn="ctr" defTabSz="307688">
              <a:defRPr sz="1800">
                <a:solidFill>
                  <a:srgbClr val="000000"/>
                </a:solidFill>
              </a:defRPr>
            </a:pPr>
            <a:r>
              <a:rPr sz="1350" kern="0" dirty="0">
                <a:solidFill>
                  <a:srgbClr val="000000"/>
                </a:solidFill>
                <a:latin typeface="Gill Sans"/>
                <a:ea typeface="Gill Sans"/>
                <a:cs typeface="Gill Sans"/>
                <a:sym typeface="Gill Sans"/>
              </a:rPr>
              <a:t>Experiment</a:t>
            </a:r>
          </a:p>
        </p:txBody>
      </p:sp>
      <p:sp>
        <p:nvSpPr>
          <p:cNvPr id="17" name="Shape 65"/>
          <p:cNvSpPr/>
          <p:nvPr/>
        </p:nvSpPr>
        <p:spPr>
          <a:xfrm>
            <a:off x="4795548" y="2403637"/>
            <a:ext cx="723305" cy="261782"/>
          </a:xfrm>
          <a:prstGeom prst="rect">
            <a:avLst/>
          </a:prstGeom>
          <a:solidFill>
            <a:srgbClr val="5B9BD5"/>
          </a:solidFill>
          <a:ln w="12700">
            <a:miter lim="400000"/>
          </a:ln>
          <a:extLst>
            <a:ext uri="{C572A759-6A51-4108-AA02-DFA0A04FC94B}">
              <ma14:wrappingTextBoxFlag xmlns:ma14="http://schemas.microsoft.com/office/mac/drawingml/2011/main" xmlns="" val="1"/>
            </a:ext>
          </a:extLst>
        </p:spPr>
        <p:txBody>
          <a:bodyPr lIns="26755" tIns="26755" rIns="26755" bIns="26755" anchor="ctr">
            <a:spAutoFit/>
          </a:bodyPr>
          <a:lstStyle>
            <a:lvl1pPr>
              <a:defRPr sz="3000">
                <a:solidFill>
                  <a:srgbClr val="FF6251"/>
                </a:solidFill>
              </a:defRPr>
            </a:lvl1pPr>
          </a:lstStyle>
          <a:p>
            <a:pPr algn="ctr" defTabSz="307688">
              <a:defRPr sz="1800">
                <a:solidFill>
                  <a:srgbClr val="000000"/>
                </a:solidFill>
              </a:defRPr>
            </a:pPr>
            <a:r>
              <a:rPr sz="1350" kern="0" dirty="0">
                <a:solidFill>
                  <a:srgbClr val="000000"/>
                </a:solidFill>
                <a:latin typeface="Gill Sans"/>
                <a:ea typeface="Gill Sans"/>
                <a:cs typeface="Gill Sans"/>
                <a:sym typeface="Gill Sans"/>
              </a:rPr>
              <a:t>Theory</a:t>
            </a:r>
          </a:p>
        </p:txBody>
      </p:sp>
      <p:sp>
        <p:nvSpPr>
          <p:cNvPr id="18" name="Shape 66"/>
          <p:cNvSpPr/>
          <p:nvPr/>
        </p:nvSpPr>
        <p:spPr>
          <a:xfrm>
            <a:off x="6550982" y="2431794"/>
            <a:ext cx="1192113" cy="261782"/>
          </a:xfrm>
          <a:prstGeom prst="rect">
            <a:avLst/>
          </a:prstGeom>
          <a:solidFill>
            <a:srgbClr val="5B9BD5"/>
          </a:solidFill>
          <a:ln w="12700">
            <a:miter lim="400000"/>
          </a:ln>
          <a:extLst>
            <a:ext uri="{C572A759-6A51-4108-AA02-DFA0A04FC94B}">
              <ma14:wrappingTextBoxFlag xmlns:ma14="http://schemas.microsoft.com/office/mac/drawingml/2011/main" xmlns="" val="1"/>
            </a:ext>
          </a:extLst>
        </p:spPr>
        <p:txBody>
          <a:bodyPr lIns="26755" tIns="26755" rIns="26755" bIns="26755" anchor="ctr">
            <a:spAutoFit/>
          </a:bodyPr>
          <a:lstStyle>
            <a:lvl1pPr>
              <a:defRPr sz="3000">
                <a:solidFill>
                  <a:srgbClr val="669C35"/>
                </a:solidFill>
              </a:defRPr>
            </a:lvl1pPr>
          </a:lstStyle>
          <a:p>
            <a:pPr algn="ctr" defTabSz="307688">
              <a:defRPr sz="1800">
                <a:solidFill>
                  <a:srgbClr val="000000"/>
                </a:solidFill>
              </a:defRPr>
            </a:pPr>
            <a:r>
              <a:rPr sz="1350" kern="0" dirty="0">
                <a:solidFill>
                  <a:srgbClr val="000000"/>
                </a:solidFill>
                <a:latin typeface="Gill Sans"/>
                <a:ea typeface="Gill Sans"/>
                <a:cs typeface="Gill Sans"/>
                <a:sym typeface="Gill Sans"/>
              </a:rPr>
              <a:t>Cross-cutting</a:t>
            </a:r>
          </a:p>
        </p:txBody>
      </p:sp>
      <p:sp>
        <p:nvSpPr>
          <p:cNvPr id="19" name="Shape 89"/>
          <p:cNvSpPr/>
          <p:nvPr/>
        </p:nvSpPr>
        <p:spPr>
          <a:xfrm>
            <a:off x="1227995" y="2863016"/>
            <a:ext cx="1219195" cy="469985"/>
          </a:xfrm>
          <a:prstGeom prst="rect">
            <a:avLst/>
          </a:prstGeom>
          <a:solidFill>
            <a:srgbClr val="FFFECC"/>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Large Hadron Collider</a:t>
            </a:r>
          </a:p>
        </p:txBody>
      </p:sp>
      <p:sp>
        <p:nvSpPr>
          <p:cNvPr id="20" name="Shape 90"/>
          <p:cNvSpPr/>
          <p:nvPr/>
        </p:nvSpPr>
        <p:spPr>
          <a:xfrm>
            <a:off x="1315670" y="3477336"/>
            <a:ext cx="1131519" cy="458621"/>
          </a:xfrm>
          <a:prstGeom prst="rect">
            <a:avLst/>
          </a:prstGeom>
          <a:solidFill>
            <a:srgbClr val="FFFB00">
              <a:alpha val="20000"/>
            </a:srgbClr>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err="1">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IceCube</a:t>
            </a:r>
            <a:endPar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91"/>
          <p:cNvSpPr/>
          <p:nvPr/>
        </p:nvSpPr>
        <p:spPr>
          <a:xfrm>
            <a:off x="1297199" y="4128535"/>
            <a:ext cx="1131519" cy="488651"/>
          </a:xfrm>
          <a:prstGeom prst="rect">
            <a:avLst/>
          </a:prstGeom>
          <a:solidFill>
            <a:srgbClr val="FFFECC"/>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LIGO</a:t>
            </a:r>
          </a:p>
        </p:txBody>
      </p:sp>
      <p:sp>
        <p:nvSpPr>
          <p:cNvPr id="22" name="Shape 92"/>
          <p:cNvSpPr/>
          <p:nvPr/>
        </p:nvSpPr>
        <p:spPr>
          <a:xfrm>
            <a:off x="1285069" y="4834724"/>
            <a:ext cx="1131519" cy="498299"/>
          </a:xfrm>
          <a:prstGeom prst="rect">
            <a:avLst/>
          </a:prstGeom>
          <a:solidFill>
            <a:srgbClr val="FFFECC"/>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NSCL</a:t>
            </a:r>
          </a:p>
        </p:txBody>
      </p:sp>
      <p:grpSp>
        <p:nvGrpSpPr>
          <p:cNvPr id="23" name="Group 22"/>
          <p:cNvGrpSpPr/>
          <p:nvPr/>
        </p:nvGrpSpPr>
        <p:grpSpPr>
          <a:xfrm>
            <a:off x="2735461" y="2830153"/>
            <a:ext cx="1518696" cy="3219209"/>
            <a:chOff x="3654579" y="2565722"/>
            <a:chExt cx="2024928" cy="4292278"/>
          </a:xfrm>
        </p:grpSpPr>
        <p:sp>
          <p:nvSpPr>
            <p:cNvPr id="24" name="Shape 45"/>
            <p:cNvSpPr/>
            <p:nvPr/>
          </p:nvSpPr>
          <p:spPr>
            <a:xfrm>
              <a:off x="3659487" y="2565722"/>
              <a:ext cx="1996677" cy="536177"/>
            </a:xfrm>
            <a:prstGeom prst="rect">
              <a:avLst/>
            </a:prstGeom>
            <a:solidFill>
              <a:srgbClr val="CAF0FE"/>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Atomic, Molecular, Optical</a:t>
              </a:r>
              <a:endParaRPr sz="900" i="1"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46"/>
            <p:cNvSpPr/>
            <p:nvPr/>
          </p:nvSpPr>
          <p:spPr>
            <a:xfrm>
              <a:off x="3659487" y="3185970"/>
              <a:ext cx="1996677" cy="480918"/>
            </a:xfrm>
            <a:prstGeom prst="rect">
              <a:avLst/>
            </a:prstGeom>
            <a:solidFill>
              <a:srgbClr val="CAF0FE"/>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Elementary Particle Physics</a:t>
              </a:r>
            </a:p>
          </p:txBody>
        </p:sp>
        <p:sp>
          <p:nvSpPr>
            <p:cNvPr id="26" name="Shape 47"/>
            <p:cNvSpPr/>
            <p:nvPr/>
          </p:nvSpPr>
          <p:spPr>
            <a:xfrm>
              <a:off x="3659487" y="3761018"/>
              <a:ext cx="1996677" cy="457975"/>
            </a:xfrm>
            <a:prstGeom prst="rect">
              <a:avLst/>
            </a:prstGeom>
            <a:solidFill>
              <a:srgbClr val="CAF0FE"/>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Particle Astrophysics</a:t>
              </a:r>
            </a:p>
          </p:txBody>
        </p:sp>
        <p:sp>
          <p:nvSpPr>
            <p:cNvPr id="27" name="Shape 48"/>
            <p:cNvSpPr/>
            <p:nvPr/>
          </p:nvSpPr>
          <p:spPr>
            <a:xfrm>
              <a:off x="3659487" y="4295131"/>
              <a:ext cx="1996677" cy="463089"/>
            </a:xfrm>
            <a:prstGeom prst="rect">
              <a:avLst/>
            </a:prstGeom>
            <a:solidFill>
              <a:srgbClr val="CAF0FE"/>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Gravitational Physics</a:t>
              </a:r>
            </a:p>
          </p:txBody>
        </p:sp>
        <p:sp>
          <p:nvSpPr>
            <p:cNvPr id="28" name="Shape 49"/>
            <p:cNvSpPr/>
            <p:nvPr/>
          </p:nvSpPr>
          <p:spPr>
            <a:xfrm>
              <a:off x="3659487" y="4839484"/>
              <a:ext cx="1996677" cy="447205"/>
            </a:xfrm>
            <a:prstGeom prst="rect">
              <a:avLst/>
            </a:prstGeom>
            <a:solidFill>
              <a:srgbClr val="CAF0FE"/>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Nuclear Physics</a:t>
              </a:r>
              <a:endParaRPr sz="900" i="1"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50"/>
            <p:cNvSpPr/>
            <p:nvPr/>
          </p:nvSpPr>
          <p:spPr>
            <a:xfrm>
              <a:off x="3654579" y="5374425"/>
              <a:ext cx="1996677" cy="416776"/>
            </a:xfrm>
            <a:prstGeom prst="rect">
              <a:avLst/>
            </a:prstGeom>
            <a:solidFill>
              <a:srgbClr val="CAF0FE"/>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Physics of Living Systems</a:t>
              </a:r>
            </a:p>
          </p:txBody>
        </p:sp>
        <p:sp>
          <p:nvSpPr>
            <p:cNvPr id="30" name="Shape 51"/>
            <p:cNvSpPr/>
            <p:nvPr/>
          </p:nvSpPr>
          <p:spPr>
            <a:xfrm>
              <a:off x="3670386" y="5901784"/>
              <a:ext cx="1996677" cy="454566"/>
            </a:xfrm>
            <a:prstGeom prst="rect">
              <a:avLst/>
            </a:prstGeom>
            <a:solidFill>
              <a:srgbClr val="CAF0FE"/>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Accelerator Science</a:t>
              </a:r>
            </a:p>
          </p:txBody>
        </p:sp>
        <p:sp>
          <p:nvSpPr>
            <p:cNvPr id="31" name="Shape 50"/>
            <p:cNvSpPr/>
            <p:nvPr/>
          </p:nvSpPr>
          <p:spPr>
            <a:xfrm>
              <a:off x="3682830" y="6441224"/>
              <a:ext cx="1996677" cy="416776"/>
            </a:xfrm>
            <a:prstGeom prst="rect">
              <a:avLst/>
            </a:prstGeom>
            <a:solidFill>
              <a:srgbClr val="CAF0FE"/>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lang="en-US"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Plasma Physics</a:t>
              </a:r>
              <a:endPar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32" name="Shape 46"/>
          <p:cNvSpPr/>
          <p:nvPr/>
        </p:nvSpPr>
        <p:spPr>
          <a:xfrm>
            <a:off x="2770409" y="6170020"/>
            <a:ext cx="1497508" cy="360689"/>
          </a:xfrm>
          <a:prstGeom prst="rect">
            <a:avLst/>
          </a:prstGeom>
          <a:solidFill>
            <a:srgbClr val="CAF0FE"/>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lang="en-US" sz="900" kern="0" dirty="0" smtClean="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LIGO Research Support</a:t>
            </a:r>
            <a:endPar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3" name="Shape 52"/>
          <p:cNvSpPr/>
          <p:nvPr/>
        </p:nvSpPr>
        <p:spPr>
          <a:xfrm>
            <a:off x="4428205" y="3702203"/>
            <a:ext cx="1716884" cy="391276"/>
          </a:xfrm>
          <a:prstGeom prst="rect">
            <a:avLst/>
          </a:prstGeom>
          <a:solidFill>
            <a:srgbClr val="FFB5AF"/>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sz="900" kern="0" dirty="0" smtClean="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 Astrophysics </a:t>
            </a:r>
            <a:r>
              <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and Cosmology</a:t>
            </a:r>
          </a:p>
        </p:txBody>
      </p:sp>
      <p:sp>
        <p:nvSpPr>
          <p:cNvPr id="34" name="Shape 46"/>
          <p:cNvSpPr/>
          <p:nvPr/>
        </p:nvSpPr>
        <p:spPr>
          <a:xfrm>
            <a:off x="6409356" y="4398196"/>
            <a:ext cx="1763487" cy="365166"/>
          </a:xfrm>
          <a:prstGeom prst="rect">
            <a:avLst/>
          </a:prstGeom>
          <a:solidFill>
            <a:schemeClr val="accent5"/>
          </a:solidFill>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307688">
              <a:defRPr sz="1800"/>
            </a:pPr>
            <a:r>
              <a:rPr lang="en-US" sz="900" kern="0" dirty="0" smtClean="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rPr>
              <a:t>Quantum Information Science</a:t>
            </a:r>
            <a:endParaRPr sz="900" kern="0" dirty="0">
              <a:solidFill>
                <a:sysClr val="windowText" lastClr="000000"/>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TextBox 34"/>
          <p:cNvSpPr txBox="1"/>
          <p:nvPr/>
        </p:nvSpPr>
        <p:spPr>
          <a:xfrm>
            <a:off x="680748" y="245291"/>
            <a:ext cx="8229600" cy="523220"/>
          </a:xfrm>
          <a:prstGeom prst="rect">
            <a:avLst/>
          </a:prstGeom>
          <a:noFill/>
        </p:spPr>
        <p:txBody>
          <a:bodyPr wrap="square" rtlCol="0">
            <a:spAutoFit/>
          </a:bodyPr>
          <a:lstStyle/>
          <a:p>
            <a:r>
              <a:rPr lang="en-US" sz="2800" dirty="0" smtClean="0"/>
              <a:t>And inside each </a:t>
            </a:r>
            <a:r>
              <a:rPr lang="en-US" sz="2800" b="1" i="1" u="sng" dirty="0" smtClean="0">
                <a:solidFill>
                  <a:srgbClr val="FF0000"/>
                </a:solidFill>
              </a:rPr>
              <a:t>Division</a:t>
            </a:r>
            <a:r>
              <a:rPr lang="en-US" sz="2800" dirty="0" smtClean="0"/>
              <a:t> is a set of </a:t>
            </a:r>
            <a:r>
              <a:rPr lang="en-US" sz="2800" b="1" i="1" u="sng" dirty="0" smtClean="0">
                <a:solidFill>
                  <a:srgbClr val="FF0000"/>
                </a:solidFill>
              </a:rPr>
              <a:t>Programs</a:t>
            </a:r>
            <a:r>
              <a:rPr lang="en-US" sz="2800" dirty="0" smtClean="0"/>
              <a:t>…</a:t>
            </a:r>
            <a:endParaRPr lang="en-US" sz="2800" dirty="0"/>
          </a:p>
        </p:txBody>
      </p:sp>
      <p:sp>
        <p:nvSpPr>
          <p:cNvPr id="36" name="TextBox 35"/>
          <p:cNvSpPr txBox="1"/>
          <p:nvPr/>
        </p:nvSpPr>
        <p:spPr>
          <a:xfrm>
            <a:off x="680748" y="965374"/>
            <a:ext cx="1618488" cy="369332"/>
          </a:xfrm>
          <a:prstGeom prst="rect">
            <a:avLst/>
          </a:prstGeom>
          <a:noFill/>
        </p:spPr>
        <p:txBody>
          <a:bodyPr wrap="square" rtlCol="0">
            <a:spAutoFit/>
          </a:bodyPr>
          <a:lstStyle/>
          <a:p>
            <a:r>
              <a:rPr lang="en-US" i="1" dirty="0" smtClean="0">
                <a:solidFill>
                  <a:srgbClr val="0070C0"/>
                </a:solidFill>
              </a:rPr>
              <a:t>For example…</a:t>
            </a:r>
            <a:endParaRPr lang="en-US" i="1" dirty="0">
              <a:solidFill>
                <a:srgbClr val="0070C0"/>
              </a:solidFill>
            </a:endParaRPr>
          </a:p>
        </p:txBody>
      </p:sp>
    </p:spTree>
    <p:extLst>
      <p:ext uri="{BB962C8B-B14F-4D97-AF65-F5344CB8AC3E}">
        <p14:creationId xmlns:p14="http://schemas.microsoft.com/office/powerpoint/2010/main" val="1334984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656" y="345775"/>
            <a:ext cx="8083296" cy="1569660"/>
          </a:xfrm>
          <a:prstGeom prst="rect">
            <a:avLst/>
          </a:prstGeom>
          <a:noFill/>
        </p:spPr>
        <p:txBody>
          <a:bodyPr wrap="square" rtlCol="0">
            <a:spAutoFit/>
          </a:bodyPr>
          <a:lstStyle/>
          <a:p>
            <a:r>
              <a:rPr lang="en-US" sz="3200" dirty="0" smtClean="0"/>
              <a:t>It is important to understand this organizational structure because you will most likely be applying to an individual </a:t>
            </a:r>
            <a:r>
              <a:rPr lang="en-US" sz="3200" b="1" i="1" u="sng" dirty="0" smtClean="0">
                <a:solidFill>
                  <a:srgbClr val="FF0000"/>
                </a:solidFill>
              </a:rPr>
              <a:t>Program</a:t>
            </a:r>
            <a:r>
              <a:rPr lang="en-US" sz="3200" dirty="0" smtClean="0"/>
              <a:t>.</a:t>
            </a:r>
          </a:p>
        </p:txBody>
      </p:sp>
      <p:sp>
        <p:nvSpPr>
          <p:cNvPr id="3" name="TextBox 2"/>
          <p:cNvSpPr txBox="1"/>
          <p:nvPr/>
        </p:nvSpPr>
        <p:spPr>
          <a:xfrm>
            <a:off x="438838" y="2168164"/>
            <a:ext cx="7306183"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FF0000"/>
                </a:solidFill>
              </a:rPr>
              <a:t>Each Program has its own Program Director </a:t>
            </a:r>
            <a:r>
              <a:rPr lang="en-US" sz="2000" dirty="0" smtClean="0">
                <a:solidFill>
                  <a:srgbClr val="0070C0"/>
                </a:solidFill>
              </a:rPr>
              <a:t>(or team of PD’s).</a:t>
            </a:r>
          </a:p>
          <a:p>
            <a:pPr marL="285750" indent="-285750">
              <a:buFont typeface="Arial" panose="020B0604020202020204" pitchFamily="34" charset="0"/>
              <a:buChar char="•"/>
            </a:pPr>
            <a:r>
              <a:rPr lang="en-US" sz="2000" dirty="0" smtClean="0">
                <a:solidFill>
                  <a:srgbClr val="FF0000"/>
                </a:solidFill>
              </a:rPr>
              <a:t>Each Program has its own culture </a:t>
            </a:r>
            <a:r>
              <a:rPr lang="en-US" sz="2000" dirty="0" smtClean="0">
                <a:solidFill>
                  <a:srgbClr val="0070C0"/>
                </a:solidFill>
              </a:rPr>
              <a:t>and its own scope of research.</a:t>
            </a:r>
          </a:p>
          <a:p>
            <a:pPr marL="285750" indent="-285750">
              <a:buFont typeface="Arial" panose="020B0604020202020204" pitchFamily="34" charset="0"/>
              <a:buChar char="•"/>
            </a:pPr>
            <a:r>
              <a:rPr lang="en-US" sz="2000" dirty="0" smtClean="0">
                <a:solidFill>
                  <a:srgbClr val="FF0000"/>
                </a:solidFill>
              </a:rPr>
              <a:t>Each Program also usually has its own budget.     </a:t>
            </a:r>
            <a:r>
              <a:rPr lang="en-US" sz="2000" i="1" u="sng" dirty="0" smtClean="0">
                <a:solidFill>
                  <a:srgbClr val="0070C0"/>
                </a:solidFill>
              </a:rPr>
              <a:t>Your proposal will be competing against all of the other proposals that were submitted to that Program for the funding available for that Program</a:t>
            </a:r>
            <a:r>
              <a:rPr lang="en-US" sz="2000" i="1" dirty="0" smtClean="0">
                <a:solidFill>
                  <a:srgbClr val="0070C0"/>
                </a:solidFill>
              </a:rPr>
              <a:t>. </a:t>
            </a:r>
            <a:r>
              <a:rPr lang="en-US" sz="2000" dirty="0" smtClean="0">
                <a:solidFill>
                  <a:srgbClr val="FF0000"/>
                </a:solidFill>
              </a:rPr>
              <a:t>   </a:t>
            </a:r>
            <a:r>
              <a:rPr lang="en-US" sz="2000" dirty="0" smtClean="0">
                <a:solidFill>
                  <a:srgbClr val="0070C0"/>
                </a:solidFill>
              </a:rPr>
              <a:t>This includes not only other NSF-BSF proposals but also the regular NSF proposals that American PI’s normally submit.    If the Program Director opts not to fund the American side, the Israeli side will also be declined.</a:t>
            </a:r>
          </a:p>
          <a:p>
            <a:pPr marL="285750" indent="-285750">
              <a:buFont typeface="Arial" panose="020B0604020202020204" pitchFamily="34" charset="0"/>
              <a:buChar char="•"/>
            </a:pPr>
            <a:r>
              <a:rPr lang="en-US" sz="2000" dirty="0" smtClean="0">
                <a:solidFill>
                  <a:srgbClr val="FF0000"/>
                </a:solidFill>
              </a:rPr>
              <a:t>In many Divisions, eac</a:t>
            </a:r>
            <a:r>
              <a:rPr lang="en-US" sz="2000" dirty="0">
                <a:solidFill>
                  <a:srgbClr val="FF0000"/>
                </a:solidFill>
              </a:rPr>
              <a:t>h</a:t>
            </a:r>
            <a:r>
              <a:rPr lang="en-US" sz="2000" dirty="0" smtClean="0">
                <a:solidFill>
                  <a:srgbClr val="FF0000"/>
                </a:solidFill>
              </a:rPr>
              <a:t> program is fairly autonomous.</a:t>
            </a:r>
            <a:r>
              <a:rPr lang="en-US" sz="2000" dirty="0" smtClean="0">
                <a:solidFill>
                  <a:srgbClr val="0070C0"/>
                </a:solidFill>
              </a:rPr>
              <a:t>  Yet in other Divisions, programs are coordinated according to Division-wide (or even Directorate-wide) missions and objectives.</a:t>
            </a:r>
            <a:endParaRPr lang="en-US" sz="2000" dirty="0">
              <a:solidFill>
                <a:srgbClr val="0070C0"/>
              </a:solidFill>
            </a:endParaRPr>
          </a:p>
          <a:p>
            <a:pPr marL="285750" indent="-285750">
              <a:buFont typeface="Arial" panose="020B0604020202020204" pitchFamily="34" charset="0"/>
              <a:buChar char="•"/>
            </a:pPr>
            <a:r>
              <a:rPr lang="en-US" sz="2000" b="1" dirty="0" smtClean="0">
                <a:solidFill>
                  <a:srgbClr val="FF0000"/>
                </a:solidFill>
              </a:rPr>
              <a:t>Become familiar with your target program.    Does it make    sense for you??</a:t>
            </a:r>
          </a:p>
        </p:txBody>
      </p:sp>
    </p:spTree>
    <p:extLst>
      <p:ext uri="{BB962C8B-B14F-4D97-AF65-F5344CB8AC3E}">
        <p14:creationId xmlns:p14="http://schemas.microsoft.com/office/powerpoint/2010/main" val="2682133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643" y="1145708"/>
            <a:ext cx="8088199" cy="5786199"/>
          </a:xfrm>
          <a:prstGeom prst="rect">
            <a:avLst/>
          </a:prstGeom>
          <a:noFill/>
        </p:spPr>
        <p:txBody>
          <a:bodyPr wrap="square" rtlCol="0">
            <a:spAutoFit/>
          </a:bodyPr>
          <a:lstStyle/>
          <a:p>
            <a:pPr marL="285750" lvl="0" indent="-285750">
              <a:buFont typeface="Arial" panose="020B0604020202020204" pitchFamily="34" charset="0"/>
              <a:buChar char="•"/>
            </a:pPr>
            <a:r>
              <a:rPr lang="en-US" sz="2000" b="1" dirty="0"/>
              <a:t>BIO (Biological Sciences)</a:t>
            </a:r>
          </a:p>
          <a:p>
            <a:pPr marL="742950" lvl="1" indent="-285750">
              <a:buFont typeface="Arial" panose="020B0604020202020204" pitchFamily="34" charset="0"/>
              <a:buChar char="•"/>
            </a:pPr>
            <a:r>
              <a:rPr lang="en-US" b="1" dirty="0">
                <a:solidFill>
                  <a:srgbClr val="FF0000"/>
                </a:solidFill>
              </a:rPr>
              <a:t>Core Programs</a:t>
            </a:r>
            <a:r>
              <a:rPr lang="en-US" b="1" dirty="0">
                <a:solidFill>
                  <a:schemeClr val="accent4">
                    <a:lumMod val="60000"/>
                    <a:lumOff val="40000"/>
                  </a:schemeClr>
                </a:solidFill>
              </a:rPr>
              <a:t> </a:t>
            </a:r>
            <a:r>
              <a:rPr lang="en-US" dirty="0" smtClean="0"/>
              <a:t>in Environmental </a:t>
            </a:r>
            <a:r>
              <a:rPr lang="en-US" dirty="0"/>
              <a:t>Bio, </a:t>
            </a:r>
            <a:r>
              <a:rPr lang="en-US" dirty="0" smtClean="0"/>
              <a:t>                                                                 Integrative </a:t>
            </a:r>
            <a:r>
              <a:rPr lang="en-US" dirty="0"/>
              <a:t>Organismal Systems, &amp; Molecular &amp; Cellular Bio</a:t>
            </a:r>
          </a:p>
          <a:p>
            <a:pPr marL="742950" lvl="1" indent="-285750">
              <a:buFont typeface="Arial" panose="020B0604020202020204" pitchFamily="34" charset="0"/>
              <a:buChar char="•"/>
            </a:pPr>
            <a:r>
              <a:rPr lang="en-US" dirty="0"/>
              <a:t>Enabling Discovery thru Genomic Tools (EDGE) program</a:t>
            </a:r>
          </a:p>
          <a:p>
            <a:pPr marL="742950" lvl="1" indent="-285750">
              <a:buFont typeface="Arial" panose="020B0604020202020204" pitchFamily="34" charset="0"/>
              <a:buChar char="•"/>
            </a:pPr>
            <a:r>
              <a:rPr lang="en-US" dirty="0"/>
              <a:t>Ecology &amp; Evolution of Infection Diseases (EEID) program</a:t>
            </a:r>
            <a:endParaRPr lang="en-US" sz="3300" dirty="0"/>
          </a:p>
          <a:p>
            <a:pPr marL="285750" lvl="0" indent="-285750">
              <a:buFont typeface="Arial" panose="020B0604020202020204" pitchFamily="34" charset="0"/>
              <a:buChar char="•"/>
            </a:pPr>
            <a:r>
              <a:rPr lang="en-US" sz="2000" b="1" dirty="0"/>
              <a:t>CISE (Computer and Information Sciences &amp; Engineering)</a:t>
            </a:r>
          </a:p>
          <a:p>
            <a:pPr marL="742950" lvl="1" indent="-285750">
              <a:buFont typeface="Arial" panose="020B0604020202020204" pitchFamily="34" charset="0"/>
              <a:buChar char="•"/>
            </a:pPr>
            <a:r>
              <a:rPr lang="en-US" b="1" dirty="0">
                <a:solidFill>
                  <a:srgbClr val="FF0000"/>
                </a:solidFill>
              </a:rPr>
              <a:t>Small Core Programs </a:t>
            </a:r>
            <a:r>
              <a:rPr lang="en-US" dirty="0" smtClean="0"/>
              <a:t>in:  </a:t>
            </a:r>
            <a:r>
              <a:rPr lang="en-US" dirty="0"/>
              <a:t>Computing &amp; Communication Foundations, Computer and Network Systems, &amp; Information &amp; Intelligent Systems</a:t>
            </a:r>
            <a:endParaRPr lang="en-US" sz="3300" dirty="0"/>
          </a:p>
          <a:p>
            <a:pPr marL="742950" lvl="1" indent="-285750">
              <a:buFont typeface="Arial" panose="020B0604020202020204" pitchFamily="34" charset="0"/>
              <a:buChar char="•"/>
            </a:pPr>
            <a:r>
              <a:rPr lang="en-US" dirty="0"/>
              <a:t>Secure and Trustworthy Cyberspace (</a:t>
            </a:r>
            <a:r>
              <a:rPr lang="en-US" dirty="0" err="1"/>
              <a:t>SaTC</a:t>
            </a:r>
            <a:r>
              <a:rPr lang="en-US" dirty="0"/>
              <a:t>) program</a:t>
            </a:r>
            <a:endParaRPr lang="en-US" sz="3300" dirty="0"/>
          </a:p>
          <a:p>
            <a:pPr marL="742950" lvl="1" indent="-285750">
              <a:buFont typeface="Arial" panose="020B0604020202020204" pitchFamily="34" charset="0"/>
              <a:buChar char="•"/>
            </a:pPr>
            <a:r>
              <a:rPr lang="en-US" dirty="0"/>
              <a:t>Collaborative Research in Computational Neuroscience (CRCNS) program</a:t>
            </a:r>
            <a:endParaRPr lang="en-US" sz="3300" dirty="0"/>
          </a:p>
          <a:p>
            <a:pPr marL="285750" lvl="0" indent="-285750">
              <a:buFont typeface="Arial" panose="020B0604020202020204" pitchFamily="34" charset="0"/>
              <a:buChar char="•"/>
            </a:pPr>
            <a:r>
              <a:rPr lang="en-US" sz="2000" b="1" dirty="0"/>
              <a:t>ENG (Engineering)</a:t>
            </a:r>
          </a:p>
          <a:p>
            <a:pPr marL="742950" lvl="1" indent="-285750">
              <a:buFont typeface="Arial" panose="020B0604020202020204" pitchFamily="34" charset="0"/>
              <a:buChar char="•"/>
            </a:pPr>
            <a:r>
              <a:rPr lang="en-US" b="1" dirty="0">
                <a:solidFill>
                  <a:srgbClr val="FF0000"/>
                </a:solidFill>
              </a:rPr>
              <a:t>Core Programs</a:t>
            </a:r>
            <a:r>
              <a:rPr lang="en-US" b="1" dirty="0">
                <a:solidFill>
                  <a:schemeClr val="accent4">
                    <a:lumMod val="60000"/>
                    <a:lumOff val="40000"/>
                  </a:schemeClr>
                </a:solidFill>
              </a:rPr>
              <a:t> </a:t>
            </a:r>
            <a:r>
              <a:rPr lang="en-US" dirty="0"/>
              <a:t>in Chemical, Bioengineering, Environmental and Transport Systems; 3 Core Programs in Electrical, Communications and Cyber Systems</a:t>
            </a:r>
            <a:endParaRPr lang="en-US" sz="3300" dirty="0"/>
          </a:p>
          <a:p>
            <a:pPr marL="285750" lvl="0" indent="-285750">
              <a:buFont typeface="Arial" panose="020B0604020202020204" pitchFamily="34" charset="0"/>
              <a:buChar char="•"/>
            </a:pPr>
            <a:r>
              <a:rPr lang="en-US" sz="2000" b="1" dirty="0"/>
              <a:t>GEO (Geosciences)</a:t>
            </a:r>
          </a:p>
          <a:p>
            <a:pPr marL="742950" lvl="1" indent="-285750">
              <a:buFont typeface="Arial" panose="020B0604020202020204" pitchFamily="34" charset="0"/>
              <a:buChar char="•"/>
            </a:pPr>
            <a:r>
              <a:rPr lang="en-US" b="1" dirty="0">
                <a:solidFill>
                  <a:srgbClr val="FF0000"/>
                </a:solidFill>
              </a:rPr>
              <a:t>Core Programs </a:t>
            </a:r>
            <a:r>
              <a:rPr lang="en-US" dirty="0"/>
              <a:t>in Atmospheric and </a:t>
            </a:r>
            <a:r>
              <a:rPr lang="en-US" dirty="0" err="1"/>
              <a:t>Geospace</a:t>
            </a:r>
            <a:r>
              <a:rPr lang="en-US" dirty="0"/>
              <a:t> Sciences, </a:t>
            </a:r>
            <a:r>
              <a:rPr lang="en-US" dirty="0" smtClean="0"/>
              <a:t>                                Earth </a:t>
            </a:r>
            <a:r>
              <a:rPr lang="en-US" dirty="0"/>
              <a:t>Sciences, and Ocean Sciences</a:t>
            </a:r>
            <a:endParaRPr lang="en-US" sz="3300" dirty="0"/>
          </a:p>
          <a:p>
            <a:pPr marL="285750" lvl="0" indent="-285750">
              <a:buFont typeface="Arial" panose="020B0604020202020204" pitchFamily="34" charset="0"/>
              <a:buChar char="•"/>
            </a:pPr>
            <a:r>
              <a:rPr lang="en-US" sz="2000" b="1" dirty="0"/>
              <a:t>MPS (</a:t>
            </a:r>
            <a:r>
              <a:rPr lang="en-US" sz="2000" b="1" dirty="0" smtClean="0"/>
              <a:t>Mathematical </a:t>
            </a:r>
            <a:r>
              <a:rPr lang="en-US" sz="2000" b="1" dirty="0"/>
              <a:t>and Physical Sciences)</a:t>
            </a:r>
          </a:p>
          <a:p>
            <a:pPr marL="742950" lvl="1" indent="-285750">
              <a:buFont typeface="Arial" panose="020B0604020202020204" pitchFamily="34" charset="0"/>
              <a:buChar char="•"/>
            </a:pPr>
            <a:r>
              <a:rPr lang="en-US" b="1" dirty="0">
                <a:solidFill>
                  <a:srgbClr val="FF0000"/>
                </a:solidFill>
              </a:rPr>
              <a:t>Core Programs </a:t>
            </a:r>
            <a:r>
              <a:rPr lang="en-US" dirty="0" smtClean="0"/>
              <a:t>in </a:t>
            </a:r>
            <a:r>
              <a:rPr lang="en-US" dirty="0"/>
              <a:t>Astronomical Sciences, </a:t>
            </a:r>
            <a:r>
              <a:rPr lang="en-US" dirty="0" smtClean="0"/>
              <a:t>Materials </a:t>
            </a:r>
            <a:r>
              <a:rPr lang="en-US" dirty="0"/>
              <a:t>Research</a:t>
            </a:r>
            <a:r>
              <a:rPr lang="en-US" dirty="0" smtClean="0"/>
              <a:t>,                                  </a:t>
            </a:r>
            <a:r>
              <a:rPr lang="en-US" dirty="0"/>
              <a:t>Mathematical Sciences, and Physics</a:t>
            </a:r>
          </a:p>
          <a:p>
            <a:pPr marL="285750" indent="-285750">
              <a:buFont typeface="Arial" panose="020B0604020202020204" pitchFamily="34" charset="0"/>
              <a:buChar char="•"/>
            </a:pPr>
            <a:endParaRPr lang="en-US" dirty="0"/>
          </a:p>
        </p:txBody>
      </p:sp>
      <p:sp>
        <p:nvSpPr>
          <p:cNvPr id="3" name="Rectangle 2"/>
          <p:cNvSpPr/>
          <p:nvPr/>
        </p:nvSpPr>
        <p:spPr>
          <a:xfrm>
            <a:off x="411604" y="126964"/>
            <a:ext cx="7606981" cy="861774"/>
          </a:xfrm>
          <a:prstGeom prst="rect">
            <a:avLst/>
          </a:prstGeom>
        </p:spPr>
        <p:txBody>
          <a:bodyPr wrap="square">
            <a:spAutoFit/>
          </a:bodyPr>
          <a:lstStyle/>
          <a:p>
            <a:r>
              <a:rPr lang="en-US" sz="3200" dirty="0" smtClean="0">
                <a:solidFill>
                  <a:srgbClr val="FF0000"/>
                </a:solidFill>
              </a:rPr>
              <a:t>NSF Programs Accepting NSF-BSF Proposals    </a:t>
            </a:r>
            <a:r>
              <a:rPr lang="en-US" dirty="0" smtClean="0">
                <a:solidFill>
                  <a:srgbClr val="FF0000"/>
                </a:solidFill>
              </a:rPr>
              <a:t>(updated </a:t>
            </a:r>
            <a:r>
              <a:rPr lang="en-US" dirty="0">
                <a:solidFill>
                  <a:srgbClr val="FF0000"/>
                </a:solidFill>
              </a:rPr>
              <a:t>2019)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6152" y="862904"/>
            <a:ext cx="2167695" cy="1625772"/>
          </a:xfrm>
          <a:prstGeom prst="rect">
            <a:avLst/>
          </a:prstGeom>
        </p:spPr>
      </p:pic>
    </p:spTree>
    <p:extLst>
      <p:ext uri="{BB962C8B-B14F-4D97-AF65-F5344CB8AC3E}">
        <p14:creationId xmlns:p14="http://schemas.microsoft.com/office/powerpoint/2010/main" val="1410244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513240" y="1370590"/>
            <a:ext cx="8229600" cy="705321"/>
          </a:xfrm>
          <a:prstGeom prst="rect">
            <a:avLst/>
          </a:prstGeom>
          <a:noFill/>
          <a:ln w="12700">
            <a:noFill/>
            <a:miter lim="800000"/>
            <a:headEnd/>
            <a:tailEnd/>
          </a:ln>
        </p:spPr>
        <p:txBody>
          <a:bodyPr wrap="square" lIns="90488" tIns="44450" rIns="90488" bIns="44450" anchor="b">
            <a:spAutoFit/>
          </a:bodyPr>
          <a:lstStyle/>
          <a:p>
            <a:pPr algn="ctr" eaLnBrk="1" hangingPunct="1">
              <a:defRPr/>
            </a:pPr>
            <a:r>
              <a:rPr lang="en-US" sz="4000" kern="0" dirty="0" smtClean="0">
                <a:solidFill>
                  <a:srgbClr val="FF0000"/>
                </a:solidFill>
                <a:latin typeface="+mn-lt"/>
                <a:ea typeface="+mj-ea"/>
                <a:cs typeface="+mj-cs"/>
                <a:hlinkClick r:id="rId3"/>
              </a:rPr>
              <a:t>www.nsf.gov</a:t>
            </a:r>
            <a:r>
              <a:rPr lang="en-US" sz="4000" kern="0" dirty="0" smtClean="0">
                <a:solidFill>
                  <a:srgbClr val="FF0000"/>
                </a:solidFill>
                <a:latin typeface="+mn-lt"/>
                <a:ea typeface="+mj-ea"/>
                <a:cs typeface="+mj-cs"/>
              </a:rPr>
              <a:t> – </a:t>
            </a:r>
            <a:r>
              <a:rPr lang="en-US" sz="2800" kern="0" dirty="0" smtClean="0">
                <a:solidFill>
                  <a:srgbClr val="FF0000"/>
                </a:solidFill>
                <a:latin typeface="+mn-lt"/>
                <a:ea typeface="+mj-ea"/>
                <a:cs typeface="+mj-cs"/>
              </a:rPr>
              <a:t>Search NSF Award Database</a:t>
            </a:r>
            <a:endParaRPr lang="en-US" sz="2400" kern="0" dirty="0">
              <a:solidFill>
                <a:srgbClr val="FF0000"/>
              </a:solidFill>
              <a:latin typeface="+mn-lt"/>
              <a:ea typeface="+mj-ea"/>
              <a:cs typeface="+mj-cs"/>
            </a:endParaRPr>
          </a:p>
        </p:txBody>
      </p:sp>
      <p:pic>
        <p:nvPicPr>
          <p:cNvPr id="4" name="Picture 3"/>
          <p:cNvPicPr>
            <a:picLocks noChangeAspect="1"/>
          </p:cNvPicPr>
          <p:nvPr/>
        </p:nvPicPr>
        <p:blipFill>
          <a:blip r:embed="rId4"/>
          <a:stretch>
            <a:fillRect/>
          </a:stretch>
        </p:blipFill>
        <p:spPr>
          <a:xfrm>
            <a:off x="1002768" y="2222807"/>
            <a:ext cx="7349391" cy="3121617"/>
          </a:xfrm>
          <a:prstGeom prst="rect">
            <a:avLst/>
          </a:prstGeom>
        </p:spPr>
      </p:pic>
      <p:sp>
        <p:nvSpPr>
          <p:cNvPr id="12" name="Oval 4"/>
          <p:cNvSpPr>
            <a:spLocks noChangeArrowheads="1"/>
          </p:cNvSpPr>
          <p:nvPr/>
        </p:nvSpPr>
        <p:spPr bwMode="auto">
          <a:xfrm>
            <a:off x="3755788" y="3173944"/>
            <a:ext cx="1078965" cy="273088"/>
          </a:xfrm>
          <a:prstGeom prst="ellipse">
            <a:avLst/>
          </a:prstGeom>
          <a:noFill/>
          <a:ln w="38100">
            <a:solidFill>
              <a:srgbClr val="CC0000"/>
            </a:solidFill>
            <a:round/>
            <a:headEnd/>
            <a:tailEnd/>
          </a:ln>
        </p:spPr>
        <p:txBody>
          <a:bodyPr wrap="none" anchor="ctr"/>
          <a:lstStyle/>
          <a:p>
            <a:endParaRPr lang="en-US" dirty="0"/>
          </a:p>
        </p:txBody>
      </p:sp>
      <p:sp>
        <p:nvSpPr>
          <p:cNvPr id="2" name="TextBox 1"/>
          <p:cNvSpPr txBox="1"/>
          <p:nvPr/>
        </p:nvSpPr>
        <p:spPr>
          <a:xfrm>
            <a:off x="680728" y="157018"/>
            <a:ext cx="8229600" cy="954107"/>
          </a:xfrm>
          <a:prstGeom prst="rect">
            <a:avLst/>
          </a:prstGeom>
          <a:noFill/>
        </p:spPr>
        <p:txBody>
          <a:bodyPr wrap="square" rtlCol="0">
            <a:spAutoFit/>
          </a:bodyPr>
          <a:lstStyle/>
          <a:p>
            <a:r>
              <a:rPr lang="en-US" sz="2800" dirty="0" smtClean="0"/>
              <a:t>One way to learn about a given Program is to look at the grants that are currently funded by that Program.</a:t>
            </a:r>
            <a:endParaRPr lang="en-US" sz="2800" dirty="0"/>
          </a:p>
        </p:txBody>
      </p:sp>
      <p:cxnSp>
        <p:nvCxnSpPr>
          <p:cNvPr id="7" name="Straight Arrow Connector 6"/>
          <p:cNvCxnSpPr/>
          <p:nvPr/>
        </p:nvCxnSpPr>
        <p:spPr>
          <a:xfrm>
            <a:off x="3813371" y="2516535"/>
            <a:ext cx="401814" cy="58336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307716" y="5213927"/>
            <a:ext cx="200906" cy="5945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4"/>
          <p:cNvSpPr>
            <a:spLocks noChangeArrowheads="1"/>
          </p:cNvSpPr>
          <p:nvPr/>
        </p:nvSpPr>
        <p:spPr bwMode="auto">
          <a:xfrm>
            <a:off x="3741134" y="4935336"/>
            <a:ext cx="1078965" cy="273088"/>
          </a:xfrm>
          <a:prstGeom prst="ellipse">
            <a:avLst/>
          </a:prstGeom>
          <a:noFill/>
          <a:ln w="38100">
            <a:solidFill>
              <a:srgbClr val="CC0000"/>
            </a:solidFill>
            <a:round/>
            <a:headEnd/>
            <a:tailEnd/>
          </a:ln>
        </p:spPr>
        <p:txBody>
          <a:bodyPr wrap="none" anchor="ctr"/>
          <a:lstStyle/>
          <a:p>
            <a:endParaRPr lang="en-US" dirty="0"/>
          </a:p>
        </p:txBody>
      </p:sp>
    </p:spTree>
    <p:extLst>
      <p:ext uri="{BB962C8B-B14F-4D97-AF65-F5344CB8AC3E}">
        <p14:creationId xmlns:p14="http://schemas.microsoft.com/office/powerpoint/2010/main" val="33414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517677" y="81366"/>
            <a:ext cx="8054111" cy="705321"/>
          </a:xfrm>
          <a:prstGeom prst="rect">
            <a:avLst/>
          </a:prstGeom>
          <a:noFill/>
          <a:ln w="12700">
            <a:noFill/>
            <a:miter lim="800000"/>
            <a:headEnd/>
            <a:tailEnd/>
          </a:ln>
        </p:spPr>
        <p:txBody>
          <a:bodyPr wrap="square" lIns="90488" tIns="44450" rIns="90488" bIns="44450" anchor="b">
            <a:spAutoFit/>
          </a:bodyPr>
          <a:lstStyle/>
          <a:p>
            <a:pPr algn="ctr" eaLnBrk="1" hangingPunct="1">
              <a:defRPr/>
            </a:pPr>
            <a:r>
              <a:rPr lang="en-US" sz="4000" kern="0" dirty="0" smtClean="0">
                <a:solidFill>
                  <a:srgbClr val="0070C0"/>
                </a:solidFill>
                <a:latin typeface="+mn-lt"/>
                <a:ea typeface="+mj-ea"/>
                <a:cs typeface="+mj-cs"/>
                <a:hlinkClick r:id="rId3"/>
              </a:rPr>
              <a:t>www.nsf.gov/awardsearch</a:t>
            </a:r>
            <a:r>
              <a:rPr lang="en-US" sz="4000" kern="0" dirty="0" smtClean="0">
                <a:solidFill>
                  <a:srgbClr val="0070C0"/>
                </a:solidFill>
                <a:latin typeface="+mn-lt"/>
                <a:ea typeface="+mj-ea"/>
                <a:cs typeface="+mj-cs"/>
              </a:rPr>
              <a:t> </a:t>
            </a:r>
            <a:endParaRPr lang="en-US" sz="2400" kern="0" dirty="0">
              <a:solidFill>
                <a:srgbClr val="0070C0"/>
              </a:solidFill>
              <a:latin typeface="+mn-lt"/>
              <a:ea typeface="+mj-ea"/>
              <a:cs typeface="+mj-cs"/>
            </a:endParaRPr>
          </a:p>
        </p:txBody>
      </p:sp>
      <p:pic>
        <p:nvPicPr>
          <p:cNvPr id="3" name="Picture 2"/>
          <p:cNvPicPr>
            <a:picLocks noChangeAspect="1"/>
          </p:cNvPicPr>
          <p:nvPr/>
        </p:nvPicPr>
        <p:blipFill>
          <a:blip r:embed="rId4"/>
          <a:stretch>
            <a:fillRect/>
          </a:stretch>
        </p:blipFill>
        <p:spPr>
          <a:xfrm>
            <a:off x="1191084" y="889244"/>
            <a:ext cx="7207268" cy="4358606"/>
          </a:xfrm>
          <a:prstGeom prst="rect">
            <a:avLst/>
          </a:prstGeom>
        </p:spPr>
      </p:pic>
      <p:sp>
        <p:nvSpPr>
          <p:cNvPr id="10" name="Oval 4"/>
          <p:cNvSpPr>
            <a:spLocks noChangeArrowheads="1"/>
          </p:cNvSpPr>
          <p:nvPr/>
        </p:nvSpPr>
        <p:spPr bwMode="auto">
          <a:xfrm>
            <a:off x="3555640" y="2040710"/>
            <a:ext cx="1146111" cy="304800"/>
          </a:xfrm>
          <a:prstGeom prst="ellipse">
            <a:avLst/>
          </a:prstGeom>
          <a:noFill/>
          <a:ln w="38100">
            <a:solidFill>
              <a:srgbClr val="CC0000"/>
            </a:solidFill>
            <a:round/>
            <a:headEnd/>
            <a:tailEnd/>
          </a:ln>
        </p:spPr>
        <p:txBody>
          <a:bodyPr wrap="none" anchor="ctr"/>
          <a:lstStyle/>
          <a:p>
            <a:endParaRPr lang="en-US" dirty="0"/>
          </a:p>
        </p:txBody>
      </p:sp>
      <p:sp>
        <p:nvSpPr>
          <p:cNvPr id="11" name="TextBox 10"/>
          <p:cNvSpPr txBox="1"/>
          <p:nvPr/>
        </p:nvSpPr>
        <p:spPr>
          <a:xfrm>
            <a:off x="4701751" y="1756505"/>
            <a:ext cx="1533237" cy="369332"/>
          </a:xfrm>
          <a:prstGeom prst="rect">
            <a:avLst/>
          </a:prstGeom>
          <a:noFill/>
        </p:spPr>
        <p:txBody>
          <a:bodyPr wrap="square" rtlCol="0">
            <a:spAutoFit/>
          </a:bodyPr>
          <a:lstStyle/>
          <a:p>
            <a:r>
              <a:rPr lang="en-US" dirty="0" smtClean="0">
                <a:solidFill>
                  <a:srgbClr val="C00000"/>
                </a:solidFill>
              </a:rPr>
              <a:t>‘dark matter’</a:t>
            </a:r>
            <a:endParaRPr lang="en-US" dirty="0">
              <a:solidFill>
                <a:srgbClr val="C00000"/>
              </a:solidFill>
            </a:endParaRPr>
          </a:p>
        </p:txBody>
      </p:sp>
      <p:cxnSp>
        <p:nvCxnSpPr>
          <p:cNvPr id="4" name="Straight Arrow Connector 3"/>
          <p:cNvCxnSpPr/>
          <p:nvPr/>
        </p:nvCxnSpPr>
        <p:spPr>
          <a:xfrm flipV="1">
            <a:off x="3780692" y="4114800"/>
            <a:ext cx="921059" cy="16793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02623" y="5758965"/>
            <a:ext cx="1907931" cy="369332"/>
          </a:xfrm>
          <a:prstGeom prst="rect">
            <a:avLst/>
          </a:prstGeom>
          <a:noFill/>
        </p:spPr>
        <p:txBody>
          <a:bodyPr wrap="square" rtlCol="0">
            <a:spAutoFit/>
          </a:bodyPr>
          <a:lstStyle/>
          <a:p>
            <a:r>
              <a:rPr lang="en-US" dirty="0" smtClean="0">
                <a:solidFill>
                  <a:srgbClr val="FF0000"/>
                </a:solidFill>
              </a:rPr>
              <a:t>Click on any grant</a:t>
            </a:r>
            <a:endParaRPr lang="en-US" dirty="0">
              <a:solidFill>
                <a:srgbClr val="FF0000"/>
              </a:solidFill>
            </a:endParaRPr>
          </a:p>
        </p:txBody>
      </p:sp>
    </p:spTree>
    <p:extLst>
      <p:ext uri="{BB962C8B-B14F-4D97-AF65-F5344CB8AC3E}">
        <p14:creationId xmlns:p14="http://schemas.microsoft.com/office/powerpoint/2010/main" val="530789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6595" y="305648"/>
            <a:ext cx="5399202" cy="6019800"/>
          </a:xfrm>
          <a:prstGeom prst="rect">
            <a:avLst/>
          </a:prstGeom>
        </p:spPr>
      </p:pic>
      <p:sp>
        <p:nvSpPr>
          <p:cNvPr id="12" name="Rectangle 2"/>
          <p:cNvSpPr txBox="1">
            <a:spLocks noChangeArrowheads="1"/>
          </p:cNvSpPr>
          <p:nvPr/>
        </p:nvSpPr>
        <p:spPr bwMode="auto">
          <a:xfrm>
            <a:off x="6199736" y="1187789"/>
            <a:ext cx="2743012" cy="335989"/>
          </a:xfrm>
          <a:prstGeom prst="rect">
            <a:avLst/>
          </a:prstGeom>
          <a:noFill/>
          <a:ln w="28575">
            <a:solidFill>
              <a:srgbClr val="FF0000"/>
            </a:solidFill>
            <a:miter lim="800000"/>
            <a:headEnd/>
            <a:tailEnd/>
          </a:ln>
        </p:spPr>
        <p:txBody>
          <a:bodyPr wrap="square" lIns="90488" tIns="44450" rIns="90488" bIns="44450" anchor="b">
            <a:spAutoFit/>
          </a:bodyPr>
          <a:lstStyle/>
          <a:p>
            <a:pPr eaLnBrk="1" hangingPunct="1">
              <a:defRPr/>
            </a:pPr>
            <a:r>
              <a:rPr lang="en-US" sz="1600" kern="0" dirty="0" smtClean="0">
                <a:latin typeface="+mn-lt"/>
                <a:ea typeface="+mj-ea"/>
                <a:cs typeface="+mj-cs"/>
              </a:rPr>
              <a:t>Division that made the award.</a:t>
            </a:r>
            <a:endParaRPr lang="en-US" sz="1600" kern="0" dirty="0">
              <a:latin typeface="+mn-lt"/>
              <a:ea typeface="+mj-ea"/>
              <a:cs typeface="+mj-cs"/>
            </a:endParaRPr>
          </a:p>
        </p:txBody>
      </p:sp>
      <p:sp>
        <p:nvSpPr>
          <p:cNvPr id="13" name="Oval 12"/>
          <p:cNvSpPr/>
          <p:nvPr/>
        </p:nvSpPr>
        <p:spPr bwMode="auto">
          <a:xfrm>
            <a:off x="3257433" y="1436241"/>
            <a:ext cx="2039620" cy="33598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4" name="Straight Arrow Connector 13"/>
          <p:cNvCxnSpPr>
            <a:stCxn id="12" idx="1"/>
            <a:endCxn id="13" idx="6"/>
          </p:cNvCxnSpPr>
          <p:nvPr/>
        </p:nvCxnSpPr>
        <p:spPr bwMode="auto">
          <a:xfrm flipH="1">
            <a:off x="5297053" y="1355784"/>
            <a:ext cx="902683" cy="24845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6" name="Rectangle 2"/>
          <p:cNvSpPr txBox="1">
            <a:spLocks noChangeArrowheads="1"/>
          </p:cNvSpPr>
          <p:nvPr/>
        </p:nvSpPr>
        <p:spPr bwMode="auto">
          <a:xfrm>
            <a:off x="6199185" y="1753774"/>
            <a:ext cx="2570250" cy="582211"/>
          </a:xfrm>
          <a:prstGeom prst="rect">
            <a:avLst/>
          </a:prstGeom>
          <a:noFill/>
          <a:ln w="28575">
            <a:solidFill>
              <a:srgbClr val="FF0000"/>
            </a:solidFill>
            <a:miter lim="800000"/>
            <a:headEnd/>
            <a:tailEnd/>
          </a:ln>
        </p:spPr>
        <p:txBody>
          <a:bodyPr wrap="square" lIns="90488" tIns="44450" rIns="90488" bIns="44450" anchor="b">
            <a:spAutoFit/>
          </a:bodyPr>
          <a:lstStyle/>
          <a:p>
            <a:pPr eaLnBrk="1" hangingPunct="1">
              <a:defRPr/>
            </a:pPr>
            <a:r>
              <a:rPr lang="en-US" sz="1600" kern="0" dirty="0" smtClean="0">
                <a:latin typeface="+mn-lt"/>
                <a:ea typeface="+mj-ea"/>
                <a:cs typeface="+mj-cs"/>
              </a:rPr>
              <a:t>Program Director currently managing the award.</a:t>
            </a:r>
            <a:endParaRPr lang="en-US" sz="1600" kern="0" dirty="0">
              <a:latin typeface="+mn-lt"/>
              <a:ea typeface="+mj-ea"/>
              <a:cs typeface="+mj-cs"/>
            </a:endParaRPr>
          </a:p>
        </p:txBody>
      </p:sp>
      <p:sp>
        <p:nvSpPr>
          <p:cNvPr id="18" name="Oval 17"/>
          <p:cNvSpPr/>
          <p:nvPr/>
        </p:nvSpPr>
        <p:spPr bwMode="auto">
          <a:xfrm>
            <a:off x="3283809" y="2749118"/>
            <a:ext cx="1923497" cy="43715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9" name="Straight Arrow Connector 18"/>
          <p:cNvCxnSpPr/>
          <p:nvPr/>
        </p:nvCxnSpPr>
        <p:spPr bwMode="auto">
          <a:xfrm flipH="1">
            <a:off x="5033057" y="2016859"/>
            <a:ext cx="1176071" cy="85645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0" name="Rectangle 2"/>
          <p:cNvSpPr txBox="1">
            <a:spLocks noChangeArrowheads="1"/>
          </p:cNvSpPr>
          <p:nvPr/>
        </p:nvSpPr>
        <p:spPr bwMode="auto">
          <a:xfrm>
            <a:off x="6189949" y="2487116"/>
            <a:ext cx="2743012" cy="828432"/>
          </a:xfrm>
          <a:prstGeom prst="rect">
            <a:avLst/>
          </a:prstGeom>
          <a:noFill/>
          <a:ln w="28575">
            <a:solidFill>
              <a:srgbClr val="FF0000"/>
            </a:solidFill>
            <a:miter lim="800000"/>
            <a:headEnd/>
            <a:tailEnd/>
          </a:ln>
        </p:spPr>
        <p:txBody>
          <a:bodyPr wrap="square" lIns="90488" tIns="44450" rIns="90488" bIns="44450" anchor="b">
            <a:spAutoFit/>
          </a:bodyPr>
          <a:lstStyle/>
          <a:p>
            <a:pPr eaLnBrk="1" hangingPunct="1">
              <a:defRPr/>
            </a:pPr>
            <a:r>
              <a:rPr lang="en-US" sz="1600" kern="0" dirty="0" smtClean="0">
                <a:latin typeface="+mn-lt"/>
                <a:ea typeface="+mj-ea"/>
                <a:cs typeface="+mj-cs"/>
              </a:rPr>
              <a:t>Funds allocated to date. See ‘expired’ awards for standard level of investment per award.</a:t>
            </a:r>
            <a:endParaRPr lang="en-US" sz="1600" kern="0" dirty="0">
              <a:latin typeface="+mn-lt"/>
              <a:ea typeface="+mj-ea"/>
              <a:cs typeface="+mj-cs"/>
            </a:endParaRPr>
          </a:p>
        </p:txBody>
      </p:sp>
      <p:sp>
        <p:nvSpPr>
          <p:cNvPr id="21" name="Oval 20"/>
          <p:cNvSpPr/>
          <p:nvPr/>
        </p:nvSpPr>
        <p:spPr bwMode="auto">
          <a:xfrm>
            <a:off x="3392758" y="3635566"/>
            <a:ext cx="800461" cy="34017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2" name="Straight Arrow Connector 21"/>
          <p:cNvCxnSpPr>
            <a:stCxn id="20" idx="1"/>
          </p:cNvCxnSpPr>
          <p:nvPr/>
        </p:nvCxnSpPr>
        <p:spPr bwMode="auto">
          <a:xfrm flipH="1">
            <a:off x="4193219" y="2901332"/>
            <a:ext cx="1996730" cy="896945"/>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5" name="Rectangle 2"/>
          <p:cNvSpPr txBox="1">
            <a:spLocks noChangeArrowheads="1"/>
          </p:cNvSpPr>
          <p:nvPr/>
        </p:nvSpPr>
        <p:spPr bwMode="auto">
          <a:xfrm>
            <a:off x="6189949" y="3390020"/>
            <a:ext cx="2451611" cy="582211"/>
          </a:xfrm>
          <a:prstGeom prst="rect">
            <a:avLst/>
          </a:prstGeom>
          <a:noFill/>
          <a:ln w="28575">
            <a:solidFill>
              <a:srgbClr val="FF0000"/>
            </a:solidFill>
            <a:miter lim="800000"/>
            <a:headEnd/>
            <a:tailEnd/>
          </a:ln>
        </p:spPr>
        <p:txBody>
          <a:bodyPr wrap="square" lIns="90488" tIns="44450" rIns="90488" bIns="44450" anchor="b">
            <a:spAutoFit/>
          </a:bodyPr>
          <a:lstStyle/>
          <a:p>
            <a:pPr eaLnBrk="1" hangingPunct="1">
              <a:defRPr/>
            </a:pPr>
            <a:r>
              <a:rPr lang="en-US" sz="1600" kern="0" dirty="0" smtClean="0">
                <a:latin typeface="+mn-lt"/>
                <a:ea typeface="+mj-ea"/>
                <a:cs typeface="+mj-cs"/>
              </a:rPr>
              <a:t>Program(s) that funded this award.</a:t>
            </a:r>
            <a:endParaRPr lang="en-US" sz="1600" kern="0" dirty="0">
              <a:latin typeface="+mn-lt"/>
              <a:ea typeface="+mj-ea"/>
              <a:cs typeface="+mj-cs"/>
            </a:endParaRPr>
          </a:p>
        </p:txBody>
      </p:sp>
      <p:sp>
        <p:nvSpPr>
          <p:cNvPr id="26" name="Oval 25"/>
          <p:cNvSpPr/>
          <p:nvPr/>
        </p:nvSpPr>
        <p:spPr bwMode="auto">
          <a:xfrm>
            <a:off x="3289180" y="4750711"/>
            <a:ext cx="2039620" cy="27813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7" name="Straight Arrow Connector 26"/>
          <p:cNvCxnSpPr>
            <a:stCxn id="25" idx="1"/>
            <a:endCxn id="26" idx="7"/>
          </p:cNvCxnSpPr>
          <p:nvPr/>
        </p:nvCxnSpPr>
        <p:spPr bwMode="auto">
          <a:xfrm flipH="1">
            <a:off x="5030105" y="3681126"/>
            <a:ext cx="1159844" cy="1110316"/>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30" name="Rectangle 2"/>
          <p:cNvSpPr txBox="1">
            <a:spLocks noChangeArrowheads="1"/>
          </p:cNvSpPr>
          <p:nvPr/>
        </p:nvSpPr>
        <p:spPr bwMode="auto">
          <a:xfrm>
            <a:off x="6190405" y="4060332"/>
            <a:ext cx="2743012" cy="1074653"/>
          </a:xfrm>
          <a:prstGeom prst="rect">
            <a:avLst/>
          </a:prstGeom>
          <a:noFill/>
          <a:ln w="28575">
            <a:solidFill>
              <a:srgbClr val="FF0000"/>
            </a:solidFill>
            <a:miter lim="800000"/>
            <a:headEnd/>
            <a:tailEnd/>
          </a:ln>
        </p:spPr>
        <p:txBody>
          <a:bodyPr wrap="square" lIns="90488" tIns="44450" rIns="90488" bIns="44450" anchor="b">
            <a:spAutoFit/>
          </a:bodyPr>
          <a:lstStyle/>
          <a:p>
            <a:pPr eaLnBrk="1" hangingPunct="1">
              <a:defRPr/>
            </a:pPr>
            <a:r>
              <a:rPr lang="en-US" sz="1600" b="1" kern="0" dirty="0" smtClean="0">
                <a:solidFill>
                  <a:srgbClr val="FF0000"/>
                </a:solidFill>
                <a:latin typeface="+mn-lt"/>
                <a:ea typeface="+mj-ea"/>
                <a:cs typeface="+mj-cs"/>
              </a:rPr>
              <a:t>Abstract for this </a:t>
            </a:r>
            <a:r>
              <a:rPr lang="en-US" sz="1600" b="1" kern="0" dirty="0" smtClean="0">
                <a:solidFill>
                  <a:srgbClr val="FF0000"/>
                </a:solidFill>
                <a:ea typeface="+mj-ea"/>
                <a:cs typeface="+mj-cs"/>
              </a:rPr>
              <a:t>award –</a:t>
            </a:r>
            <a:endParaRPr lang="en-US" sz="1600" b="1" kern="0" dirty="0">
              <a:solidFill>
                <a:srgbClr val="FF0000"/>
              </a:solidFill>
              <a:ea typeface="+mj-ea"/>
              <a:cs typeface="+mj-cs"/>
            </a:endParaRPr>
          </a:p>
          <a:p>
            <a:pPr eaLnBrk="1" hangingPunct="1">
              <a:defRPr/>
            </a:pPr>
            <a:r>
              <a:rPr lang="en-US" sz="1600" b="1" kern="0" dirty="0" smtClean="0">
                <a:solidFill>
                  <a:srgbClr val="FF0000"/>
                </a:solidFill>
                <a:latin typeface="+mn-lt"/>
                <a:ea typeface="+mj-ea"/>
                <a:cs typeface="+mj-cs"/>
              </a:rPr>
              <a:t>reviewing  abstracts provides information on research scope of the program!</a:t>
            </a:r>
            <a:endParaRPr lang="en-US" sz="1600" b="1" i="1" kern="0" dirty="0">
              <a:solidFill>
                <a:srgbClr val="FF0000"/>
              </a:solidFill>
              <a:ea typeface="+mj-ea"/>
              <a:cs typeface="+mj-cs"/>
            </a:endParaRPr>
          </a:p>
        </p:txBody>
      </p:sp>
      <p:sp>
        <p:nvSpPr>
          <p:cNvPr id="32" name="Oval 31"/>
          <p:cNvSpPr/>
          <p:nvPr/>
        </p:nvSpPr>
        <p:spPr bwMode="auto">
          <a:xfrm>
            <a:off x="2013622" y="5675388"/>
            <a:ext cx="3934503" cy="79955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3" name="Straight Arrow Connector 32"/>
          <p:cNvCxnSpPr>
            <a:stCxn id="30" idx="1"/>
          </p:cNvCxnSpPr>
          <p:nvPr/>
        </p:nvCxnSpPr>
        <p:spPr bwMode="auto">
          <a:xfrm flipH="1">
            <a:off x="4834976" y="4597659"/>
            <a:ext cx="1355429" cy="1125165"/>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796052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693" y="385358"/>
            <a:ext cx="8311896" cy="584775"/>
          </a:xfrm>
          <a:prstGeom prst="rect">
            <a:avLst/>
          </a:prstGeom>
          <a:noFill/>
        </p:spPr>
        <p:txBody>
          <a:bodyPr wrap="square" rtlCol="0">
            <a:spAutoFit/>
          </a:bodyPr>
          <a:lstStyle/>
          <a:p>
            <a:r>
              <a:rPr lang="en-US" sz="3200" dirty="0" smtClean="0"/>
              <a:t>A “successful proposal” is one that wins funding.</a:t>
            </a:r>
            <a:endParaRPr lang="en-US" sz="3200" dirty="0"/>
          </a:p>
        </p:txBody>
      </p:sp>
      <p:sp>
        <p:nvSpPr>
          <p:cNvPr id="3" name="TextBox 2"/>
          <p:cNvSpPr txBox="1"/>
          <p:nvPr/>
        </p:nvSpPr>
        <p:spPr>
          <a:xfrm>
            <a:off x="772668" y="3606499"/>
            <a:ext cx="5596128" cy="1384995"/>
          </a:xfrm>
          <a:prstGeom prst="rect">
            <a:avLst/>
          </a:prstGeom>
          <a:noFill/>
        </p:spPr>
        <p:txBody>
          <a:bodyPr wrap="square" rtlCol="0">
            <a:spAutoFit/>
          </a:bodyPr>
          <a:lstStyle/>
          <a:p>
            <a:r>
              <a:rPr lang="en-US" sz="2800" b="1" dirty="0" smtClean="0">
                <a:solidFill>
                  <a:srgbClr val="FF0000"/>
                </a:solidFill>
              </a:rPr>
              <a:t>So why should an NSF Program Director come all the way to Israel to tell you how to win funding?</a:t>
            </a:r>
            <a:endParaRPr lang="en-US" sz="2800" b="1" dirty="0">
              <a:solidFill>
                <a:srgbClr val="FF0000"/>
              </a:solidFill>
            </a:endParaRPr>
          </a:p>
        </p:txBody>
      </p:sp>
      <p:sp>
        <p:nvSpPr>
          <p:cNvPr id="7" name="TextBox 6"/>
          <p:cNvSpPr txBox="1"/>
          <p:nvPr/>
        </p:nvSpPr>
        <p:spPr>
          <a:xfrm>
            <a:off x="1217560" y="5642707"/>
            <a:ext cx="6931152" cy="369332"/>
          </a:xfrm>
          <a:prstGeom prst="rect">
            <a:avLst/>
          </a:prstGeom>
          <a:noFill/>
        </p:spPr>
        <p:txBody>
          <a:bodyPr wrap="square" rtlCol="0">
            <a:spAutoFit/>
          </a:bodyPr>
          <a:lstStyle/>
          <a:p>
            <a:r>
              <a:rPr lang="en-US" dirty="0" smtClean="0"/>
              <a:t>Well, Israel is a fascinating country and I am really happy to visit…</a:t>
            </a:r>
          </a:p>
        </p:txBody>
      </p:sp>
      <p:sp>
        <p:nvSpPr>
          <p:cNvPr id="8" name="TextBox 7"/>
          <p:cNvSpPr txBox="1"/>
          <p:nvPr/>
        </p:nvSpPr>
        <p:spPr>
          <a:xfrm>
            <a:off x="658368" y="1347930"/>
            <a:ext cx="810158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0070C0"/>
                </a:solidFill>
              </a:rPr>
              <a:t>Israel has some of the best and most innovative scientists in the world.</a:t>
            </a:r>
          </a:p>
          <a:p>
            <a:pPr marL="457200" indent="-457200">
              <a:buFont typeface="Arial" panose="020B0604020202020204" pitchFamily="34" charset="0"/>
              <a:buChar char="•"/>
            </a:pPr>
            <a:r>
              <a:rPr lang="en-US" sz="2800" dirty="0" smtClean="0">
                <a:solidFill>
                  <a:srgbClr val="0070C0"/>
                </a:solidFill>
              </a:rPr>
              <a:t>…but all funding for Israeli scientists under the NSF/BSF program comes from BSF!</a:t>
            </a:r>
          </a:p>
        </p:txBody>
      </p:sp>
    </p:spTree>
    <p:extLst>
      <p:ext uri="{BB962C8B-B14F-4D97-AF65-F5344CB8AC3E}">
        <p14:creationId xmlns:p14="http://schemas.microsoft.com/office/powerpoint/2010/main" val="2711317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742" y="423583"/>
            <a:ext cx="7571232" cy="1384995"/>
          </a:xfrm>
          <a:prstGeom prst="rect">
            <a:avLst/>
          </a:prstGeom>
          <a:noFill/>
        </p:spPr>
        <p:txBody>
          <a:bodyPr wrap="square" rtlCol="0">
            <a:spAutoFit/>
          </a:bodyPr>
          <a:lstStyle/>
          <a:p>
            <a:r>
              <a:rPr lang="en-US" sz="2800" dirty="0"/>
              <a:t>Y</a:t>
            </a:r>
            <a:r>
              <a:rPr lang="en-US" sz="2800" dirty="0" smtClean="0"/>
              <a:t>ou and your American partner(s) may also wish to contact the relevant Program Director and discuss your ideas.     </a:t>
            </a:r>
          </a:p>
        </p:txBody>
      </p:sp>
      <p:sp>
        <p:nvSpPr>
          <p:cNvPr id="3" name="TextBox 2"/>
          <p:cNvSpPr txBox="1"/>
          <p:nvPr/>
        </p:nvSpPr>
        <p:spPr>
          <a:xfrm>
            <a:off x="381355" y="2104524"/>
            <a:ext cx="6978411" cy="3477875"/>
          </a:xfrm>
          <a:prstGeom prst="rect">
            <a:avLst/>
          </a:prstGeom>
          <a:noFill/>
        </p:spPr>
        <p:txBody>
          <a:bodyPr wrap="square" rtlCol="0">
            <a:spAutoFit/>
          </a:bodyPr>
          <a:lstStyle/>
          <a:p>
            <a:pPr marL="742950" lvl="1" indent="-285750">
              <a:buFont typeface="Arial" panose="020B0604020202020204" pitchFamily="34" charset="0"/>
              <a:buChar char="•"/>
            </a:pPr>
            <a:r>
              <a:rPr lang="en-US" sz="2000" dirty="0" smtClean="0">
                <a:solidFill>
                  <a:srgbClr val="FF0000"/>
                </a:solidFill>
              </a:rPr>
              <a:t>Don’t be shy </a:t>
            </a:r>
            <a:r>
              <a:rPr lang="en-US" sz="2000" dirty="0" smtClean="0">
                <a:solidFill>
                  <a:srgbClr val="0070C0"/>
                </a:solidFill>
              </a:rPr>
              <a:t>--- Program Directors would rather fill you in early than receive an inappropriate proposal later.</a:t>
            </a:r>
          </a:p>
          <a:p>
            <a:pPr marL="742950" lvl="1" indent="-285750">
              <a:buFont typeface="Arial" panose="020B0604020202020204" pitchFamily="34" charset="0"/>
              <a:buChar char="•"/>
            </a:pPr>
            <a:r>
              <a:rPr lang="en-US" sz="2000" dirty="0" smtClean="0">
                <a:solidFill>
                  <a:srgbClr val="FF0000"/>
                </a:solidFill>
              </a:rPr>
              <a:t>Do not request a scientific </a:t>
            </a:r>
            <a:r>
              <a:rPr lang="en-US" sz="2000" i="1" u="sng" dirty="0" smtClean="0">
                <a:solidFill>
                  <a:srgbClr val="FF0000"/>
                </a:solidFill>
              </a:rPr>
              <a:t>evaluation</a:t>
            </a:r>
            <a:r>
              <a:rPr lang="en-US" sz="2000" dirty="0" smtClean="0">
                <a:solidFill>
                  <a:srgbClr val="FF0000"/>
                </a:solidFill>
              </a:rPr>
              <a:t> from the Program Director.   Ask only about </a:t>
            </a:r>
            <a:r>
              <a:rPr lang="en-US" sz="2000" i="1" u="sng" dirty="0" smtClean="0">
                <a:solidFill>
                  <a:srgbClr val="FF0000"/>
                </a:solidFill>
              </a:rPr>
              <a:t>appropriateness</a:t>
            </a:r>
            <a:r>
              <a:rPr lang="en-US" sz="2000" dirty="0" smtClean="0">
                <a:solidFill>
                  <a:srgbClr val="FF0000"/>
                </a:solidFill>
              </a:rPr>
              <a:t> for the Program he/she oversees.</a:t>
            </a:r>
          </a:p>
          <a:p>
            <a:pPr marL="742950" lvl="1" indent="-285750">
              <a:buFont typeface="Arial" panose="020B0604020202020204" pitchFamily="34" charset="0"/>
              <a:buChar char="•"/>
            </a:pPr>
            <a:r>
              <a:rPr lang="en-US" sz="2000" dirty="0" smtClean="0">
                <a:solidFill>
                  <a:srgbClr val="0070C0"/>
                </a:solidFill>
              </a:rPr>
              <a:t>Email first to set up a good time to phone or skype. </a:t>
            </a:r>
          </a:p>
          <a:p>
            <a:pPr marL="742950" lvl="1" indent="-285750">
              <a:buFont typeface="Arial" panose="020B0604020202020204" pitchFamily="34" charset="0"/>
              <a:buChar char="•"/>
            </a:pPr>
            <a:r>
              <a:rPr lang="en-US" sz="2000" b="1" dirty="0" smtClean="0">
                <a:solidFill>
                  <a:srgbClr val="FF0000"/>
                </a:solidFill>
              </a:rPr>
              <a:t>Let your American partner make the first contact and lead the conversation.   </a:t>
            </a:r>
            <a:r>
              <a:rPr lang="en-US" sz="2000" dirty="0" smtClean="0">
                <a:solidFill>
                  <a:srgbClr val="0070C0"/>
                </a:solidFill>
              </a:rPr>
              <a:t>The NSF Program Director is probably thinking mostly in terms of funding the American side of your collaboration, not the Israeli side, so your American partner should probably take the initiative here.</a:t>
            </a:r>
          </a:p>
        </p:txBody>
      </p:sp>
    </p:spTree>
    <p:extLst>
      <p:ext uri="{BB962C8B-B14F-4D97-AF65-F5344CB8AC3E}">
        <p14:creationId xmlns:p14="http://schemas.microsoft.com/office/powerpoint/2010/main" val="531620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4726" y="415973"/>
            <a:ext cx="8056414" cy="1069591"/>
          </a:xfrm>
          <a:prstGeom prst="rect">
            <a:avLst/>
          </a:prstGeom>
          <a:noFill/>
        </p:spPr>
        <p:txBody>
          <a:bodyPr wrap="square" rtlCol="0">
            <a:spAutoFit/>
          </a:bodyPr>
          <a:lstStyle/>
          <a:p>
            <a:r>
              <a:rPr lang="en-US" sz="3200" dirty="0" smtClean="0"/>
              <a:t>The second part of deciding whether to apply concerns your choice of a suitable US partner.</a:t>
            </a:r>
            <a:endParaRPr lang="en-US" sz="3200" dirty="0"/>
          </a:p>
        </p:txBody>
      </p:sp>
      <p:sp>
        <p:nvSpPr>
          <p:cNvPr id="5" name="TextBox 4"/>
          <p:cNvSpPr txBox="1"/>
          <p:nvPr/>
        </p:nvSpPr>
        <p:spPr>
          <a:xfrm>
            <a:off x="674726" y="1912046"/>
            <a:ext cx="6355080" cy="369332"/>
          </a:xfrm>
          <a:prstGeom prst="rect">
            <a:avLst/>
          </a:prstGeom>
          <a:noFill/>
        </p:spPr>
        <p:txBody>
          <a:bodyPr wrap="square" rtlCol="0">
            <a:spAutoFit/>
          </a:bodyPr>
          <a:lstStyle/>
          <a:p>
            <a:r>
              <a:rPr lang="en-US" i="1" dirty="0" smtClean="0"/>
              <a:t>Common questions…</a:t>
            </a:r>
            <a:endParaRPr lang="en-US" i="1" dirty="0"/>
          </a:p>
        </p:txBody>
      </p:sp>
      <p:sp>
        <p:nvSpPr>
          <p:cNvPr id="6" name="TextBox 5"/>
          <p:cNvSpPr txBox="1"/>
          <p:nvPr/>
        </p:nvSpPr>
        <p:spPr>
          <a:xfrm>
            <a:off x="696549" y="2401453"/>
            <a:ext cx="8227642" cy="196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70C0"/>
                </a:solidFill>
              </a:rPr>
              <a:t>Is it better to choose someone with previous </a:t>
            </a:r>
            <a:r>
              <a:rPr lang="en-US" sz="2400" dirty="0">
                <a:solidFill>
                  <a:srgbClr val="0070C0"/>
                </a:solidFill>
              </a:rPr>
              <a:t>NSF experience?</a:t>
            </a:r>
          </a:p>
          <a:p>
            <a:pPr marL="285750" indent="-285750">
              <a:buFont typeface="Arial" panose="020B0604020202020204" pitchFamily="34" charset="0"/>
              <a:buChar char="•"/>
            </a:pPr>
            <a:r>
              <a:rPr lang="en-US" sz="2400" dirty="0" smtClean="0">
                <a:solidFill>
                  <a:srgbClr val="0070C0"/>
                </a:solidFill>
              </a:rPr>
              <a:t>Someone who has existing </a:t>
            </a:r>
            <a:r>
              <a:rPr lang="en-US" sz="2400" dirty="0">
                <a:solidFill>
                  <a:srgbClr val="0070C0"/>
                </a:solidFill>
              </a:rPr>
              <a:t>NSF funding?</a:t>
            </a:r>
          </a:p>
          <a:p>
            <a:pPr marL="285750" indent="-285750">
              <a:buFont typeface="Arial" panose="020B0604020202020204" pitchFamily="34" charset="0"/>
              <a:buChar char="•"/>
            </a:pPr>
            <a:r>
              <a:rPr lang="en-US" sz="2400" dirty="0" smtClean="0">
                <a:solidFill>
                  <a:srgbClr val="0070C0"/>
                </a:solidFill>
              </a:rPr>
              <a:t>Someone who is </a:t>
            </a:r>
            <a:r>
              <a:rPr lang="en-US" sz="2400" dirty="0">
                <a:solidFill>
                  <a:srgbClr val="0070C0"/>
                </a:solidFill>
              </a:rPr>
              <a:t>more </a:t>
            </a:r>
            <a:r>
              <a:rPr lang="en-US" sz="2400" dirty="0" smtClean="0">
                <a:solidFill>
                  <a:srgbClr val="0070C0"/>
                </a:solidFill>
              </a:rPr>
              <a:t>junior versus more </a:t>
            </a:r>
            <a:r>
              <a:rPr lang="en-US" sz="2400" dirty="0">
                <a:solidFill>
                  <a:srgbClr val="0070C0"/>
                </a:solidFill>
              </a:rPr>
              <a:t>established?</a:t>
            </a:r>
          </a:p>
          <a:p>
            <a:pPr marL="285750" indent="-285750">
              <a:buFont typeface="Arial" panose="020B0604020202020204" pitchFamily="34" charset="0"/>
              <a:buChar char="•"/>
            </a:pPr>
            <a:r>
              <a:rPr lang="en-US" sz="2400" dirty="0" smtClean="0">
                <a:solidFill>
                  <a:srgbClr val="0070C0"/>
                </a:solidFill>
              </a:rPr>
              <a:t>Someone from </a:t>
            </a:r>
            <a:r>
              <a:rPr lang="en-US" sz="2400" dirty="0">
                <a:solidFill>
                  <a:srgbClr val="0070C0"/>
                </a:solidFill>
              </a:rPr>
              <a:t>a “famous” institution?</a:t>
            </a:r>
            <a:endParaRPr lang="en-US" sz="2400" b="1" u="sng" dirty="0">
              <a:solidFill>
                <a:srgbClr val="0070C0"/>
              </a:solidFill>
            </a:endParaRPr>
          </a:p>
          <a:p>
            <a:pPr marL="285750" indent="-285750">
              <a:buFont typeface="Arial" panose="020B0604020202020204" pitchFamily="34" charset="0"/>
              <a:buChar char="•"/>
            </a:pPr>
            <a:r>
              <a:rPr lang="en-US" sz="2400" i="1" dirty="0" smtClean="0">
                <a:solidFill>
                  <a:srgbClr val="0070C0"/>
                </a:solidFill>
              </a:rPr>
              <a:t>etc…</a:t>
            </a:r>
            <a:endParaRPr lang="en-US" sz="2400" i="1" dirty="0">
              <a:solidFill>
                <a:srgbClr val="0070C0"/>
              </a:solidFill>
            </a:endParaRPr>
          </a:p>
        </p:txBody>
      </p:sp>
    </p:spTree>
    <p:extLst>
      <p:ext uri="{BB962C8B-B14F-4D97-AF65-F5344CB8AC3E}">
        <p14:creationId xmlns:p14="http://schemas.microsoft.com/office/powerpoint/2010/main" val="633888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4726" y="415973"/>
            <a:ext cx="8056414" cy="1069591"/>
          </a:xfrm>
          <a:prstGeom prst="rect">
            <a:avLst/>
          </a:prstGeom>
          <a:noFill/>
        </p:spPr>
        <p:txBody>
          <a:bodyPr wrap="square" rtlCol="0">
            <a:spAutoFit/>
          </a:bodyPr>
          <a:lstStyle/>
          <a:p>
            <a:r>
              <a:rPr lang="en-US" sz="3200" dirty="0" smtClean="0"/>
              <a:t>The second part of deciding whether to apply concerns your choice of a suitable US partner.</a:t>
            </a:r>
            <a:endParaRPr lang="en-US" sz="3200" dirty="0"/>
          </a:p>
        </p:txBody>
      </p:sp>
      <p:sp>
        <p:nvSpPr>
          <p:cNvPr id="5" name="TextBox 4"/>
          <p:cNvSpPr txBox="1"/>
          <p:nvPr/>
        </p:nvSpPr>
        <p:spPr>
          <a:xfrm>
            <a:off x="674726" y="1912046"/>
            <a:ext cx="6355080" cy="369332"/>
          </a:xfrm>
          <a:prstGeom prst="rect">
            <a:avLst/>
          </a:prstGeom>
          <a:noFill/>
        </p:spPr>
        <p:txBody>
          <a:bodyPr wrap="square" rtlCol="0">
            <a:spAutoFit/>
          </a:bodyPr>
          <a:lstStyle/>
          <a:p>
            <a:r>
              <a:rPr lang="en-US" i="1" dirty="0" smtClean="0"/>
              <a:t>Common questions…</a:t>
            </a:r>
            <a:endParaRPr lang="en-US" i="1" dirty="0"/>
          </a:p>
        </p:txBody>
      </p:sp>
      <p:sp>
        <p:nvSpPr>
          <p:cNvPr id="6" name="TextBox 5"/>
          <p:cNvSpPr txBox="1"/>
          <p:nvPr/>
        </p:nvSpPr>
        <p:spPr>
          <a:xfrm>
            <a:off x="696549" y="2401453"/>
            <a:ext cx="8227642" cy="196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70C0"/>
                </a:solidFill>
              </a:rPr>
              <a:t>Is it better to choose someone with previous </a:t>
            </a:r>
            <a:r>
              <a:rPr lang="en-US" sz="2400" dirty="0">
                <a:solidFill>
                  <a:srgbClr val="0070C0"/>
                </a:solidFill>
              </a:rPr>
              <a:t>NSF experience?</a:t>
            </a:r>
          </a:p>
          <a:p>
            <a:pPr marL="285750" indent="-285750">
              <a:buFont typeface="Arial" panose="020B0604020202020204" pitchFamily="34" charset="0"/>
              <a:buChar char="•"/>
            </a:pPr>
            <a:r>
              <a:rPr lang="en-US" sz="2400" dirty="0" smtClean="0">
                <a:solidFill>
                  <a:srgbClr val="0070C0"/>
                </a:solidFill>
              </a:rPr>
              <a:t>Someone who has existing </a:t>
            </a:r>
            <a:r>
              <a:rPr lang="en-US" sz="2400" dirty="0">
                <a:solidFill>
                  <a:srgbClr val="0070C0"/>
                </a:solidFill>
              </a:rPr>
              <a:t>NSF funding?</a:t>
            </a:r>
          </a:p>
          <a:p>
            <a:pPr marL="285750" indent="-285750">
              <a:buFont typeface="Arial" panose="020B0604020202020204" pitchFamily="34" charset="0"/>
              <a:buChar char="•"/>
            </a:pPr>
            <a:r>
              <a:rPr lang="en-US" sz="2400" dirty="0" smtClean="0">
                <a:solidFill>
                  <a:srgbClr val="0070C0"/>
                </a:solidFill>
              </a:rPr>
              <a:t>Someone who is </a:t>
            </a:r>
            <a:r>
              <a:rPr lang="en-US" sz="2400" dirty="0">
                <a:solidFill>
                  <a:srgbClr val="0070C0"/>
                </a:solidFill>
              </a:rPr>
              <a:t>more </a:t>
            </a:r>
            <a:r>
              <a:rPr lang="en-US" sz="2400" dirty="0" smtClean="0">
                <a:solidFill>
                  <a:srgbClr val="0070C0"/>
                </a:solidFill>
              </a:rPr>
              <a:t>junior versus more </a:t>
            </a:r>
            <a:r>
              <a:rPr lang="en-US" sz="2400" dirty="0">
                <a:solidFill>
                  <a:srgbClr val="0070C0"/>
                </a:solidFill>
              </a:rPr>
              <a:t>established?</a:t>
            </a:r>
          </a:p>
          <a:p>
            <a:pPr marL="285750" indent="-285750">
              <a:buFont typeface="Arial" panose="020B0604020202020204" pitchFamily="34" charset="0"/>
              <a:buChar char="•"/>
            </a:pPr>
            <a:r>
              <a:rPr lang="en-US" sz="2400" dirty="0" smtClean="0">
                <a:solidFill>
                  <a:srgbClr val="0070C0"/>
                </a:solidFill>
              </a:rPr>
              <a:t>Someone from </a:t>
            </a:r>
            <a:r>
              <a:rPr lang="en-US" sz="2400" dirty="0">
                <a:solidFill>
                  <a:srgbClr val="0070C0"/>
                </a:solidFill>
              </a:rPr>
              <a:t>a “famous” institution?</a:t>
            </a:r>
            <a:endParaRPr lang="en-US" sz="2400" b="1" u="sng" dirty="0">
              <a:solidFill>
                <a:srgbClr val="0070C0"/>
              </a:solidFill>
            </a:endParaRPr>
          </a:p>
          <a:p>
            <a:pPr marL="285750" indent="-285750">
              <a:buFont typeface="Arial" panose="020B0604020202020204" pitchFamily="34" charset="0"/>
              <a:buChar char="•"/>
            </a:pPr>
            <a:r>
              <a:rPr lang="en-US" sz="2400" i="1" dirty="0" smtClean="0">
                <a:solidFill>
                  <a:srgbClr val="0070C0"/>
                </a:solidFill>
              </a:rPr>
              <a:t>etc…</a:t>
            </a:r>
            <a:endParaRPr lang="en-US" sz="2400" i="1" dirty="0">
              <a:solidFill>
                <a:srgbClr val="0070C0"/>
              </a:solidFill>
            </a:endParaRPr>
          </a:p>
        </p:txBody>
      </p:sp>
      <p:sp>
        <p:nvSpPr>
          <p:cNvPr id="7" name="TextBox 6"/>
          <p:cNvSpPr txBox="1"/>
          <p:nvPr/>
        </p:nvSpPr>
        <p:spPr>
          <a:xfrm>
            <a:off x="1265299" y="4904509"/>
            <a:ext cx="6428509" cy="1384995"/>
          </a:xfrm>
          <a:prstGeom prst="rect">
            <a:avLst/>
          </a:prstGeom>
          <a:noFill/>
        </p:spPr>
        <p:txBody>
          <a:bodyPr wrap="square" rtlCol="0">
            <a:spAutoFit/>
          </a:bodyPr>
          <a:lstStyle/>
          <a:p>
            <a:r>
              <a:rPr lang="en-US" sz="2800" b="1" dirty="0" smtClean="0">
                <a:solidFill>
                  <a:srgbClr val="FF0000"/>
                </a:solidFill>
              </a:rPr>
              <a:t>In my opinion as a Program Director managing a core scientific program, </a:t>
            </a:r>
          </a:p>
          <a:p>
            <a:r>
              <a:rPr lang="en-US" sz="2800" b="1" dirty="0" smtClean="0">
                <a:solidFill>
                  <a:srgbClr val="FF0000"/>
                </a:solidFill>
              </a:rPr>
              <a:t>these are the wrong questions!</a:t>
            </a:r>
            <a:endParaRPr lang="en-US" sz="2800" b="1" dirty="0">
              <a:solidFill>
                <a:srgbClr val="FF0000"/>
              </a:solidFill>
            </a:endParaRPr>
          </a:p>
        </p:txBody>
      </p:sp>
      <p:cxnSp>
        <p:nvCxnSpPr>
          <p:cNvPr id="9" name="Straight Connector 8"/>
          <p:cNvCxnSpPr/>
          <p:nvPr/>
        </p:nvCxnSpPr>
        <p:spPr>
          <a:xfrm flipH="1" flipV="1">
            <a:off x="799968" y="2401453"/>
            <a:ext cx="7931172" cy="20613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99968" y="2401453"/>
            <a:ext cx="7872893" cy="20689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245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635" y="314035"/>
            <a:ext cx="7767782" cy="1384995"/>
          </a:xfrm>
          <a:prstGeom prst="rect">
            <a:avLst/>
          </a:prstGeom>
          <a:noFill/>
        </p:spPr>
        <p:txBody>
          <a:bodyPr wrap="square" rtlCol="0">
            <a:spAutoFit/>
          </a:bodyPr>
          <a:lstStyle/>
          <a:p>
            <a:r>
              <a:rPr lang="en-US" sz="2800" dirty="0" smtClean="0">
                <a:solidFill>
                  <a:srgbClr val="FF0000"/>
                </a:solidFill>
              </a:rPr>
              <a:t>Just as you didn’t choose your career based on a particular funding opportunity, you shouldn’t choose your collaborators this way either.</a:t>
            </a:r>
            <a:endParaRPr lang="en-US" sz="2800" dirty="0">
              <a:solidFill>
                <a:srgbClr val="FF0000"/>
              </a:solidFill>
            </a:endParaRPr>
          </a:p>
        </p:txBody>
      </p:sp>
      <p:sp>
        <p:nvSpPr>
          <p:cNvPr id="3" name="TextBox 2"/>
          <p:cNvSpPr txBox="1"/>
          <p:nvPr/>
        </p:nvSpPr>
        <p:spPr>
          <a:xfrm>
            <a:off x="933672" y="1940892"/>
            <a:ext cx="7832259"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000000"/>
                </a:solidFill>
              </a:rPr>
              <a:t>You know what interests you, and what your main lines of research are</a:t>
            </a:r>
          </a:p>
          <a:p>
            <a:pPr marL="285750" indent="-285750">
              <a:buFont typeface="Arial" panose="020B0604020202020204" pitchFamily="34" charset="0"/>
              <a:buChar char="•"/>
            </a:pPr>
            <a:r>
              <a:rPr lang="en-US" sz="2000" dirty="0" smtClean="0">
                <a:solidFill>
                  <a:srgbClr val="000000"/>
                </a:solidFill>
              </a:rPr>
              <a:t>You know which Americans have similar or complementary research backgrounds which will enhance your research and vice versa.</a:t>
            </a:r>
          </a:p>
          <a:p>
            <a:pPr marL="285750" indent="-285750">
              <a:buFont typeface="Arial" panose="020B0604020202020204" pitchFamily="34" charset="0"/>
              <a:buChar char="•"/>
            </a:pPr>
            <a:r>
              <a:rPr lang="en-US" sz="2000" dirty="0" smtClean="0">
                <a:solidFill>
                  <a:srgbClr val="000000"/>
                </a:solidFill>
              </a:rPr>
              <a:t>You’re probably already “close” to these individuals, talking extensively with them at conferences, hiring their students as your postdocs (and vice versa), perhaps even refereeing their papers, etc.</a:t>
            </a:r>
          </a:p>
          <a:p>
            <a:pPr marL="285750" indent="-285750">
              <a:buFont typeface="Arial" panose="020B0604020202020204" pitchFamily="34" charset="0"/>
              <a:buChar char="•"/>
            </a:pPr>
            <a:r>
              <a:rPr lang="en-US" sz="2000" dirty="0" smtClean="0">
                <a:solidFill>
                  <a:srgbClr val="000000"/>
                </a:solidFill>
              </a:rPr>
              <a:t>Maybe you’ve already formed a collaboration, or talked about doing so.</a:t>
            </a:r>
          </a:p>
          <a:p>
            <a:pPr marL="285750" indent="-285750">
              <a:buFont typeface="Arial" panose="020B0604020202020204" pitchFamily="34" charset="0"/>
              <a:buChar char="•"/>
            </a:pPr>
            <a:r>
              <a:rPr lang="en-US" sz="2000" i="1" u="sng" dirty="0" smtClean="0">
                <a:solidFill>
                  <a:srgbClr val="FF0000"/>
                </a:solidFill>
              </a:rPr>
              <a:t>These</a:t>
            </a:r>
            <a:r>
              <a:rPr lang="en-US" sz="2000" dirty="0" smtClean="0">
                <a:solidFill>
                  <a:srgbClr val="FF0000"/>
                </a:solidFill>
              </a:rPr>
              <a:t> are your natural collaborators!</a:t>
            </a:r>
          </a:p>
        </p:txBody>
      </p:sp>
      <p:sp>
        <p:nvSpPr>
          <p:cNvPr id="4" name="TextBox 3"/>
          <p:cNvSpPr txBox="1"/>
          <p:nvPr/>
        </p:nvSpPr>
        <p:spPr>
          <a:xfrm>
            <a:off x="665817" y="4867562"/>
            <a:ext cx="6446982" cy="1631216"/>
          </a:xfrm>
          <a:prstGeom prst="rect">
            <a:avLst/>
          </a:prstGeom>
          <a:noFill/>
          <a:ln w="28575">
            <a:solidFill>
              <a:srgbClr val="FF0000"/>
            </a:solidFill>
          </a:ln>
        </p:spPr>
        <p:txBody>
          <a:bodyPr wrap="square" rtlCol="0">
            <a:spAutoFit/>
          </a:bodyPr>
          <a:lstStyle/>
          <a:p>
            <a:pPr algn="ctr"/>
            <a:r>
              <a:rPr lang="en-US" sz="2000" dirty="0" smtClean="0">
                <a:solidFill>
                  <a:srgbClr val="0070C0"/>
                </a:solidFill>
              </a:rPr>
              <a:t>Such a collaboration develops </a:t>
            </a:r>
            <a:r>
              <a:rPr lang="en-US" sz="2000" i="1" dirty="0" smtClean="0">
                <a:solidFill>
                  <a:srgbClr val="0070C0"/>
                </a:solidFill>
              </a:rPr>
              <a:t>naturally</a:t>
            </a:r>
            <a:r>
              <a:rPr lang="en-US" sz="2000" dirty="0" smtClean="0">
                <a:solidFill>
                  <a:srgbClr val="0070C0"/>
                </a:solidFill>
              </a:rPr>
              <a:t> --- indeed, </a:t>
            </a:r>
            <a:r>
              <a:rPr lang="en-US" sz="2000" i="1" dirty="0" smtClean="0">
                <a:solidFill>
                  <a:srgbClr val="0070C0"/>
                </a:solidFill>
              </a:rPr>
              <a:t>organically</a:t>
            </a:r>
            <a:r>
              <a:rPr lang="en-US" sz="2000" dirty="0" smtClean="0">
                <a:solidFill>
                  <a:srgbClr val="0070C0"/>
                </a:solidFill>
              </a:rPr>
              <a:t> --- and is therefore </a:t>
            </a:r>
            <a:r>
              <a:rPr lang="en-US" sz="2000" i="1" dirty="0" smtClean="0">
                <a:solidFill>
                  <a:srgbClr val="0070C0"/>
                </a:solidFill>
              </a:rPr>
              <a:t>credible</a:t>
            </a:r>
            <a:r>
              <a:rPr lang="en-US" sz="2000" dirty="0" smtClean="0">
                <a:solidFill>
                  <a:srgbClr val="0070C0"/>
                </a:solidFill>
              </a:rPr>
              <a:t>.   Outside experts in your field will see it this way and want to support it.   You cannot “force” this into existence.    </a:t>
            </a:r>
            <a:r>
              <a:rPr lang="en-US" sz="2000" b="1" dirty="0" smtClean="0">
                <a:solidFill>
                  <a:srgbClr val="FF0000"/>
                </a:solidFill>
              </a:rPr>
              <a:t>A credible collaboration is unbeatable, and should supersede all other concerns.</a:t>
            </a:r>
            <a:endParaRPr lang="en-US" sz="2000" b="1" dirty="0">
              <a:solidFill>
                <a:srgbClr val="FF0000"/>
              </a:solidFill>
            </a:endParaRPr>
          </a:p>
        </p:txBody>
      </p:sp>
    </p:spTree>
    <p:extLst>
      <p:ext uri="{BB962C8B-B14F-4D97-AF65-F5344CB8AC3E}">
        <p14:creationId xmlns:p14="http://schemas.microsoft.com/office/powerpoint/2010/main" val="726396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3475" y="233276"/>
            <a:ext cx="8500967" cy="1077218"/>
          </a:xfrm>
          <a:prstGeom prst="rect">
            <a:avLst/>
          </a:prstGeom>
          <a:noFill/>
        </p:spPr>
        <p:txBody>
          <a:bodyPr wrap="square" rtlCol="0">
            <a:spAutoFit/>
          </a:bodyPr>
          <a:lstStyle/>
          <a:p>
            <a:r>
              <a:rPr lang="en-US" sz="3200" dirty="0" smtClean="0"/>
              <a:t>That said, the identity of your collaborator can have a </a:t>
            </a:r>
            <a:r>
              <a:rPr lang="en-US" sz="3200" i="1" dirty="0" smtClean="0"/>
              <a:t>smaller</a:t>
            </a:r>
            <a:r>
              <a:rPr lang="en-US" sz="3200" dirty="0" smtClean="0"/>
              <a:t> effect on your funding probability...</a:t>
            </a:r>
          </a:p>
        </p:txBody>
      </p:sp>
      <p:sp>
        <p:nvSpPr>
          <p:cNvPr id="5" name="TextBox 4"/>
          <p:cNvSpPr txBox="1"/>
          <p:nvPr/>
        </p:nvSpPr>
        <p:spPr>
          <a:xfrm>
            <a:off x="553475" y="1565018"/>
            <a:ext cx="7390693" cy="5078313"/>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rgbClr val="0070C0"/>
                </a:solidFill>
              </a:rPr>
              <a:t>It is helpful if he/she has previous NSF experience?</a:t>
            </a:r>
          </a:p>
          <a:p>
            <a:pPr marL="742950" lvl="1" indent="-285750">
              <a:buFont typeface="Arial" panose="020B0604020202020204" pitchFamily="34" charset="0"/>
              <a:buChar char="•"/>
            </a:pPr>
            <a:r>
              <a:rPr lang="en-US" dirty="0">
                <a:solidFill>
                  <a:srgbClr val="FF0000"/>
                </a:solidFill>
              </a:rPr>
              <a:t>Yes, if </a:t>
            </a:r>
            <a:r>
              <a:rPr lang="en-US" dirty="0" smtClean="0">
                <a:solidFill>
                  <a:srgbClr val="FF0000"/>
                </a:solidFill>
              </a:rPr>
              <a:t>he/she knows what </a:t>
            </a:r>
            <a:r>
              <a:rPr lang="en-US" dirty="0">
                <a:solidFill>
                  <a:srgbClr val="FF0000"/>
                </a:solidFill>
              </a:rPr>
              <a:t>NSF expects and how to write a proposal.</a:t>
            </a:r>
          </a:p>
          <a:p>
            <a:pPr marL="285750" indent="-285750">
              <a:buFont typeface="Arial" panose="020B0604020202020204" pitchFamily="34" charset="0"/>
              <a:buChar char="•"/>
            </a:pPr>
            <a:r>
              <a:rPr lang="en-US" i="1" dirty="0">
                <a:solidFill>
                  <a:srgbClr val="0070C0"/>
                </a:solidFill>
              </a:rPr>
              <a:t>Is it helpful if he/she has existing NSF funding?</a:t>
            </a:r>
          </a:p>
          <a:p>
            <a:pPr marL="742950" lvl="1" indent="-285750">
              <a:buFont typeface="Arial" panose="020B0604020202020204" pitchFamily="34" charset="0"/>
              <a:buChar char="•"/>
            </a:pPr>
            <a:r>
              <a:rPr lang="en-US" dirty="0">
                <a:solidFill>
                  <a:srgbClr val="FF0000"/>
                </a:solidFill>
              </a:rPr>
              <a:t>Not necessarily.   Could even hurt:   Some programs have limitations on applications from </a:t>
            </a:r>
            <a:r>
              <a:rPr lang="en-US" dirty="0" smtClean="0">
                <a:solidFill>
                  <a:srgbClr val="FF0000"/>
                </a:solidFill>
              </a:rPr>
              <a:t>American PIs </a:t>
            </a:r>
            <a:r>
              <a:rPr lang="en-US" dirty="0">
                <a:solidFill>
                  <a:srgbClr val="FF0000"/>
                </a:solidFill>
              </a:rPr>
              <a:t>with current NSF </a:t>
            </a:r>
            <a:r>
              <a:rPr lang="en-US" dirty="0" smtClean="0">
                <a:solidFill>
                  <a:srgbClr val="FF0000"/>
                </a:solidFill>
              </a:rPr>
              <a:t>funding.  There are also NSF-wide limits on total summer salaries.   </a:t>
            </a:r>
            <a:endParaRPr lang="en-US" dirty="0">
              <a:solidFill>
                <a:srgbClr val="FF0000"/>
              </a:solidFill>
            </a:endParaRPr>
          </a:p>
          <a:p>
            <a:pPr marL="285750" indent="-285750">
              <a:buFont typeface="Arial" panose="020B0604020202020204" pitchFamily="34" charset="0"/>
              <a:buChar char="•"/>
            </a:pPr>
            <a:r>
              <a:rPr lang="en-US" i="1" dirty="0">
                <a:solidFill>
                  <a:srgbClr val="0070C0"/>
                </a:solidFill>
              </a:rPr>
              <a:t>Is it helpful if he/she is more junior, or more established?</a:t>
            </a:r>
          </a:p>
          <a:p>
            <a:pPr marL="742950" lvl="1" indent="-285750">
              <a:buFont typeface="Arial" panose="020B0604020202020204" pitchFamily="34" charset="0"/>
              <a:buChar char="•"/>
            </a:pPr>
            <a:r>
              <a:rPr lang="en-US" dirty="0">
                <a:solidFill>
                  <a:srgbClr val="FF0000"/>
                </a:solidFill>
              </a:rPr>
              <a:t>NSF does not discriminate in this way.   Commitment and relevance to the project is the important thing.  </a:t>
            </a:r>
            <a:r>
              <a:rPr lang="en-US" dirty="0" smtClean="0">
                <a:solidFill>
                  <a:srgbClr val="FF0000"/>
                </a:solidFill>
              </a:rPr>
              <a:t>However, funding to members of under-represented groups (women, African-Americans, Hispanics, etc.) can increase the diversity of the program, which is an asset.</a:t>
            </a:r>
            <a:endParaRPr lang="en-US" dirty="0">
              <a:solidFill>
                <a:srgbClr val="FF0000"/>
              </a:solidFill>
            </a:endParaRPr>
          </a:p>
          <a:p>
            <a:pPr marL="285750" indent="-285750">
              <a:buFont typeface="Arial" panose="020B0604020202020204" pitchFamily="34" charset="0"/>
              <a:buChar char="•"/>
            </a:pPr>
            <a:r>
              <a:rPr lang="en-US" i="1" dirty="0">
                <a:solidFill>
                  <a:srgbClr val="0070C0"/>
                </a:solidFill>
              </a:rPr>
              <a:t>Is it helpful if he/she is from a “famous” institution?</a:t>
            </a:r>
          </a:p>
          <a:p>
            <a:pPr marL="742950" lvl="1" indent="-285750">
              <a:buFont typeface="Arial" panose="020B0604020202020204" pitchFamily="34" charset="0"/>
              <a:buChar char="•"/>
            </a:pPr>
            <a:r>
              <a:rPr lang="en-US" dirty="0">
                <a:solidFill>
                  <a:srgbClr val="FF0000"/>
                </a:solidFill>
              </a:rPr>
              <a:t>Not necessarily.   NSF funds all sizes and types of institutions.   NSF even has special pots of money for proposals that come from </a:t>
            </a:r>
            <a:r>
              <a:rPr lang="en-US" dirty="0" smtClean="0">
                <a:solidFill>
                  <a:srgbClr val="FF0000"/>
                </a:solidFill>
              </a:rPr>
              <a:t>scientifically-disadvantaged parts of the US (see </a:t>
            </a:r>
            <a:r>
              <a:rPr lang="en-US" dirty="0" err="1">
                <a:solidFill>
                  <a:srgbClr val="FF0000"/>
                </a:solidFill>
              </a:rPr>
              <a:t>EPSCoR</a:t>
            </a:r>
            <a:r>
              <a:rPr lang="en-US" dirty="0">
                <a:solidFill>
                  <a:srgbClr val="FF0000"/>
                </a:solidFill>
              </a:rPr>
              <a:t>).    Note </a:t>
            </a:r>
            <a:r>
              <a:rPr lang="en-US" dirty="0" smtClean="0">
                <a:solidFill>
                  <a:srgbClr val="FF0000"/>
                </a:solidFill>
              </a:rPr>
              <a:t>   that </a:t>
            </a:r>
            <a:r>
              <a:rPr lang="en-US" dirty="0">
                <a:solidFill>
                  <a:srgbClr val="FF0000"/>
                </a:solidFill>
              </a:rPr>
              <a:t>Lead PI must work at a </a:t>
            </a:r>
            <a:r>
              <a:rPr lang="en-US" u="sng" dirty="0">
                <a:solidFill>
                  <a:srgbClr val="FF0000"/>
                </a:solidFill>
              </a:rPr>
              <a:t>US academic </a:t>
            </a:r>
            <a:r>
              <a:rPr lang="en-US" dirty="0">
                <a:solidFill>
                  <a:srgbClr val="FF0000"/>
                </a:solidFill>
              </a:rPr>
              <a:t>or </a:t>
            </a:r>
            <a:r>
              <a:rPr lang="en-US" u="sng" dirty="0">
                <a:solidFill>
                  <a:srgbClr val="FF0000"/>
                </a:solidFill>
              </a:rPr>
              <a:t>non-profit institution</a:t>
            </a:r>
            <a:r>
              <a:rPr lang="en-US" dirty="0">
                <a:solidFill>
                  <a:srgbClr val="FF0000"/>
                </a:solidFill>
              </a:rPr>
              <a:t>. </a:t>
            </a:r>
            <a:r>
              <a:rPr lang="en-US" dirty="0" smtClean="0">
                <a:solidFill>
                  <a:srgbClr val="FF0000"/>
                </a:solidFill>
              </a:rPr>
              <a:t> Some </a:t>
            </a:r>
            <a:r>
              <a:rPr lang="en-US" dirty="0">
                <a:solidFill>
                  <a:srgbClr val="FF0000"/>
                </a:solidFill>
              </a:rPr>
              <a:t>programs allow </a:t>
            </a:r>
            <a:r>
              <a:rPr lang="en-US" u="sng" dirty="0">
                <a:solidFill>
                  <a:srgbClr val="FF0000"/>
                </a:solidFill>
              </a:rPr>
              <a:t>private companies </a:t>
            </a:r>
            <a:r>
              <a:rPr lang="en-US" dirty="0">
                <a:solidFill>
                  <a:srgbClr val="FF0000"/>
                </a:solidFill>
              </a:rPr>
              <a:t>to apply (not a federal </a:t>
            </a:r>
            <a:r>
              <a:rPr lang="en-US" dirty="0" smtClean="0">
                <a:solidFill>
                  <a:srgbClr val="FF0000"/>
                </a:solidFill>
              </a:rPr>
              <a:t>     lab </a:t>
            </a:r>
            <a:r>
              <a:rPr lang="en-US" dirty="0">
                <a:solidFill>
                  <a:srgbClr val="FF0000"/>
                </a:solidFill>
              </a:rPr>
              <a:t>or </a:t>
            </a:r>
            <a:r>
              <a:rPr lang="en-US" dirty="0" smtClean="0">
                <a:solidFill>
                  <a:srgbClr val="FF0000"/>
                </a:solidFill>
              </a:rPr>
              <a:t>NIH </a:t>
            </a:r>
            <a:r>
              <a:rPr lang="en-US" dirty="0">
                <a:solidFill>
                  <a:srgbClr val="FF0000"/>
                </a:solidFill>
              </a:rPr>
              <a:t>intramural researcher). </a:t>
            </a:r>
          </a:p>
        </p:txBody>
      </p:sp>
    </p:spTree>
    <p:extLst>
      <p:ext uri="{BB962C8B-B14F-4D97-AF65-F5344CB8AC3E}">
        <p14:creationId xmlns:p14="http://schemas.microsoft.com/office/powerpoint/2010/main" val="4095886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494" y="355868"/>
            <a:ext cx="7744968" cy="707886"/>
          </a:xfrm>
          <a:prstGeom prst="rect">
            <a:avLst/>
          </a:prstGeom>
          <a:noFill/>
        </p:spPr>
        <p:txBody>
          <a:bodyPr wrap="square" rtlCol="0">
            <a:spAutoFit/>
          </a:bodyPr>
          <a:lstStyle/>
          <a:p>
            <a:r>
              <a:rPr lang="en-US" sz="4000" dirty="0" smtClean="0"/>
              <a:t>Step 2:   Prepare your proposal</a:t>
            </a:r>
            <a:endParaRPr lang="en-US" sz="4000" dirty="0"/>
          </a:p>
        </p:txBody>
      </p:sp>
      <p:sp>
        <p:nvSpPr>
          <p:cNvPr id="4" name="Rectangle 3"/>
          <p:cNvSpPr/>
          <p:nvPr/>
        </p:nvSpPr>
        <p:spPr bwMode="auto">
          <a:xfrm>
            <a:off x="607925" y="1287624"/>
            <a:ext cx="8313576" cy="399350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5" name="TextBox 4"/>
          <p:cNvSpPr txBox="1"/>
          <p:nvPr/>
        </p:nvSpPr>
        <p:spPr>
          <a:xfrm>
            <a:off x="763437" y="1436916"/>
            <a:ext cx="8046100" cy="3693319"/>
          </a:xfrm>
          <a:prstGeom prst="rect">
            <a:avLst/>
          </a:prstGeom>
          <a:noFill/>
        </p:spPr>
        <p:txBody>
          <a:bodyPr wrap="square" rtlCol="0">
            <a:spAutoFit/>
          </a:bodyPr>
          <a:lstStyle/>
          <a:p>
            <a:r>
              <a:rPr lang="en-US" sz="2800" b="1" dirty="0" smtClean="0">
                <a:solidFill>
                  <a:srgbClr val="0070C0"/>
                </a:solidFill>
              </a:rPr>
              <a:t>In general, your proposal must comply with three sets of rules/expectations:</a:t>
            </a:r>
          </a:p>
          <a:p>
            <a:endParaRPr lang="en-US" b="1" dirty="0" smtClean="0"/>
          </a:p>
          <a:p>
            <a:pPr marL="285750" indent="-285750">
              <a:buFont typeface="Arial" panose="020B0604020202020204" pitchFamily="34" charset="0"/>
              <a:buChar char="•"/>
            </a:pPr>
            <a:r>
              <a:rPr lang="en-US" sz="2000" dirty="0" smtClean="0"/>
              <a:t>Those listed in the </a:t>
            </a:r>
            <a:r>
              <a:rPr lang="en-US" sz="2000" b="1" dirty="0" smtClean="0">
                <a:solidFill>
                  <a:srgbClr val="FF0000"/>
                </a:solidFill>
              </a:rPr>
              <a:t>“Dear Colleague Letter” (DCL) </a:t>
            </a:r>
            <a:r>
              <a:rPr lang="en-US" sz="2000" dirty="0" smtClean="0"/>
              <a:t>which provides general instructions for all NSF-BSF proposals, regardless of the individual </a:t>
            </a:r>
            <a:r>
              <a:rPr lang="en-US" sz="2000" dirty="0"/>
              <a:t>NSF </a:t>
            </a:r>
            <a:r>
              <a:rPr lang="en-US" sz="2000" dirty="0" smtClean="0"/>
              <a:t>program:   </a:t>
            </a:r>
            <a:r>
              <a:rPr lang="en-US" sz="2000" dirty="0" smtClean="0">
                <a:hlinkClick r:id="rId2"/>
              </a:rPr>
              <a:t>https</a:t>
            </a:r>
            <a:r>
              <a:rPr lang="en-US" sz="2000" dirty="0">
                <a:hlinkClick r:id="rId2"/>
              </a:rPr>
              <a:t>://</a:t>
            </a:r>
            <a:r>
              <a:rPr lang="en-US" sz="2000" dirty="0" smtClean="0">
                <a:hlinkClick r:id="rId2"/>
              </a:rPr>
              <a:t>www.nsf.gov/pubs/2017/nsf17120/nsf17120.jsp</a:t>
            </a:r>
            <a:endParaRPr lang="en-US" sz="2000" dirty="0" smtClean="0"/>
          </a:p>
          <a:p>
            <a:pPr marL="285750" indent="-285750">
              <a:buFont typeface="Arial" panose="020B0604020202020204" pitchFamily="34" charset="0"/>
              <a:buChar char="•"/>
            </a:pPr>
            <a:r>
              <a:rPr lang="en-US" sz="2000" dirty="0" smtClean="0"/>
              <a:t>Those listed in the </a:t>
            </a:r>
            <a:r>
              <a:rPr lang="en-US" sz="2000" b="1" dirty="0" smtClean="0">
                <a:solidFill>
                  <a:srgbClr val="FF0000"/>
                </a:solidFill>
              </a:rPr>
              <a:t>PAPPG</a:t>
            </a:r>
            <a:r>
              <a:rPr lang="en-US" sz="2000" dirty="0" smtClean="0"/>
              <a:t> (minimal NSF-wide expectations/requirements for all </a:t>
            </a:r>
            <a:r>
              <a:rPr lang="en-US" sz="2000" dirty="0"/>
              <a:t>proposals to NSF) </a:t>
            </a:r>
            <a:r>
              <a:rPr lang="en-US" sz="2000" dirty="0" smtClean="0"/>
              <a:t>   [last update 2/2019 --- keep checking!] </a:t>
            </a:r>
            <a:r>
              <a:rPr lang="en-US" sz="2000" dirty="0" smtClean="0">
                <a:hlinkClick r:id="rId3"/>
              </a:rPr>
              <a:t>https</a:t>
            </a:r>
            <a:r>
              <a:rPr lang="en-US" sz="2000" dirty="0">
                <a:hlinkClick r:id="rId3"/>
              </a:rPr>
              <a:t>://</a:t>
            </a:r>
            <a:r>
              <a:rPr lang="en-US" sz="2000" dirty="0" smtClean="0">
                <a:hlinkClick r:id="rId3"/>
              </a:rPr>
              <a:t>www.nsf.gov/publications/pub_summ.jsp?ods_key=nsf19001</a:t>
            </a:r>
            <a:endParaRPr lang="en-US" sz="2000" dirty="0" smtClean="0"/>
          </a:p>
          <a:p>
            <a:pPr marL="285750" indent="-285750">
              <a:buFont typeface="Arial" panose="020B0604020202020204" pitchFamily="34" charset="0"/>
              <a:buChar char="•"/>
            </a:pPr>
            <a:r>
              <a:rPr lang="en-US" sz="2000" dirty="0" smtClean="0"/>
              <a:t>Those listed in the </a:t>
            </a:r>
            <a:r>
              <a:rPr lang="en-US" sz="2000" b="1" dirty="0" smtClean="0">
                <a:solidFill>
                  <a:srgbClr val="FF0000"/>
                </a:solidFill>
              </a:rPr>
              <a:t>Solicitation </a:t>
            </a:r>
            <a:r>
              <a:rPr lang="en-US" sz="2000" dirty="0" smtClean="0"/>
              <a:t>(specific to program, may supplement or override the PAPPG)</a:t>
            </a:r>
          </a:p>
        </p:txBody>
      </p:sp>
    </p:spTree>
    <p:extLst>
      <p:ext uri="{BB962C8B-B14F-4D97-AF65-F5344CB8AC3E}">
        <p14:creationId xmlns:p14="http://schemas.microsoft.com/office/powerpoint/2010/main" val="3010852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627330" y="237932"/>
            <a:ext cx="6153539" cy="685344"/>
          </a:xfrm>
          <a:prstGeom prst="rect">
            <a:avLst/>
          </a:prstGeom>
          <a:noFill/>
          <a:ln w="28575">
            <a:noFill/>
            <a:miter lim="800000"/>
            <a:headEnd/>
            <a:tailEnd/>
          </a:ln>
          <a:extLst>
            <a:ext uri="{909E8E84-426E-40dd-AFC4-6F175D3DCCD1}">
              <a14:hiddenFill xmlns:a14="http://schemas.microsoft.com/office/drawing/2010/main" xmlns="">
                <a:solidFill>
                  <a:srgbClr val="FFFFFF"/>
                </a:solidFill>
              </a14:hiddenFill>
            </a:ext>
          </a:extLst>
        </p:spPr>
        <p:txBody>
          <a:bodyPr lIns="90488" tIns="44450" rIns="90488" bIns="44450" anchor="ct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r>
              <a:rPr lang="en-US" altLang="en-US" sz="3600" dirty="0" smtClean="0">
                <a:latin typeface="+mn-lt"/>
              </a:rPr>
              <a:t>Parts of an NSF Proposal</a:t>
            </a:r>
            <a:endParaRPr lang="en-US" altLang="en-US" sz="3600" dirty="0">
              <a:latin typeface="+mn-lt"/>
            </a:endParaRPr>
          </a:p>
        </p:txBody>
      </p:sp>
      <p:sp>
        <p:nvSpPr>
          <p:cNvPr id="22534" name="Rectangle 6"/>
          <p:cNvSpPr>
            <a:spLocks noChangeArrowheads="1"/>
          </p:cNvSpPr>
          <p:nvPr/>
        </p:nvSpPr>
        <p:spPr bwMode="auto">
          <a:xfrm>
            <a:off x="688877" y="1068476"/>
            <a:ext cx="8059469" cy="5508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marL="342900" indent="-342900">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nSpc>
                <a:spcPct val="85000"/>
              </a:lnSpc>
              <a:spcBef>
                <a:spcPts val="500"/>
              </a:spcBef>
              <a:spcAft>
                <a:spcPts val="500"/>
              </a:spcAft>
              <a:buClr>
                <a:schemeClr val="tx1"/>
              </a:buClr>
            </a:pPr>
            <a:r>
              <a:rPr lang="en-US" altLang="en-US" sz="2000" dirty="0" smtClean="0">
                <a:solidFill>
                  <a:srgbClr val="FF0000"/>
                </a:solidFill>
                <a:latin typeface="+mn-lt"/>
              </a:rPr>
              <a:t>Cover Page</a:t>
            </a:r>
          </a:p>
          <a:p>
            <a:pPr>
              <a:lnSpc>
                <a:spcPct val="85000"/>
              </a:lnSpc>
              <a:spcBef>
                <a:spcPts val="500"/>
              </a:spcBef>
              <a:spcAft>
                <a:spcPts val="500"/>
              </a:spcAft>
              <a:buClr>
                <a:schemeClr val="tx1"/>
              </a:buClr>
            </a:pPr>
            <a:r>
              <a:rPr lang="en-US" altLang="en-US" sz="2000" dirty="0" smtClean="0">
                <a:solidFill>
                  <a:srgbClr val="FF0000"/>
                </a:solidFill>
                <a:latin typeface="+mn-lt"/>
              </a:rPr>
              <a:t>Project Summary </a:t>
            </a:r>
            <a:r>
              <a:rPr lang="en-US" altLang="en-US" sz="2000" dirty="0" smtClean="0">
                <a:solidFill>
                  <a:srgbClr val="990033"/>
                </a:solidFill>
                <a:latin typeface="+mn-lt"/>
              </a:rPr>
              <a:t>--- </a:t>
            </a:r>
            <a:r>
              <a:rPr lang="en-US" altLang="en-US" sz="1800" dirty="0" smtClean="0">
                <a:latin typeface="+mn-lt"/>
              </a:rPr>
              <a:t>must explicitly and separately address </a:t>
            </a:r>
            <a:r>
              <a:rPr lang="en-US" altLang="en-US" sz="1800" b="1" u="sng" dirty="0" smtClean="0">
                <a:solidFill>
                  <a:srgbClr val="0070C0"/>
                </a:solidFill>
                <a:latin typeface="+mn-lt"/>
              </a:rPr>
              <a:t>Intellectual Merit</a:t>
            </a:r>
            <a:r>
              <a:rPr lang="en-US" altLang="en-US" sz="1800" dirty="0" smtClean="0">
                <a:latin typeface="+mn-lt"/>
              </a:rPr>
              <a:t> and </a:t>
            </a:r>
            <a:r>
              <a:rPr lang="en-US" altLang="en-US" sz="1800" b="1" u="sng" dirty="0" smtClean="0">
                <a:solidFill>
                  <a:srgbClr val="0070C0"/>
                </a:solidFill>
                <a:latin typeface="+mn-lt"/>
              </a:rPr>
              <a:t>Broader Impact</a:t>
            </a:r>
            <a:endParaRPr lang="en-US" altLang="en-US" sz="1800" b="1" u="sng" dirty="0">
              <a:solidFill>
                <a:srgbClr val="0070C0"/>
              </a:solidFill>
              <a:latin typeface="+mn-lt"/>
            </a:endParaRPr>
          </a:p>
          <a:p>
            <a:pPr>
              <a:lnSpc>
                <a:spcPct val="85000"/>
              </a:lnSpc>
              <a:spcBef>
                <a:spcPts val="500"/>
              </a:spcBef>
              <a:spcAft>
                <a:spcPts val="500"/>
              </a:spcAft>
              <a:buClr>
                <a:schemeClr val="tx1"/>
              </a:buClr>
              <a:buFont typeface="Times" pitchFamily="-84" charset="0"/>
              <a:buChar char="•"/>
            </a:pPr>
            <a:r>
              <a:rPr lang="en-US" altLang="en-US" sz="2000" dirty="0">
                <a:solidFill>
                  <a:srgbClr val="FF0000"/>
                </a:solidFill>
                <a:latin typeface="+mn-lt"/>
              </a:rPr>
              <a:t>Project </a:t>
            </a:r>
            <a:r>
              <a:rPr lang="en-US" altLang="en-US" sz="2000" dirty="0" smtClean="0">
                <a:solidFill>
                  <a:srgbClr val="FF0000"/>
                </a:solidFill>
                <a:latin typeface="+mn-lt"/>
              </a:rPr>
              <a:t>Description  </a:t>
            </a:r>
            <a:r>
              <a:rPr lang="en-US" altLang="en-US" sz="2000" dirty="0" smtClean="0">
                <a:solidFill>
                  <a:srgbClr val="990033"/>
                </a:solidFill>
                <a:latin typeface="+mn-lt"/>
              </a:rPr>
              <a:t>--- </a:t>
            </a:r>
            <a:r>
              <a:rPr lang="en-US" altLang="en-US" sz="1800" dirty="0">
                <a:latin typeface="+mn-lt"/>
              </a:rPr>
              <a:t>must explicitly and separately address </a:t>
            </a:r>
            <a:r>
              <a:rPr lang="en-US" altLang="en-US" sz="1800" b="1" u="sng" dirty="0">
                <a:solidFill>
                  <a:srgbClr val="0070C0"/>
                </a:solidFill>
                <a:latin typeface="+mn-lt"/>
              </a:rPr>
              <a:t>Intellectual Merit</a:t>
            </a:r>
            <a:r>
              <a:rPr lang="en-US" altLang="en-US" sz="1800" dirty="0">
                <a:latin typeface="+mn-lt"/>
              </a:rPr>
              <a:t> and </a:t>
            </a:r>
            <a:r>
              <a:rPr lang="en-US" altLang="en-US" sz="1800" b="1" u="sng" dirty="0">
                <a:solidFill>
                  <a:srgbClr val="0070C0"/>
                </a:solidFill>
                <a:latin typeface="+mn-lt"/>
              </a:rPr>
              <a:t>Broader </a:t>
            </a:r>
            <a:r>
              <a:rPr lang="en-US" altLang="en-US" sz="1800" b="1" u="sng" dirty="0" smtClean="0">
                <a:solidFill>
                  <a:srgbClr val="0070C0"/>
                </a:solidFill>
                <a:latin typeface="+mn-lt"/>
              </a:rPr>
              <a:t>Impact</a:t>
            </a:r>
            <a:r>
              <a:rPr lang="en-US" altLang="en-US" sz="1800" b="1" dirty="0" smtClean="0">
                <a:solidFill>
                  <a:srgbClr val="0070C0"/>
                </a:solidFill>
                <a:latin typeface="+mn-lt"/>
              </a:rPr>
              <a:t>;  </a:t>
            </a:r>
            <a:r>
              <a:rPr lang="en-US" altLang="en-US" sz="1800" dirty="0" smtClean="0">
                <a:latin typeface="+mn-lt"/>
              </a:rPr>
              <a:t>also </a:t>
            </a:r>
            <a:r>
              <a:rPr lang="en-US" altLang="en-US" sz="1800" dirty="0">
                <a:latin typeface="+mn-lt"/>
              </a:rPr>
              <a:t>include Results from Prior NSF </a:t>
            </a:r>
            <a:r>
              <a:rPr lang="en-US" altLang="en-US" sz="1800" dirty="0" smtClean="0">
                <a:latin typeface="+mn-lt"/>
              </a:rPr>
              <a:t>support;   describe US/Israel collaboration and how it will operate</a:t>
            </a:r>
            <a:endParaRPr lang="en-US" altLang="en-US" sz="1800" dirty="0">
              <a:latin typeface="+mn-lt"/>
            </a:endParaRPr>
          </a:p>
          <a:p>
            <a:pPr>
              <a:lnSpc>
                <a:spcPct val="85000"/>
              </a:lnSpc>
              <a:spcBef>
                <a:spcPts val="500"/>
              </a:spcBef>
              <a:spcAft>
                <a:spcPts val="500"/>
              </a:spcAft>
              <a:buClr>
                <a:schemeClr val="tx1"/>
              </a:buClr>
            </a:pPr>
            <a:r>
              <a:rPr lang="en-US" altLang="en-US" sz="2000" dirty="0" smtClean="0">
                <a:solidFill>
                  <a:srgbClr val="FF0000"/>
                </a:solidFill>
                <a:latin typeface="+mn-lt"/>
              </a:rPr>
              <a:t>References</a:t>
            </a:r>
            <a:r>
              <a:rPr lang="en-US" altLang="en-US" sz="2000" dirty="0" smtClean="0">
                <a:solidFill>
                  <a:srgbClr val="990033"/>
                </a:solidFill>
                <a:latin typeface="+mn-lt"/>
              </a:rPr>
              <a:t>  -- </a:t>
            </a:r>
            <a:r>
              <a:rPr lang="en-US" altLang="en-US" sz="1800" dirty="0" smtClean="0">
                <a:latin typeface="+mn-lt"/>
              </a:rPr>
              <a:t>All </a:t>
            </a:r>
            <a:r>
              <a:rPr lang="en-US" altLang="en-US" sz="1800" dirty="0">
                <a:latin typeface="+mn-lt"/>
              </a:rPr>
              <a:t>a</a:t>
            </a:r>
            <a:r>
              <a:rPr lang="en-US" altLang="en-US" sz="1800" dirty="0" smtClean="0">
                <a:latin typeface="+mn-lt"/>
              </a:rPr>
              <a:t>uthors</a:t>
            </a:r>
            <a:r>
              <a:rPr lang="en-US" altLang="en-US" sz="1800" dirty="0">
                <a:latin typeface="+mn-lt"/>
              </a:rPr>
              <a:t>, </a:t>
            </a:r>
            <a:r>
              <a:rPr lang="en-US" altLang="en-US" sz="1800" dirty="0" smtClean="0">
                <a:latin typeface="+mn-lt"/>
              </a:rPr>
              <a:t>titles </a:t>
            </a:r>
            <a:r>
              <a:rPr lang="en-US" altLang="en-US" sz="1800" dirty="0">
                <a:latin typeface="+mn-lt"/>
              </a:rPr>
              <a:t>of </a:t>
            </a:r>
            <a:r>
              <a:rPr lang="en-US" altLang="en-US" sz="1800" dirty="0" smtClean="0">
                <a:latin typeface="+mn-lt"/>
              </a:rPr>
              <a:t>articles </a:t>
            </a:r>
            <a:endParaRPr lang="en-US" altLang="en-US" sz="1800" dirty="0">
              <a:latin typeface="+mn-lt"/>
            </a:endParaRPr>
          </a:p>
          <a:p>
            <a:pPr>
              <a:spcBef>
                <a:spcPts val="500"/>
              </a:spcBef>
              <a:spcAft>
                <a:spcPts val="500"/>
              </a:spcAft>
              <a:buClr>
                <a:schemeClr val="tx1"/>
              </a:buClr>
            </a:pPr>
            <a:r>
              <a:rPr lang="en-US" altLang="en-US" sz="2000" dirty="0">
                <a:solidFill>
                  <a:srgbClr val="FF0000"/>
                </a:solidFill>
                <a:latin typeface="+mn-lt"/>
              </a:rPr>
              <a:t>Biographical </a:t>
            </a:r>
            <a:r>
              <a:rPr lang="en-US" altLang="en-US" sz="2000" dirty="0" smtClean="0">
                <a:solidFill>
                  <a:srgbClr val="FF0000"/>
                </a:solidFill>
                <a:latin typeface="+mn-lt"/>
              </a:rPr>
              <a:t>Sketches</a:t>
            </a:r>
          </a:p>
          <a:p>
            <a:pPr>
              <a:spcBef>
                <a:spcPts val="500"/>
              </a:spcBef>
              <a:spcAft>
                <a:spcPts val="500"/>
              </a:spcAft>
              <a:buClr>
                <a:schemeClr val="tx1"/>
              </a:buClr>
            </a:pPr>
            <a:r>
              <a:rPr lang="en-US" altLang="en-US" sz="2000" dirty="0" smtClean="0">
                <a:solidFill>
                  <a:srgbClr val="FF0000"/>
                </a:solidFill>
                <a:latin typeface="+mn-lt"/>
              </a:rPr>
              <a:t>Budget and Budget Justification  </a:t>
            </a:r>
            <a:r>
              <a:rPr lang="en-US" altLang="en-US" sz="2000" dirty="0" smtClean="0">
                <a:latin typeface="+mn-lt"/>
              </a:rPr>
              <a:t>--- your declaration about the funds you need for the proposed research (including overhead, etc.) </a:t>
            </a:r>
          </a:p>
          <a:p>
            <a:pPr>
              <a:spcBef>
                <a:spcPts val="500"/>
              </a:spcBef>
              <a:spcAft>
                <a:spcPts val="500"/>
              </a:spcAft>
              <a:buClr>
                <a:schemeClr val="tx1"/>
              </a:buClr>
            </a:pPr>
            <a:r>
              <a:rPr lang="en-US" altLang="en-US" sz="2000" dirty="0" smtClean="0">
                <a:solidFill>
                  <a:srgbClr val="FF0000"/>
                </a:solidFill>
                <a:latin typeface="+mn-lt"/>
              </a:rPr>
              <a:t>Current and Pending Support</a:t>
            </a:r>
            <a:endParaRPr lang="en-US" altLang="en-US" sz="2000" dirty="0">
              <a:solidFill>
                <a:srgbClr val="FF0000"/>
              </a:solidFill>
              <a:latin typeface="+mn-lt"/>
            </a:endParaRPr>
          </a:p>
          <a:p>
            <a:pPr>
              <a:lnSpc>
                <a:spcPct val="70000"/>
              </a:lnSpc>
              <a:spcBef>
                <a:spcPts val="500"/>
              </a:spcBef>
              <a:spcAft>
                <a:spcPts val="500"/>
              </a:spcAft>
              <a:buClr>
                <a:schemeClr val="tx1"/>
              </a:buClr>
            </a:pPr>
            <a:r>
              <a:rPr lang="en-US" altLang="en-US" sz="2000" dirty="0" smtClean="0">
                <a:solidFill>
                  <a:srgbClr val="FF0000"/>
                </a:solidFill>
                <a:latin typeface="+mn-lt"/>
              </a:rPr>
              <a:t>Post </a:t>
            </a:r>
            <a:r>
              <a:rPr lang="en-US" altLang="en-US" sz="2000" dirty="0">
                <a:solidFill>
                  <a:srgbClr val="FF0000"/>
                </a:solidFill>
                <a:latin typeface="+mn-lt"/>
              </a:rPr>
              <a:t>Doc </a:t>
            </a:r>
            <a:r>
              <a:rPr lang="en-US" altLang="en-US" sz="2000" dirty="0" smtClean="0">
                <a:solidFill>
                  <a:srgbClr val="FF0000"/>
                </a:solidFill>
                <a:latin typeface="+mn-lt"/>
              </a:rPr>
              <a:t>Mentoring Plan </a:t>
            </a:r>
            <a:r>
              <a:rPr lang="en-US" altLang="en-US" sz="2000" dirty="0" smtClean="0">
                <a:solidFill>
                  <a:srgbClr val="990033"/>
                </a:solidFill>
                <a:latin typeface="+mn-lt"/>
              </a:rPr>
              <a:t>--- </a:t>
            </a:r>
            <a:r>
              <a:rPr lang="en-US" altLang="en-US" sz="1800" dirty="0" smtClean="0">
                <a:latin typeface="+mn-lt"/>
              </a:rPr>
              <a:t>if needed, one </a:t>
            </a:r>
            <a:r>
              <a:rPr lang="en-US" altLang="en-US" sz="1800" dirty="0">
                <a:latin typeface="+mn-lt"/>
              </a:rPr>
              <a:t>page in Supplementary Docs</a:t>
            </a:r>
          </a:p>
          <a:p>
            <a:pPr>
              <a:lnSpc>
                <a:spcPct val="70000"/>
              </a:lnSpc>
              <a:spcBef>
                <a:spcPts val="500"/>
              </a:spcBef>
              <a:spcAft>
                <a:spcPts val="500"/>
              </a:spcAft>
              <a:buClr>
                <a:schemeClr val="tx1"/>
              </a:buClr>
            </a:pPr>
            <a:r>
              <a:rPr lang="en-US" altLang="en-US" sz="2000" dirty="0">
                <a:solidFill>
                  <a:srgbClr val="FF0000"/>
                </a:solidFill>
                <a:latin typeface="+mn-lt"/>
              </a:rPr>
              <a:t>Data Maintenance </a:t>
            </a:r>
            <a:r>
              <a:rPr lang="en-US" altLang="en-US" sz="2000" dirty="0" smtClean="0">
                <a:solidFill>
                  <a:srgbClr val="FF0000"/>
                </a:solidFill>
                <a:latin typeface="+mn-lt"/>
              </a:rPr>
              <a:t>Plan </a:t>
            </a:r>
            <a:r>
              <a:rPr lang="en-US" altLang="en-US" sz="2000" dirty="0" smtClean="0">
                <a:solidFill>
                  <a:srgbClr val="000000"/>
                </a:solidFill>
                <a:latin typeface="+mn-lt"/>
              </a:rPr>
              <a:t>--- </a:t>
            </a:r>
            <a:r>
              <a:rPr lang="en-US" altLang="en-US" sz="1800" dirty="0" smtClean="0">
                <a:latin typeface="+mn-lt"/>
              </a:rPr>
              <a:t>max two </a:t>
            </a:r>
            <a:r>
              <a:rPr lang="en-US" altLang="en-US" sz="1800" dirty="0">
                <a:latin typeface="+mn-lt"/>
              </a:rPr>
              <a:t>pages in Supplementary </a:t>
            </a:r>
            <a:r>
              <a:rPr lang="en-US" altLang="en-US" sz="1800" dirty="0" smtClean="0">
                <a:latin typeface="+mn-lt"/>
              </a:rPr>
              <a:t>Docs</a:t>
            </a:r>
          </a:p>
          <a:p>
            <a:pPr>
              <a:lnSpc>
                <a:spcPct val="70000"/>
              </a:lnSpc>
              <a:spcBef>
                <a:spcPts val="500"/>
              </a:spcBef>
              <a:spcAft>
                <a:spcPts val="500"/>
              </a:spcAft>
              <a:buClr>
                <a:schemeClr val="tx1"/>
              </a:buClr>
            </a:pPr>
            <a:r>
              <a:rPr lang="en-US" altLang="en-US" sz="2000" dirty="0" smtClean="0">
                <a:solidFill>
                  <a:srgbClr val="FF0000"/>
                </a:solidFill>
                <a:latin typeface="+mn-lt"/>
              </a:rPr>
              <a:t>Collaborator &amp; Other Affiliations List  </a:t>
            </a:r>
            <a:r>
              <a:rPr lang="en-US" altLang="en-US" sz="1800" dirty="0" smtClean="0">
                <a:solidFill>
                  <a:srgbClr val="000000"/>
                </a:solidFill>
                <a:latin typeface="+mn-lt"/>
              </a:rPr>
              <a:t>--- needed for Israelis too!                                         PhD advisors and students, collaborators, etc.   Read rules carefully.</a:t>
            </a:r>
          </a:p>
          <a:p>
            <a:pPr>
              <a:lnSpc>
                <a:spcPct val="70000"/>
              </a:lnSpc>
              <a:spcBef>
                <a:spcPts val="500"/>
              </a:spcBef>
              <a:spcAft>
                <a:spcPts val="500"/>
              </a:spcAft>
              <a:buClr>
                <a:schemeClr val="tx1"/>
              </a:buClr>
            </a:pPr>
            <a:r>
              <a:rPr lang="en-US" altLang="en-US" sz="2000" dirty="0" smtClean="0">
                <a:solidFill>
                  <a:srgbClr val="FF0000"/>
                </a:solidFill>
                <a:latin typeface="+mn-lt"/>
              </a:rPr>
              <a:t>Other Documents</a:t>
            </a:r>
            <a:r>
              <a:rPr lang="en-US" altLang="en-US" sz="2000" dirty="0" smtClean="0">
                <a:latin typeface="+mn-lt"/>
              </a:rPr>
              <a:t>                                                                                                               </a:t>
            </a:r>
            <a:r>
              <a:rPr lang="en-US" altLang="en-US" sz="1800" dirty="0" smtClean="0">
                <a:latin typeface="+mn-lt"/>
              </a:rPr>
              <a:t>(suggested Reviewers, commitment letters, etc.)… see PAPPG</a:t>
            </a:r>
            <a:endParaRPr lang="en-US" altLang="en-US" sz="1800" dirty="0">
              <a:latin typeface="+mn-lt"/>
            </a:endParaRPr>
          </a:p>
        </p:txBody>
      </p:sp>
      <p:sp>
        <p:nvSpPr>
          <p:cNvPr id="22535" name="Text Box 7"/>
          <p:cNvSpPr txBox="1">
            <a:spLocks noChangeArrowheads="1"/>
          </p:cNvSpPr>
          <p:nvPr/>
        </p:nvSpPr>
        <p:spPr bwMode="auto">
          <a:xfrm>
            <a:off x="6107898" y="299998"/>
            <a:ext cx="2506049" cy="830997"/>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ts val="500"/>
              </a:spcBef>
              <a:spcAft>
                <a:spcPts val="500"/>
              </a:spcAft>
              <a:buClr>
                <a:schemeClr val="accent1"/>
              </a:buClr>
              <a:buFontTx/>
              <a:buNone/>
            </a:pPr>
            <a:r>
              <a:rPr lang="en-US" altLang="en-US" sz="1600" dirty="0">
                <a:solidFill>
                  <a:srgbClr val="FF0000"/>
                </a:solidFill>
                <a:latin typeface="+mn-lt"/>
              </a:rPr>
              <a:t>Non-conforming proposals may be returned without review!!!</a:t>
            </a:r>
          </a:p>
        </p:txBody>
      </p:sp>
    </p:spTree>
    <p:extLst>
      <p:ext uri="{BB962C8B-B14F-4D97-AF65-F5344CB8AC3E}">
        <p14:creationId xmlns:p14="http://schemas.microsoft.com/office/powerpoint/2010/main" val="3908044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36" y="1047913"/>
            <a:ext cx="7222742"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Project Description, </a:t>
            </a:r>
            <a:r>
              <a:rPr lang="en-US" b="1" dirty="0" smtClean="0">
                <a:solidFill>
                  <a:srgbClr val="FF0000"/>
                </a:solidFill>
              </a:rPr>
              <a:t>describe an integrated collaborative US/Israeli effort</a:t>
            </a:r>
            <a:r>
              <a:rPr lang="en-US" dirty="0" smtClean="0"/>
              <a:t>.   Outline role of Israeli investigators and how the US and Israeli components will work together.</a:t>
            </a:r>
          </a:p>
          <a:p>
            <a:pPr marL="285750" indent="-285750">
              <a:buFont typeface="Arial" panose="020B0604020202020204" pitchFamily="34" charset="0"/>
              <a:buChar char="•"/>
            </a:pPr>
            <a:r>
              <a:rPr lang="en-US" dirty="0" smtClean="0"/>
              <a:t>Title for proposal must have </a:t>
            </a:r>
            <a:r>
              <a:rPr lang="en-US" b="1" dirty="0" smtClean="0">
                <a:solidFill>
                  <a:srgbClr val="FF0000"/>
                </a:solidFill>
              </a:rPr>
              <a:t>the prefix “NSF-BSF:”</a:t>
            </a:r>
          </a:p>
          <a:p>
            <a:pPr marL="285750" indent="-285750">
              <a:buFont typeface="Arial" panose="020B0604020202020204" pitchFamily="34" charset="0"/>
              <a:buChar char="•"/>
            </a:pPr>
            <a:r>
              <a:rPr lang="en-US" dirty="0" smtClean="0"/>
              <a:t>Do not check “collaborative” box unless </a:t>
            </a:r>
            <a:r>
              <a:rPr lang="en-US" i="1" dirty="0" smtClean="0"/>
              <a:t>multiple US institutions </a:t>
            </a:r>
            <a:r>
              <a:rPr lang="en-US" dirty="0" smtClean="0"/>
              <a:t>are involved.</a:t>
            </a:r>
          </a:p>
          <a:p>
            <a:pPr marL="285750" indent="-285750">
              <a:buFont typeface="Arial" panose="020B0604020202020204" pitchFamily="34" charset="0"/>
              <a:buChar char="•"/>
            </a:pPr>
            <a:r>
              <a:rPr lang="en-US" b="1" dirty="0" smtClean="0">
                <a:solidFill>
                  <a:srgbClr val="FF0000"/>
                </a:solidFill>
              </a:rPr>
              <a:t>List Israeli PIs as “Senior Personnel”, </a:t>
            </a:r>
            <a:r>
              <a:rPr lang="en-US" dirty="0" smtClean="0"/>
              <a:t>not as PIs or co-PIs.</a:t>
            </a:r>
          </a:p>
          <a:p>
            <a:pPr marL="285750" indent="-285750">
              <a:buFont typeface="Arial" panose="020B0604020202020204" pitchFamily="34" charset="0"/>
              <a:buChar char="•"/>
            </a:pPr>
            <a:r>
              <a:rPr lang="en-US" b="1" dirty="0" smtClean="0">
                <a:solidFill>
                  <a:srgbClr val="FF0000"/>
                </a:solidFill>
              </a:rPr>
              <a:t>List “N/A” for Current and Pending Support for Israeli PIs who have no American sources of current or pending funding.   </a:t>
            </a:r>
            <a:r>
              <a:rPr lang="en-US" dirty="0" smtClean="0"/>
              <a:t>Note that NSF-BSF funding for Israelis is </a:t>
            </a:r>
            <a:r>
              <a:rPr lang="en-US" i="1" dirty="0" smtClean="0"/>
              <a:t>not</a:t>
            </a:r>
            <a:r>
              <a:rPr lang="en-US" dirty="0" smtClean="0"/>
              <a:t> American support (since funds come from BSF).</a:t>
            </a:r>
          </a:p>
          <a:p>
            <a:pPr marL="285750" indent="-285750">
              <a:buFont typeface="Arial" panose="020B0604020202020204" pitchFamily="34" charset="0"/>
              <a:buChar char="•"/>
            </a:pPr>
            <a:r>
              <a:rPr lang="en-US" b="1" dirty="0" smtClean="0">
                <a:solidFill>
                  <a:srgbClr val="FF0000"/>
                </a:solidFill>
              </a:rPr>
              <a:t>Biographical Sketches </a:t>
            </a:r>
            <a:r>
              <a:rPr lang="en-US" dirty="0" smtClean="0"/>
              <a:t>should be provided for Americans </a:t>
            </a:r>
            <a:r>
              <a:rPr lang="en-US" i="1" dirty="0" smtClean="0"/>
              <a:t>and</a:t>
            </a:r>
            <a:r>
              <a:rPr lang="en-US" dirty="0" smtClean="0"/>
              <a:t> Israelis, along with Collaborator and Other Affiliations forms for each.</a:t>
            </a:r>
          </a:p>
          <a:p>
            <a:pPr marL="285750" indent="-285750">
              <a:buFont typeface="Arial" panose="020B0604020202020204" pitchFamily="34" charset="0"/>
              <a:buChar char="•"/>
            </a:pPr>
            <a:r>
              <a:rPr lang="en-US" b="1" dirty="0" smtClean="0">
                <a:solidFill>
                  <a:srgbClr val="FF0000"/>
                </a:solidFill>
              </a:rPr>
              <a:t>Postdoctoral Mentoring Plan</a:t>
            </a:r>
            <a:r>
              <a:rPr lang="en-US" dirty="0" smtClean="0"/>
              <a:t> required if postdoc funding is requested.  How will you develop the career of the postdoc, help build their  professional network, enable them to transfer to permanent job?</a:t>
            </a:r>
          </a:p>
          <a:p>
            <a:pPr marL="285750" indent="-285750">
              <a:buFont typeface="Arial" panose="020B0604020202020204" pitchFamily="34" charset="0"/>
              <a:buChar char="•"/>
            </a:pPr>
            <a:r>
              <a:rPr lang="en-US" b="1" dirty="0" smtClean="0">
                <a:solidFill>
                  <a:srgbClr val="FF0000"/>
                </a:solidFill>
              </a:rPr>
              <a:t>Israeli portion of budget should be provided as a Supplementary Document</a:t>
            </a:r>
            <a:r>
              <a:rPr lang="en-US" dirty="0" smtClean="0"/>
              <a:t>, along with Budget Justification, in English and in US dollars.  Follow BSF rules/expectations for this budget.  Don’t forget costs of adequate travel between US and Israel in support of collaboration!!</a:t>
            </a:r>
          </a:p>
        </p:txBody>
      </p:sp>
      <p:sp>
        <p:nvSpPr>
          <p:cNvPr id="3" name="Title 1"/>
          <p:cNvSpPr txBox="1">
            <a:spLocks/>
          </p:cNvSpPr>
          <p:nvPr/>
        </p:nvSpPr>
        <p:spPr>
          <a:xfrm>
            <a:off x="594336" y="326788"/>
            <a:ext cx="8174464" cy="575413"/>
          </a:xfr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smtClean="0">
                <a:latin typeface="+mn-lt"/>
              </a:rPr>
              <a:t>Special instructions for NSF-BSF proposals</a:t>
            </a:r>
            <a:endParaRPr lang="en-US" sz="3600" dirty="0">
              <a:latin typeface="+mn-lt"/>
            </a:endParaRPr>
          </a:p>
        </p:txBody>
      </p:sp>
    </p:spTree>
    <p:extLst>
      <p:ext uri="{BB962C8B-B14F-4D97-AF65-F5344CB8AC3E}">
        <p14:creationId xmlns:p14="http://schemas.microsoft.com/office/powerpoint/2010/main" val="3488809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173163"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endParaRPr lang="en-US" altLang="en-US" sz="4400">
              <a:solidFill>
                <a:schemeClr val="tx2"/>
              </a:solidFill>
            </a:endParaRPr>
          </a:p>
        </p:txBody>
      </p:sp>
      <p:sp>
        <p:nvSpPr>
          <p:cNvPr id="3" name="Rectangle 6"/>
          <p:cNvSpPr>
            <a:spLocks noChangeArrowheads="1"/>
          </p:cNvSpPr>
          <p:nvPr/>
        </p:nvSpPr>
        <p:spPr bwMode="auto">
          <a:xfrm>
            <a:off x="685800" y="457200"/>
            <a:ext cx="6013580" cy="452535"/>
          </a:xfrm>
          <a:prstGeom prst="rect">
            <a:avLst/>
          </a:prstGeom>
          <a:noFill/>
          <a:ln w="28575">
            <a:noFill/>
            <a:miter lim="800000"/>
            <a:headEnd/>
            <a:tailEnd/>
          </a:ln>
          <a:extLst>
            <a:ext uri="{909E8E84-426E-40dd-AFC4-6F175D3DCCD1}">
              <a14:hiddenFill xmlns:a14="http://schemas.microsoft.com/office/drawing/2010/main" xmlns="">
                <a:solidFill>
                  <a:srgbClr val="FFFFFF"/>
                </a:solidFill>
              </a14:hiddenFill>
            </a:ext>
          </a:extLst>
        </p:spPr>
        <p:txBody>
          <a:bodyPr lIns="90488" tIns="44450" rIns="90488" bIns="44450" anchor="ct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r>
              <a:rPr lang="en-US" altLang="en-US" dirty="0">
                <a:latin typeface="+mn-lt"/>
              </a:rPr>
              <a:t>Things to </a:t>
            </a:r>
            <a:r>
              <a:rPr lang="en-US" altLang="en-US" dirty="0" smtClean="0">
                <a:latin typeface="+mn-lt"/>
              </a:rPr>
              <a:t>consider while writing</a:t>
            </a:r>
            <a:endParaRPr lang="en-US" altLang="en-US" dirty="0">
              <a:latin typeface="+mn-lt"/>
            </a:endParaRPr>
          </a:p>
        </p:txBody>
      </p:sp>
      <p:sp>
        <p:nvSpPr>
          <p:cNvPr id="4" name="Rectangle 7"/>
          <p:cNvSpPr>
            <a:spLocks noChangeArrowheads="1"/>
          </p:cNvSpPr>
          <p:nvPr/>
        </p:nvSpPr>
        <p:spPr bwMode="auto">
          <a:xfrm>
            <a:off x="926840" y="1450910"/>
            <a:ext cx="6845560" cy="4554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marL="342900" indent="-342900">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ts val="500"/>
              </a:spcBef>
              <a:spcAft>
                <a:spcPts val="500"/>
              </a:spcAft>
              <a:buClr>
                <a:srgbClr val="990033"/>
              </a:buClr>
            </a:pPr>
            <a:r>
              <a:rPr lang="en-US" altLang="en-US" sz="2000" dirty="0" smtClean="0">
                <a:solidFill>
                  <a:srgbClr val="000000"/>
                </a:solidFill>
                <a:latin typeface="+mn-lt"/>
              </a:rPr>
              <a:t>Why </a:t>
            </a:r>
            <a:r>
              <a:rPr lang="en-US" altLang="en-US" sz="2000" i="1" dirty="0" smtClean="0">
                <a:solidFill>
                  <a:srgbClr val="000000"/>
                </a:solidFill>
                <a:latin typeface="+mn-lt"/>
              </a:rPr>
              <a:t>this</a:t>
            </a:r>
            <a:r>
              <a:rPr lang="en-US" altLang="en-US" sz="2000" dirty="0" smtClean="0">
                <a:solidFill>
                  <a:srgbClr val="000000"/>
                </a:solidFill>
                <a:latin typeface="+mn-lt"/>
              </a:rPr>
              <a:t> research project?    </a:t>
            </a:r>
            <a:r>
              <a:rPr lang="en-US" altLang="en-US" sz="1800" dirty="0" smtClean="0">
                <a:solidFill>
                  <a:srgbClr val="FF0000"/>
                </a:solidFill>
                <a:latin typeface="+mn-lt"/>
              </a:rPr>
              <a:t>Address an important problem.</a:t>
            </a:r>
            <a:endParaRPr lang="en-US" altLang="en-US" sz="1800" dirty="0">
              <a:solidFill>
                <a:srgbClr val="FF0000"/>
              </a:solidFill>
              <a:latin typeface="+mn-lt"/>
            </a:endParaRPr>
          </a:p>
          <a:p>
            <a:pPr>
              <a:spcBef>
                <a:spcPts val="500"/>
              </a:spcBef>
              <a:spcAft>
                <a:spcPts val="500"/>
              </a:spcAft>
              <a:buClr>
                <a:schemeClr val="tx1"/>
              </a:buClr>
              <a:buFont typeface="Times" pitchFamily="-84" charset="0"/>
              <a:buChar char="•"/>
            </a:pPr>
            <a:r>
              <a:rPr lang="en-US" altLang="en-US" sz="2000" dirty="0">
                <a:solidFill>
                  <a:srgbClr val="000000"/>
                </a:solidFill>
                <a:latin typeface="+mn-lt"/>
              </a:rPr>
              <a:t>Why you and not someone else?</a:t>
            </a:r>
          </a:p>
          <a:p>
            <a:pPr lvl="1">
              <a:spcBef>
                <a:spcPts val="500"/>
              </a:spcBef>
              <a:spcAft>
                <a:spcPts val="500"/>
              </a:spcAft>
              <a:buClr>
                <a:schemeClr val="accent1"/>
              </a:buClr>
              <a:buFont typeface="Times" pitchFamily="-84" charset="0"/>
              <a:buChar char="•"/>
            </a:pPr>
            <a:r>
              <a:rPr lang="en-US" altLang="en-US" sz="1800" dirty="0">
                <a:solidFill>
                  <a:srgbClr val="FF0000"/>
                </a:solidFill>
                <a:latin typeface="+mn-lt"/>
              </a:rPr>
              <a:t>Uniqueness </a:t>
            </a:r>
            <a:r>
              <a:rPr lang="en-US" altLang="en-US" sz="1800" dirty="0" smtClean="0">
                <a:solidFill>
                  <a:srgbClr val="FF0000"/>
                </a:solidFill>
                <a:latin typeface="+mn-lt"/>
              </a:rPr>
              <a:t>of qualifications, available facilities, educational opportunities, etc… </a:t>
            </a:r>
          </a:p>
          <a:p>
            <a:pPr>
              <a:spcBef>
                <a:spcPts val="500"/>
              </a:spcBef>
              <a:spcAft>
                <a:spcPts val="500"/>
              </a:spcAft>
              <a:buClr>
                <a:schemeClr val="accent1"/>
              </a:buClr>
              <a:buFont typeface="Times" pitchFamily="-84" charset="0"/>
              <a:buChar char="•"/>
            </a:pPr>
            <a:r>
              <a:rPr lang="en-US" altLang="en-US" sz="2000" dirty="0" smtClean="0">
                <a:solidFill>
                  <a:srgbClr val="000000"/>
                </a:solidFill>
                <a:latin typeface="+mn-lt"/>
              </a:rPr>
              <a:t>Capture </a:t>
            </a:r>
            <a:r>
              <a:rPr lang="en-US" altLang="en-US" sz="2000" dirty="0">
                <a:solidFill>
                  <a:srgbClr val="000000"/>
                </a:solidFill>
                <a:latin typeface="+mn-lt"/>
              </a:rPr>
              <a:t>the </a:t>
            </a:r>
            <a:r>
              <a:rPr lang="en-US" altLang="en-US" sz="2000" dirty="0" smtClean="0">
                <a:solidFill>
                  <a:srgbClr val="000000"/>
                </a:solidFill>
                <a:latin typeface="+mn-lt"/>
              </a:rPr>
              <a:t>reviewers’</a:t>
            </a:r>
            <a:r>
              <a:rPr lang="en-US" altLang="ja-JP" sz="2000" dirty="0" smtClean="0">
                <a:solidFill>
                  <a:srgbClr val="000000"/>
                </a:solidFill>
                <a:latin typeface="+mn-lt"/>
              </a:rPr>
              <a:t> </a:t>
            </a:r>
            <a:r>
              <a:rPr lang="en-US" altLang="ja-JP" sz="2000" dirty="0">
                <a:solidFill>
                  <a:srgbClr val="000000"/>
                </a:solidFill>
                <a:latin typeface="+mn-lt"/>
              </a:rPr>
              <a:t>attention in the </a:t>
            </a:r>
            <a:r>
              <a:rPr lang="en-US" altLang="ja-JP" sz="2000" dirty="0" smtClean="0">
                <a:solidFill>
                  <a:srgbClr val="000000"/>
                </a:solidFill>
                <a:latin typeface="+mn-lt"/>
              </a:rPr>
              <a:t>Summary </a:t>
            </a:r>
            <a:r>
              <a:rPr lang="en-US" altLang="ja-JP" sz="2000" dirty="0">
                <a:solidFill>
                  <a:srgbClr val="000000"/>
                </a:solidFill>
                <a:latin typeface="+mn-lt"/>
              </a:rPr>
              <a:t>and I</a:t>
            </a:r>
            <a:r>
              <a:rPr lang="en-US" altLang="ja-JP" sz="2000" dirty="0" smtClean="0">
                <a:solidFill>
                  <a:srgbClr val="000000"/>
                </a:solidFill>
                <a:latin typeface="+mn-lt"/>
              </a:rPr>
              <a:t>ntroduction</a:t>
            </a:r>
            <a:r>
              <a:rPr lang="en-US" altLang="ja-JP" sz="2000" dirty="0">
                <a:solidFill>
                  <a:srgbClr val="000000"/>
                </a:solidFill>
                <a:latin typeface="+mn-lt"/>
              </a:rPr>
              <a:t>. </a:t>
            </a:r>
            <a:r>
              <a:rPr lang="en-US" altLang="ja-JP" sz="2000" dirty="0" smtClean="0">
                <a:solidFill>
                  <a:srgbClr val="000000"/>
                </a:solidFill>
                <a:latin typeface="+mn-lt"/>
              </a:rPr>
              <a:t> </a:t>
            </a:r>
            <a:r>
              <a:rPr lang="en-US" altLang="ja-JP" sz="1800" dirty="0" smtClean="0">
                <a:solidFill>
                  <a:srgbClr val="FF0000"/>
                </a:solidFill>
                <a:latin typeface="+mn-lt"/>
              </a:rPr>
              <a:t>Maintain enthusiasm.  Make </a:t>
            </a:r>
            <a:r>
              <a:rPr lang="en-US" altLang="ja-JP" sz="1800" dirty="0">
                <a:solidFill>
                  <a:srgbClr val="FF0000"/>
                </a:solidFill>
                <a:latin typeface="+mn-lt"/>
              </a:rPr>
              <a:t>them want to read more. </a:t>
            </a:r>
            <a:r>
              <a:rPr lang="en-US" altLang="en-US" sz="1800" i="1" u="sng" dirty="0" smtClean="0">
                <a:solidFill>
                  <a:srgbClr val="FF0000"/>
                </a:solidFill>
                <a:latin typeface="+mn-lt"/>
              </a:rPr>
              <a:t>YOU</a:t>
            </a:r>
            <a:r>
              <a:rPr lang="en-US" altLang="en-US" sz="1800" dirty="0" smtClean="0">
                <a:solidFill>
                  <a:srgbClr val="FF0000"/>
                </a:solidFill>
                <a:latin typeface="+mn-lt"/>
              </a:rPr>
              <a:t> </a:t>
            </a:r>
            <a:r>
              <a:rPr lang="en-US" altLang="en-US" sz="1800" dirty="0">
                <a:solidFill>
                  <a:srgbClr val="FF0000"/>
                </a:solidFill>
                <a:latin typeface="+mn-lt"/>
              </a:rPr>
              <a:t>must convince the reviewer you are worthy of </a:t>
            </a:r>
            <a:r>
              <a:rPr lang="en-US" altLang="en-US" sz="1800" dirty="0" smtClean="0">
                <a:solidFill>
                  <a:srgbClr val="FF0000"/>
                </a:solidFill>
                <a:latin typeface="+mn-lt"/>
              </a:rPr>
              <a:t>funding</a:t>
            </a:r>
          </a:p>
          <a:p>
            <a:pPr>
              <a:spcBef>
                <a:spcPts val="500"/>
              </a:spcBef>
              <a:spcAft>
                <a:spcPts val="500"/>
              </a:spcAft>
              <a:buClr>
                <a:schemeClr val="tx1"/>
              </a:buClr>
              <a:buFont typeface="Times" pitchFamily="-84" charset="0"/>
              <a:buChar char="•"/>
            </a:pPr>
            <a:r>
              <a:rPr lang="en-US" altLang="en-US" sz="2000" dirty="0" smtClean="0">
                <a:solidFill>
                  <a:srgbClr val="000000"/>
                </a:solidFill>
                <a:latin typeface="+mn-lt"/>
              </a:rPr>
              <a:t>Describe the mechanics of the US/Israel collaboration</a:t>
            </a:r>
            <a:r>
              <a:rPr lang="en-US" altLang="en-US" sz="1800" dirty="0" smtClean="0">
                <a:solidFill>
                  <a:srgbClr val="FF0000"/>
                </a:solidFill>
                <a:latin typeface="+mn-lt"/>
              </a:rPr>
              <a:t>.   How will the collaboration function?    Explain all issues and show you’ve carefully considered all angles.</a:t>
            </a:r>
          </a:p>
          <a:p>
            <a:pPr>
              <a:spcBef>
                <a:spcPts val="500"/>
              </a:spcBef>
              <a:spcAft>
                <a:spcPts val="500"/>
              </a:spcAft>
              <a:buClr>
                <a:schemeClr val="tx1"/>
              </a:buClr>
              <a:buFont typeface="Times" pitchFamily="-84" charset="0"/>
              <a:buChar char="•"/>
            </a:pPr>
            <a:r>
              <a:rPr lang="en-US" altLang="en-US" sz="2000" dirty="0" smtClean="0">
                <a:solidFill>
                  <a:srgbClr val="000000"/>
                </a:solidFill>
                <a:latin typeface="+mn-lt"/>
              </a:rPr>
              <a:t>Express </a:t>
            </a:r>
            <a:r>
              <a:rPr lang="en-US" altLang="en-US" sz="2000" dirty="0">
                <a:solidFill>
                  <a:srgbClr val="000000"/>
                </a:solidFill>
                <a:latin typeface="+mn-lt"/>
              </a:rPr>
              <a:t>yourself </a:t>
            </a:r>
            <a:r>
              <a:rPr lang="en-US" altLang="en-US" sz="2000" dirty="0" smtClean="0">
                <a:solidFill>
                  <a:srgbClr val="000000"/>
                </a:solidFill>
                <a:latin typeface="+mn-lt"/>
              </a:rPr>
              <a:t>clearly.    </a:t>
            </a:r>
            <a:r>
              <a:rPr lang="en-US" altLang="en-US" sz="1800" dirty="0" smtClean="0">
                <a:solidFill>
                  <a:srgbClr val="FF0000"/>
                </a:solidFill>
                <a:latin typeface="+mn-lt"/>
              </a:rPr>
              <a:t>It’</a:t>
            </a:r>
            <a:r>
              <a:rPr lang="en-US" altLang="ja-JP" sz="1800" dirty="0" smtClean="0">
                <a:solidFill>
                  <a:srgbClr val="FF0000"/>
                </a:solidFill>
                <a:latin typeface="+mn-lt"/>
              </a:rPr>
              <a:t>s </a:t>
            </a:r>
            <a:r>
              <a:rPr lang="en-US" altLang="ja-JP" sz="1800" dirty="0">
                <a:solidFill>
                  <a:srgbClr val="FF0000"/>
                </a:solidFill>
                <a:latin typeface="+mn-lt"/>
              </a:rPr>
              <a:t>not the </a:t>
            </a:r>
            <a:r>
              <a:rPr lang="en-US" altLang="ja-JP" sz="1800" dirty="0" smtClean="0">
                <a:solidFill>
                  <a:srgbClr val="FF0000"/>
                </a:solidFill>
                <a:latin typeface="+mn-lt"/>
              </a:rPr>
              <a:t>reviewer’s </a:t>
            </a:r>
            <a:r>
              <a:rPr lang="en-US" altLang="ja-JP" sz="1800" dirty="0">
                <a:solidFill>
                  <a:srgbClr val="FF0000"/>
                </a:solidFill>
                <a:latin typeface="+mn-lt"/>
              </a:rPr>
              <a:t>job to figure out what you are trying to accomplish and </a:t>
            </a:r>
            <a:r>
              <a:rPr lang="en-US" altLang="ja-JP" sz="1800" dirty="0" smtClean="0">
                <a:solidFill>
                  <a:srgbClr val="FF0000"/>
                </a:solidFill>
                <a:latin typeface="+mn-lt"/>
              </a:rPr>
              <a:t>why.   Good expository writing is key!</a:t>
            </a:r>
          </a:p>
        </p:txBody>
      </p:sp>
    </p:spTree>
    <p:extLst>
      <p:ext uri="{BB962C8B-B14F-4D97-AF65-F5344CB8AC3E}">
        <p14:creationId xmlns:p14="http://schemas.microsoft.com/office/powerpoint/2010/main" val="3540021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7037" y="1666316"/>
            <a:ext cx="6676232" cy="3477875"/>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70C0"/>
                </a:solidFill>
              </a:rPr>
              <a:t>Create a strong, clear, testable </a:t>
            </a:r>
            <a:r>
              <a:rPr lang="en-US" sz="2000" dirty="0">
                <a:solidFill>
                  <a:srgbClr val="FF0000"/>
                </a:solidFill>
              </a:rPr>
              <a:t>hypothesis</a:t>
            </a:r>
          </a:p>
          <a:p>
            <a:pPr marL="285750" indent="-285750">
              <a:buFont typeface="Arial" panose="020B0604020202020204" pitchFamily="34" charset="0"/>
              <a:buChar char="•"/>
            </a:pPr>
            <a:r>
              <a:rPr lang="en-US" sz="2000" dirty="0">
                <a:solidFill>
                  <a:srgbClr val="0070C0"/>
                </a:solidFill>
              </a:rPr>
              <a:t>Provide </a:t>
            </a:r>
            <a:r>
              <a:rPr lang="en-US" sz="2000" dirty="0">
                <a:solidFill>
                  <a:srgbClr val="FF0000"/>
                </a:solidFill>
              </a:rPr>
              <a:t>comprehensive background and preliminary data </a:t>
            </a:r>
            <a:r>
              <a:rPr lang="en-US" sz="2000" dirty="0">
                <a:solidFill>
                  <a:srgbClr val="0070C0"/>
                </a:solidFill>
              </a:rPr>
              <a:t>to justify the hypothesis, </a:t>
            </a:r>
            <a:r>
              <a:rPr lang="en-US" sz="2000" dirty="0">
                <a:solidFill>
                  <a:srgbClr val="FF0000"/>
                </a:solidFill>
              </a:rPr>
              <a:t>specific aims and experimental plan</a:t>
            </a:r>
          </a:p>
          <a:p>
            <a:pPr marL="285750" indent="-285750">
              <a:buFont typeface="Arial" panose="020B0604020202020204" pitchFamily="34" charset="0"/>
              <a:buChar char="•"/>
            </a:pPr>
            <a:r>
              <a:rPr lang="en-US" sz="2000" dirty="0">
                <a:solidFill>
                  <a:srgbClr val="0070C0"/>
                </a:solidFill>
              </a:rPr>
              <a:t>Write the experimental plan as if reviewers do not know what you know about the technology, methods, etc.</a:t>
            </a:r>
          </a:p>
          <a:p>
            <a:pPr marL="285750" indent="-285750">
              <a:buFont typeface="Arial" panose="020B0604020202020204" pitchFamily="34" charset="0"/>
              <a:buChar char="•"/>
            </a:pPr>
            <a:r>
              <a:rPr lang="en-US" sz="2000" dirty="0">
                <a:solidFill>
                  <a:srgbClr val="0070C0"/>
                </a:solidFill>
              </a:rPr>
              <a:t>Demonstrate that each (and every) aim supports the hypothesis</a:t>
            </a:r>
          </a:p>
          <a:p>
            <a:pPr marL="285750" indent="-285750">
              <a:buFont typeface="Arial" panose="020B0604020202020204" pitchFamily="34" charset="0"/>
              <a:buChar char="•"/>
            </a:pPr>
            <a:r>
              <a:rPr lang="en-US" sz="2000" dirty="0">
                <a:solidFill>
                  <a:srgbClr val="FF0000"/>
                </a:solidFill>
              </a:rPr>
              <a:t>Spell out plans for collaboration between the two labs (and include funding for it!)</a:t>
            </a:r>
          </a:p>
          <a:p>
            <a:pPr marL="285750" indent="-285750">
              <a:buFont typeface="Arial" panose="020B0604020202020204" pitchFamily="34" charset="0"/>
              <a:buChar char="•"/>
            </a:pPr>
            <a:r>
              <a:rPr lang="en-US" sz="2000" dirty="0">
                <a:solidFill>
                  <a:srgbClr val="FF0000"/>
                </a:solidFill>
              </a:rPr>
              <a:t>Include plans for assessing the results of outreach, training, education efforts</a:t>
            </a:r>
          </a:p>
        </p:txBody>
      </p:sp>
      <p:sp>
        <p:nvSpPr>
          <p:cNvPr id="3" name="TextBox 2"/>
          <p:cNvSpPr txBox="1"/>
          <p:nvPr/>
        </p:nvSpPr>
        <p:spPr>
          <a:xfrm>
            <a:off x="667139" y="718457"/>
            <a:ext cx="7184572" cy="461665"/>
          </a:xfrm>
          <a:prstGeom prst="rect">
            <a:avLst/>
          </a:prstGeom>
          <a:noFill/>
        </p:spPr>
        <p:txBody>
          <a:bodyPr wrap="square" rtlCol="0">
            <a:spAutoFit/>
          </a:bodyPr>
          <a:lstStyle/>
          <a:p>
            <a:r>
              <a:rPr lang="en-US" sz="2400" dirty="0" smtClean="0"/>
              <a:t>Moreover, if appropriate (e.g., experimental proposal)…</a:t>
            </a:r>
            <a:endParaRPr lang="en-US" sz="2400" dirty="0"/>
          </a:p>
        </p:txBody>
      </p:sp>
    </p:spTree>
    <p:extLst>
      <p:ext uri="{BB962C8B-B14F-4D97-AF65-F5344CB8AC3E}">
        <p14:creationId xmlns:p14="http://schemas.microsoft.com/office/powerpoint/2010/main" val="1920788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826743"/>
            <a:ext cx="7955280" cy="1084353"/>
          </a:xfrm>
          <a:prstGeom prst="rect">
            <a:avLst/>
          </a:prstGeom>
          <a:noFill/>
        </p:spPr>
        <p:txBody>
          <a:bodyPr wrap="square" rtlCol="0">
            <a:spAutoFit/>
          </a:bodyPr>
          <a:lstStyle/>
          <a:p>
            <a:r>
              <a:rPr lang="en-US" sz="3200" dirty="0" smtClean="0">
                <a:solidFill>
                  <a:srgbClr val="FF0000"/>
                </a:solidFill>
              </a:rPr>
              <a:t>For NSF/BSF proposals, it is </a:t>
            </a:r>
            <a:r>
              <a:rPr lang="en-US" sz="3200" b="1" u="sng" dirty="0" smtClean="0">
                <a:solidFill>
                  <a:srgbClr val="FF0000"/>
                </a:solidFill>
              </a:rPr>
              <a:t>NSF</a:t>
            </a:r>
            <a:r>
              <a:rPr lang="en-US" sz="3200" dirty="0" smtClean="0">
                <a:solidFill>
                  <a:srgbClr val="FF0000"/>
                </a:solidFill>
              </a:rPr>
              <a:t> that handles every aspect of the scientific review…</a:t>
            </a:r>
            <a:endParaRPr lang="en-US" sz="3200" dirty="0">
              <a:solidFill>
                <a:srgbClr val="FF0000"/>
              </a:solidFill>
            </a:endParaRPr>
          </a:p>
        </p:txBody>
      </p:sp>
      <p:sp>
        <p:nvSpPr>
          <p:cNvPr id="5" name="TextBox 4"/>
          <p:cNvSpPr txBox="1"/>
          <p:nvPr/>
        </p:nvSpPr>
        <p:spPr>
          <a:xfrm>
            <a:off x="914400" y="2193433"/>
            <a:ext cx="7077456"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70C0"/>
                </a:solidFill>
              </a:rPr>
              <a:t>The relevant NSF Program Director reads the proposal</a:t>
            </a:r>
          </a:p>
          <a:p>
            <a:pPr marL="285750" indent="-285750">
              <a:buFont typeface="Arial" panose="020B0604020202020204" pitchFamily="34" charset="0"/>
              <a:buChar char="•"/>
            </a:pPr>
            <a:r>
              <a:rPr lang="en-US" dirty="0" smtClean="0">
                <a:solidFill>
                  <a:srgbClr val="0070C0"/>
                </a:solidFill>
              </a:rPr>
              <a:t>The NSF Program Director (with assistance from support staff) determines whether it is compliant (meets the minimum regulations concerning format and content --- to be discussed)</a:t>
            </a:r>
          </a:p>
          <a:p>
            <a:pPr marL="285750" indent="-285750">
              <a:buFont typeface="Arial" panose="020B0604020202020204" pitchFamily="34" charset="0"/>
              <a:buChar char="•"/>
            </a:pPr>
            <a:r>
              <a:rPr lang="en-US" dirty="0" smtClean="0">
                <a:solidFill>
                  <a:srgbClr val="0070C0"/>
                </a:solidFill>
              </a:rPr>
              <a:t>The NSF Program Director selects appropriate reviewers (either ad-hoc reviewers or Panelists or both --- to be discussed)</a:t>
            </a:r>
          </a:p>
          <a:p>
            <a:pPr marL="285750" indent="-285750">
              <a:buFont typeface="Arial" panose="020B0604020202020204" pitchFamily="34" charset="0"/>
              <a:buChar char="•"/>
            </a:pPr>
            <a:r>
              <a:rPr lang="en-US" dirty="0" smtClean="0">
                <a:solidFill>
                  <a:srgbClr val="0070C0"/>
                </a:solidFill>
              </a:rPr>
              <a:t>The NSF Program Director evaluates the recommendations of the reviewers, and also assesses other programmatic concerns that go beyond the reviewers (to be discussed).</a:t>
            </a:r>
          </a:p>
          <a:p>
            <a:pPr marL="285750" indent="-285750">
              <a:buFont typeface="Arial" panose="020B0604020202020204" pitchFamily="34" charset="0"/>
              <a:buChar char="•"/>
            </a:pPr>
            <a:r>
              <a:rPr lang="en-US" dirty="0" smtClean="0">
                <a:solidFill>
                  <a:srgbClr val="0070C0"/>
                </a:solidFill>
              </a:rPr>
              <a:t>The NSF Program Director “makes the recommendation” (i.e., decides) whether to fund it or not, and at what level</a:t>
            </a:r>
          </a:p>
          <a:p>
            <a:endParaRPr lang="en-US" dirty="0"/>
          </a:p>
        </p:txBody>
      </p:sp>
      <p:sp>
        <p:nvSpPr>
          <p:cNvPr id="6" name="TextBox 5"/>
          <p:cNvSpPr txBox="1"/>
          <p:nvPr/>
        </p:nvSpPr>
        <p:spPr>
          <a:xfrm>
            <a:off x="1466909" y="5598241"/>
            <a:ext cx="5715000" cy="830997"/>
          </a:xfrm>
          <a:prstGeom prst="rect">
            <a:avLst/>
          </a:prstGeom>
          <a:noFill/>
        </p:spPr>
        <p:txBody>
          <a:bodyPr wrap="square" rtlCol="0">
            <a:spAutoFit/>
          </a:bodyPr>
          <a:lstStyle/>
          <a:p>
            <a:r>
              <a:rPr lang="en-US" sz="2400" dirty="0" smtClean="0">
                <a:solidFill>
                  <a:srgbClr val="FF0000"/>
                </a:solidFill>
              </a:rPr>
              <a:t>… and the BSF has automatically committed to follow the lead of NSF!</a:t>
            </a:r>
            <a:endParaRPr lang="en-US" sz="2400" dirty="0">
              <a:solidFill>
                <a:srgbClr val="FF0000"/>
              </a:solidFill>
            </a:endParaRPr>
          </a:p>
        </p:txBody>
      </p:sp>
      <p:sp>
        <p:nvSpPr>
          <p:cNvPr id="7" name="TextBox 6"/>
          <p:cNvSpPr txBox="1"/>
          <p:nvPr/>
        </p:nvSpPr>
        <p:spPr>
          <a:xfrm>
            <a:off x="713232" y="329184"/>
            <a:ext cx="6995160" cy="369332"/>
          </a:xfrm>
          <a:prstGeom prst="rect">
            <a:avLst/>
          </a:prstGeom>
          <a:noFill/>
        </p:spPr>
        <p:txBody>
          <a:bodyPr wrap="square" rtlCol="0">
            <a:spAutoFit/>
          </a:bodyPr>
          <a:lstStyle/>
          <a:p>
            <a:r>
              <a:rPr lang="en-US" i="1" dirty="0" smtClean="0"/>
              <a:t>But most importantly…</a:t>
            </a:r>
            <a:endParaRPr lang="en-US" i="1" dirty="0"/>
          </a:p>
        </p:txBody>
      </p:sp>
    </p:spTree>
    <p:extLst>
      <p:ext uri="{BB962C8B-B14F-4D97-AF65-F5344CB8AC3E}">
        <p14:creationId xmlns:p14="http://schemas.microsoft.com/office/powerpoint/2010/main" val="2836999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631491" y="976419"/>
            <a:ext cx="7800332" cy="517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marL="285750" indent="-285750"/>
            <a:r>
              <a:rPr lang="en-US" altLang="en-US" sz="2000" dirty="0" smtClean="0">
                <a:solidFill>
                  <a:srgbClr val="FF0000"/>
                </a:solidFill>
                <a:latin typeface="+mn-lt"/>
                <a:cs typeface="Arial" pitchFamily="34" charset="0"/>
              </a:rPr>
              <a:t>Proposals are evaluated  </a:t>
            </a:r>
            <a:r>
              <a:rPr lang="en-US" altLang="en-US" sz="2000" dirty="0" smtClean="0">
                <a:latin typeface="+mn-lt"/>
                <a:cs typeface="Arial" pitchFamily="34" charset="0"/>
              </a:rPr>
              <a:t>by combination of</a:t>
            </a:r>
            <a:endParaRPr lang="en-US" altLang="en-US" sz="2000" dirty="0">
              <a:latin typeface="+mn-lt"/>
              <a:cs typeface="Arial" pitchFamily="34" charset="0"/>
            </a:endParaRPr>
          </a:p>
          <a:p>
            <a:pPr marL="1028700" lvl="1"/>
            <a:r>
              <a:rPr lang="en-US" altLang="en-US" sz="2000" b="1" dirty="0" smtClean="0">
                <a:solidFill>
                  <a:srgbClr val="0070C0"/>
                </a:solidFill>
                <a:latin typeface="+mn-lt"/>
                <a:cs typeface="Arial" pitchFamily="34" charset="0"/>
              </a:rPr>
              <a:t>External (“ad-hoc”) reviews:    </a:t>
            </a:r>
            <a:r>
              <a:rPr lang="en-US" altLang="en-US" sz="1600" dirty="0" smtClean="0">
                <a:latin typeface="+mn-lt"/>
                <a:cs typeface="Arial" pitchFamily="34" charset="0"/>
              </a:rPr>
              <a:t>Program Director selects experts from relevant scientific community to evaluate proposal on its </a:t>
            </a:r>
            <a:r>
              <a:rPr lang="en-US" altLang="en-US" sz="1600" b="1" u="sng" dirty="0" smtClean="0">
                <a:solidFill>
                  <a:srgbClr val="7030A0"/>
                </a:solidFill>
                <a:latin typeface="+mn-lt"/>
                <a:cs typeface="Arial" pitchFamily="34" charset="0"/>
              </a:rPr>
              <a:t>intrinsic</a:t>
            </a:r>
            <a:r>
              <a:rPr lang="en-US" altLang="en-US" sz="1600" dirty="0" smtClean="0">
                <a:solidFill>
                  <a:srgbClr val="0070C0"/>
                </a:solidFill>
                <a:latin typeface="+mn-lt"/>
                <a:cs typeface="Arial" pitchFamily="34" charset="0"/>
              </a:rPr>
              <a:t> </a:t>
            </a:r>
            <a:r>
              <a:rPr lang="en-US" altLang="en-US" sz="1600" dirty="0" smtClean="0">
                <a:latin typeface="+mn-lt"/>
                <a:cs typeface="Arial" pitchFamily="34" charset="0"/>
              </a:rPr>
              <a:t>merits and supply written review and overall score</a:t>
            </a:r>
            <a:endParaRPr lang="en-US" altLang="en-US" sz="1600" dirty="0">
              <a:latin typeface="+mn-lt"/>
              <a:cs typeface="Arial" pitchFamily="34" charset="0"/>
            </a:endParaRPr>
          </a:p>
          <a:p>
            <a:pPr marL="1028700" lvl="1"/>
            <a:r>
              <a:rPr lang="en-US" altLang="en-US" sz="2000" b="1" dirty="0" smtClean="0">
                <a:solidFill>
                  <a:srgbClr val="0070C0"/>
                </a:solidFill>
                <a:latin typeface="+mn-lt"/>
                <a:cs typeface="Arial" pitchFamily="34" charset="0"/>
              </a:rPr>
              <a:t>Panel evaluation:   </a:t>
            </a:r>
            <a:r>
              <a:rPr lang="en-US" altLang="en-US" sz="1600" dirty="0" smtClean="0">
                <a:latin typeface="+mn-lt"/>
                <a:cs typeface="Arial" pitchFamily="34" charset="0"/>
              </a:rPr>
              <a:t>Program Director convenes Panel of experts from community to evaluate proposal and </a:t>
            </a:r>
            <a:r>
              <a:rPr lang="en-US" altLang="en-US" sz="1600" b="1" u="sng" dirty="0" smtClean="0">
                <a:solidFill>
                  <a:srgbClr val="7030A0"/>
                </a:solidFill>
                <a:latin typeface="+mn-lt"/>
                <a:cs typeface="Arial" pitchFamily="34" charset="0"/>
              </a:rPr>
              <a:t>compare</a:t>
            </a:r>
            <a:r>
              <a:rPr lang="en-US" altLang="en-US" sz="1600" dirty="0" smtClean="0">
                <a:latin typeface="+mn-lt"/>
                <a:cs typeface="Arial" pitchFamily="34" charset="0"/>
              </a:rPr>
              <a:t> it with competing proposals in order to develop recommended relative rankings.   Panel ultimately writes Panel Summary outlining their recommendation and why.</a:t>
            </a:r>
          </a:p>
          <a:p>
            <a:pPr marL="285750" indent="-285750"/>
            <a:endParaRPr lang="en-US" altLang="en-US" sz="1800" dirty="0">
              <a:latin typeface="+mn-lt"/>
              <a:cs typeface="Arial" pitchFamily="34" charset="0"/>
            </a:endParaRPr>
          </a:p>
          <a:p>
            <a:pPr marL="285750" indent="-285750"/>
            <a:r>
              <a:rPr lang="en-US" altLang="en-US" sz="1800" dirty="0" smtClean="0">
                <a:latin typeface="+mn-lt"/>
                <a:cs typeface="Arial" pitchFamily="34" charset="0"/>
              </a:rPr>
              <a:t>Within the constraints of available funding, </a:t>
            </a:r>
            <a:r>
              <a:rPr lang="en-US" altLang="en-US" sz="1800" dirty="0" smtClean="0">
                <a:solidFill>
                  <a:srgbClr val="FF0000"/>
                </a:solidFill>
                <a:latin typeface="+mn-lt"/>
                <a:cs typeface="Arial" pitchFamily="34" charset="0"/>
              </a:rPr>
              <a:t>Program Director </a:t>
            </a:r>
            <a:r>
              <a:rPr lang="en-US" altLang="en-US" sz="1800" dirty="0" smtClean="0">
                <a:latin typeface="+mn-lt"/>
                <a:cs typeface="Arial" pitchFamily="34" charset="0"/>
              </a:rPr>
              <a:t>then makes “final” decisions:  which proposals and at what funding levels?   </a:t>
            </a:r>
            <a:r>
              <a:rPr lang="en-US" altLang="en-US" sz="1800" dirty="0" smtClean="0">
                <a:solidFill>
                  <a:srgbClr val="FF0000"/>
                </a:solidFill>
                <a:latin typeface="+mn-lt"/>
                <a:cs typeface="Arial" pitchFamily="34" charset="0"/>
              </a:rPr>
              <a:t>Funding levels might be negotiated with PI as needed.   </a:t>
            </a:r>
            <a:r>
              <a:rPr lang="en-US" altLang="en-US" sz="1400" i="1" dirty="0" smtClean="0">
                <a:solidFill>
                  <a:srgbClr val="FF0000"/>
                </a:solidFill>
                <a:latin typeface="+mn-lt"/>
                <a:cs typeface="Arial" pitchFamily="34" charset="0"/>
              </a:rPr>
              <a:t>NSF rarely offers the full amount requested! </a:t>
            </a:r>
          </a:p>
          <a:p>
            <a:pPr marL="285750" indent="-285750"/>
            <a:endParaRPr lang="en-US" altLang="en-US" sz="1800" dirty="0">
              <a:latin typeface="+mn-lt"/>
              <a:cs typeface="Arial" pitchFamily="34" charset="0"/>
            </a:endParaRPr>
          </a:p>
          <a:p>
            <a:pPr marL="285750" indent="-285750"/>
            <a:r>
              <a:rPr lang="en-US" altLang="en-US" sz="1800" dirty="0" smtClean="0">
                <a:solidFill>
                  <a:srgbClr val="FF0000"/>
                </a:solidFill>
                <a:latin typeface="+mn-lt"/>
                <a:cs typeface="Arial" pitchFamily="34" charset="0"/>
              </a:rPr>
              <a:t>Division Director </a:t>
            </a:r>
            <a:r>
              <a:rPr lang="en-US" altLang="en-US" sz="1800" dirty="0" smtClean="0">
                <a:latin typeface="+mn-lt"/>
                <a:cs typeface="Arial" pitchFamily="34" charset="0"/>
              </a:rPr>
              <a:t>then “concurs”, giving final scientific approval.                                                       Results also communicated to BSF.                                                                              If funding recommended, NSF’s </a:t>
            </a:r>
            <a:r>
              <a:rPr lang="en-US" altLang="en-US" sz="1800" dirty="0" smtClean="0">
                <a:solidFill>
                  <a:srgbClr val="FF0000"/>
                </a:solidFill>
                <a:latin typeface="+mn-lt"/>
                <a:cs typeface="Arial" pitchFamily="34" charset="0"/>
              </a:rPr>
              <a:t>Division of Grants and Agreements                 </a:t>
            </a:r>
            <a:r>
              <a:rPr lang="en-US" altLang="en-US" sz="1800" dirty="0" smtClean="0">
                <a:latin typeface="+mn-lt"/>
                <a:cs typeface="Arial" pitchFamily="34" charset="0"/>
              </a:rPr>
              <a:t>then gives final overall approval and establishes the new grant. </a:t>
            </a:r>
            <a:r>
              <a:rPr lang="en-US" altLang="en-US" sz="1800" dirty="0">
                <a:latin typeface="+mn-lt"/>
                <a:cs typeface="Arial" pitchFamily="34" charset="0"/>
              </a:rPr>
              <a:t> </a:t>
            </a:r>
            <a:r>
              <a:rPr lang="en-US" altLang="en-US" sz="1800" dirty="0" smtClean="0">
                <a:latin typeface="+mn-lt"/>
                <a:cs typeface="Arial" pitchFamily="34" charset="0"/>
              </a:rPr>
              <a:t>                           BSF does same.</a:t>
            </a:r>
          </a:p>
          <a:p>
            <a:pPr marL="285750" indent="-285750"/>
            <a:endParaRPr lang="en-US" altLang="en-US" sz="1800" dirty="0">
              <a:cs typeface="Arial" pitchFamily="34" charset="0"/>
            </a:endParaRPr>
          </a:p>
        </p:txBody>
      </p:sp>
      <p:sp>
        <p:nvSpPr>
          <p:cNvPr id="5" name="Rectangle 4"/>
          <p:cNvSpPr/>
          <p:nvPr/>
        </p:nvSpPr>
        <p:spPr>
          <a:xfrm>
            <a:off x="631491" y="174561"/>
            <a:ext cx="7232779" cy="646331"/>
          </a:xfrm>
          <a:prstGeom prst="rect">
            <a:avLst/>
          </a:prstGeom>
        </p:spPr>
        <p:txBody>
          <a:bodyPr wrap="square">
            <a:spAutoFit/>
          </a:bodyPr>
          <a:lstStyle/>
          <a:p>
            <a:r>
              <a:rPr lang="en-US" altLang="en-US" sz="3600" dirty="0"/>
              <a:t>Step 3:   Your proposal is reviewed. </a:t>
            </a:r>
            <a:endParaRPr lang="en-US" sz="3600" dirty="0"/>
          </a:p>
        </p:txBody>
      </p:sp>
      <p:sp>
        <p:nvSpPr>
          <p:cNvPr id="6" name="TextBox 5"/>
          <p:cNvSpPr txBox="1"/>
          <p:nvPr/>
        </p:nvSpPr>
        <p:spPr>
          <a:xfrm>
            <a:off x="4072034" y="6147930"/>
            <a:ext cx="1792255" cy="369332"/>
          </a:xfrm>
          <a:prstGeom prst="rect">
            <a:avLst/>
          </a:prstGeom>
          <a:solidFill>
            <a:srgbClr val="FFFF00"/>
          </a:solidFill>
          <a:ln w="3175">
            <a:solidFill>
              <a:schemeClr val="tx1"/>
            </a:solidFill>
          </a:ln>
        </p:spPr>
        <p:txBody>
          <a:bodyPr wrap="square" rtlCol="0">
            <a:spAutoFit/>
          </a:bodyPr>
          <a:lstStyle/>
          <a:p>
            <a:r>
              <a:rPr lang="en-US" dirty="0" smtClean="0"/>
              <a:t>Congratulations!</a:t>
            </a:r>
            <a:endParaRPr lang="en-US" dirty="0"/>
          </a:p>
        </p:txBody>
      </p:sp>
    </p:spTree>
    <p:extLst>
      <p:ext uri="{BB962C8B-B14F-4D97-AF65-F5344CB8AC3E}">
        <p14:creationId xmlns:p14="http://schemas.microsoft.com/office/powerpoint/2010/main" val="178250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6814" y="309891"/>
            <a:ext cx="7438292" cy="830997"/>
          </a:xfrm>
          <a:prstGeom prst="rect">
            <a:avLst/>
          </a:prstGeom>
          <a:noFill/>
        </p:spPr>
        <p:txBody>
          <a:bodyPr wrap="square" rtlCol="0">
            <a:spAutoFit/>
          </a:bodyPr>
          <a:lstStyle/>
          <a:p>
            <a:r>
              <a:rPr lang="en-US" sz="2400" b="1" dirty="0" smtClean="0"/>
              <a:t>It may happen that your proposal reaches beyond a single Program.   Two examples relevant for NSF-BSF are:</a:t>
            </a:r>
            <a:endParaRPr lang="en-US" sz="2400" b="1" dirty="0"/>
          </a:p>
        </p:txBody>
      </p:sp>
      <p:sp>
        <p:nvSpPr>
          <p:cNvPr id="5" name="TextBox 4"/>
          <p:cNvSpPr txBox="1"/>
          <p:nvPr/>
        </p:nvSpPr>
        <p:spPr>
          <a:xfrm>
            <a:off x="905607" y="1389188"/>
            <a:ext cx="6348046" cy="369332"/>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t>NSF’s “Ten Big Ideas”</a:t>
            </a:r>
            <a:r>
              <a:rPr lang="en-US" dirty="0" smtClean="0"/>
              <a:t>, six of which are</a:t>
            </a:r>
            <a:endParaRPr lang="en-US" dirty="0"/>
          </a:p>
        </p:txBody>
      </p:sp>
      <p:sp>
        <p:nvSpPr>
          <p:cNvPr id="6" name="TextBox 5"/>
          <p:cNvSpPr txBox="1"/>
          <p:nvPr/>
        </p:nvSpPr>
        <p:spPr>
          <a:xfrm>
            <a:off x="1230926" y="3822405"/>
            <a:ext cx="7104179" cy="923330"/>
          </a:xfrm>
          <a:prstGeom prst="rect">
            <a:avLst/>
          </a:prstGeom>
          <a:noFill/>
        </p:spPr>
        <p:txBody>
          <a:bodyPr wrap="square" rtlCol="0">
            <a:spAutoFit/>
          </a:bodyPr>
          <a:lstStyle/>
          <a:p>
            <a:r>
              <a:rPr lang="en-US" dirty="0" smtClean="0"/>
              <a:t>Read about them online.   If your proposal connects to a Big Idea, special reviewing and funding opportunities (for the US side) might be possible, which might be a strength for your proposal.</a:t>
            </a:r>
            <a:endParaRPr lang="en-US" dirty="0"/>
          </a:p>
        </p:txBody>
      </p:sp>
      <p:sp>
        <p:nvSpPr>
          <p:cNvPr id="7" name="TextBox 6"/>
          <p:cNvSpPr txBox="1"/>
          <p:nvPr/>
        </p:nvSpPr>
        <p:spPr>
          <a:xfrm>
            <a:off x="896814" y="5081955"/>
            <a:ext cx="6541477" cy="1477328"/>
          </a:xfrm>
          <a:prstGeom prst="rect">
            <a:avLst/>
          </a:prstGeom>
          <a:noFill/>
        </p:spPr>
        <p:txBody>
          <a:bodyPr wrap="square" rtlCol="0">
            <a:spAutoFit/>
          </a:bodyPr>
          <a:lstStyle/>
          <a:p>
            <a:pPr marL="285750" indent="-285750">
              <a:buFont typeface="Arial" panose="020B0604020202020204" pitchFamily="34" charset="0"/>
              <a:buChar char="•"/>
            </a:pPr>
            <a:r>
              <a:rPr lang="en-US" b="1" u="sng" dirty="0" err="1" smtClean="0"/>
              <a:t>Interdisciplinarity</a:t>
            </a:r>
            <a:r>
              <a:rPr lang="en-US" dirty="0" smtClean="0"/>
              <a:t>:   If your proposal involves multiple NSF programs, you can indicate this on the Cover Page.   It could potentially be co-reviewed (and the US side co-funded) by both programs, even across NSF Divisions.   </a:t>
            </a:r>
            <a:r>
              <a:rPr lang="en-US" i="1" dirty="0" smtClean="0"/>
              <a:t>This is easiest if each program participates in the NSF-BSF initiative.</a:t>
            </a:r>
            <a:endParaRPr lang="en-US" i="1" dirty="0"/>
          </a:p>
        </p:txBody>
      </p:sp>
      <p:pic>
        <p:nvPicPr>
          <p:cNvPr id="8" name="Picture 7"/>
          <p:cNvPicPr>
            <a:picLocks noChangeAspect="1"/>
          </p:cNvPicPr>
          <p:nvPr/>
        </p:nvPicPr>
        <p:blipFill>
          <a:blip r:embed="rId2"/>
          <a:stretch>
            <a:fillRect/>
          </a:stretch>
        </p:blipFill>
        <p:spPr>
          <a:xfrm>
            <a:off x="1295282" y="1710995"/>
            <a:ext cx="7479441" cy="2159441"/>
          </a:xfrm>
          <a:prstGeom prst="rect">
            <a:avLst/>
          </a:prstGeom>
        </p:spPr>
      </p:pic>
    </p:spTree>
    <p:extLst>
      <p:ext uri="{BB962C8B-B14F-4D97-AF65-F5344CB8AC3E}">
        <p14:creationId xmlns:p14="http://schemas.microsoft.com/office/powerpoint/2010/main" val="1891082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692" y="1837593"/>
            <a:ext cx="6216162" cy="2062103"/>
          </a:xfrm>
          <a:prstGeom prst="rect">
            <a:avLst/>
          </a:prstGeom>
          <a:noFill/>
        </p:spPr>
        <p:txBody>
          <a:bodyPr wrap="square" rtlCol="0">
            <a:spAutoFit/>
          </a:bodyPr>
          <a:lstStyle/>
          <a:p>
            <a:r>
              <a:rPr lang="en-US" sz="3200" dirty="0" smtClean="0"/>
              <a:t>But </a:t>
            </a:r>
            <a:r>
              <a:rPr lang="en-US" sz="3200" i="1" u="sng" dirty="0" smtClean="0">
                <a:solidFill>
                  <a:srgbClr val="FF0000"/>
                </a:solidFill>
              </a:rPr>
              <a:t>how</a:t>
            </a:r>
            <a:r>
              <a:rPr lang="en-US" sz="3200" dirty="0" smtClean="0"/>
              <a:t> are these decisions made?</a:t>
            </a:r>
          </a:p>
          <a:p>
            <a:endParaRPr lang="en-US" sz="3200" dirty="0"/>
          </a:p>
          <a:p>
            <a:r>
              <a:rPr lang="en-US" sz="3200" i="1" u="sng" dirty="0" smtClean="0">
                <a:solidFill>
                  <a:srgbClr val="FF0000"/>
                </a:solidFill>
              </a:rPr>
              <a:t>What criteria </a:t>
            </a:r>
            <a:r>
              <a:rPr lang="en-US" sz="3200" dirty="0" smtClean="0"/>
              <a:t>are imposed at each stage of the reviewing process?</a:t>
            </a:r>
            <a:endParaRPr lang="en-US" sz="3200" dirty="0"/>
          </a:p>
        </p:txBody>
      </p:sp>
    </p:spTree>
    <p:extLst>
      <p:ext uri="{BB962C8B-B14F-4D97-AF65-F5344CB8AC3E}">
        <p14:creationId xmlns:p14="http://schemas.microsoft.com/office/powerpoint/2010/main" val="1173476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0631" y="3991708"/>
            <a:ext cx="6668070" cy="24794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9" name="Rectangle 5"/>
          <p:cNvSpPr>
            <a:spLocks noChangeArrowheads="1"/>
          </p:cNvSpPr>
          <p:nvPr/>
        </p:nvSpPr>
        <p:spPr bwMode="auto">
          <a:xfrm>
            <a:off x="574472" y="228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endParaRPr lang="en-US" altLang="en-US" sz="4400">
              <a:solidFill>
                <a:schemeClr val="tx2"/>
              </a:solidFill>
            </a:endParaRPr>
          </a:p>
        </p:txBody>
      </p:sp>
      <p:sp>
        <p:nvSpPr>
          <p:cNvPr id="26630" name="Rectangle 6"/>
          <p:cNvSpPr>
            <a:spLocks noChangeArrowheads="1"/>
          </p:cNvSpPr>
          <p:nvPr/>
        </p:nvSpPr>
        <p:spPr bwMode="auto">
          <a:xfrm>
            <a:off x="2917598" y="161807"/>
            <a:ext cx="4168991" cy="849308"/>
          </a:xfrm>
          <a:prstGeom prst="rect">
            <a:avLst/>
          </a:prstGeom>
          <a:noFill/>
          <a:ln w="28575">
            <a:noFill/>
            <a:miter lim="800000"/>
            <a:headEnd/>
            <a:tailEnd/>
          </a:ln>
          <a:extLst>
            <a:ext uri="{909E8E84-426E-40dd-AFC4-6F175D3DCCD1}">
              <a14:hiddenFill xmlns:a14="http://schemas.microsoft.com/office/drawing/2010/main" xmlns="">
                <a:solidFill>
                  <a:srgbClr val="FFFFFF"/>
                </a:solidFill>
              </a14:hiddenFill>
            </a:ext>
          </a:extLst>
        </p:spPr>
        <p:txBody>
          <a:bodyPr lIns="90488" tIns="44450" rIns="90488" bIns="44450" anchor="ct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r>
              <a:rPr lang="en-US" altLang="en-US" sz="3600" dirty="0" smtClean="0">
                <a:latin typeface="+mn-lt"/>
              </a:rPr>
              <a:t>Merit </a:t>
            </a:r>
            <a:r>
              <a:rPr lang="en-US" altLang="en-US" sz="3600" dirty="0">
                <a:latin typeface="+mn-lt"/>
              </a:rPr>
              <a:t>Review Criteria</a:t>
            </a:r>
          </a:p>
        </p:txBody>
      </p:sp>
      <p:sp>
        <p:nvSpPr>
          <p:cNvPr id="26631" name="Rectangle 7"/>
          <p:cNvSpPr>
            <a:spLocks noChangeArrowheads="1"/>
          </p:cNvSpPr>
          <p:nvPr/>
        </p:nvSpPr>
        <p:spPr bwMode="auto">
          <a:xfrm>
            <a:off x="831841" y="1149227"/>
            <a:ext cx="71628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marL="342900" indent="-342900">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ts val="500"/>
              </a:spcBef>
              <a:spcAft>
                <a:spcPts val="500"/>
              </a:spcAft>
              <a:buFontTx/>
              <a:buNone/>
            </a:pPr>
            <a:endParaRPr lang="en-US" altLang="en-US" sz="2400" b="1">
              <a:solidFill>
                <a:srgbClr val="FF0000"/>
              </a:solidFill>
              <a:latin typeface="Arial" pitchFamily="34" charset="0"/>
            </a:endParaRPr>
          </a:p>
        </p:txBody>
      </p:sp>
      <p:sp>
        <p:nvSpPr>
          <p:cNvPr id="8" name="Content Placeholder 2"/>
          <p:cNvSpPr txBox="1">
            <a:spLocks/>
          </p:cNvSpPr>
          <p:nvPr/>
        </p:nvSpPr>
        <p:spPr>
          <a:xfrm>
            <a:off x="758955" y="1146662"/>
            <a:ext cx="8047842" cy="4300694"/>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lgn="ctr">
              <a:spcBef>
                <a:spcPts val="600"/>
              </a:spcBef>
              <a:spcAft>
                <a:spcPts val="600"/>
              </a:spcAft>
              <a:buFontTx/>
              <a:buNone/>
              <a:defRPr/>
            </a:pPr>
            <a:r>
              <a:rPr lang="en-US" sz="2400" b="1" kern="0" dirty="0" smtClean="0">
                <a:solidFill>
                  <a:srgbClr val="FF0000"/>
                </a:solidFill>
                <a:cs typeface="Arial" panose="020B0604020202020204" pitchFamily="34" charset="0"/>
              </a:rPr>
              <a:t>NSF-funded Projects are expected to be of the highest intellectual quality with the potential to advance --- if not transform --- the frontiers of knowledge.  </a:t>
            </a:r>
          </a:p>
          <a:p>
            <a:pPr marL="0" indent="0" algn="ctr">
              <a:spcBef>
                <a:spcPts val="600"/>
              </a:spcBef>
              <a:spcAft>
                <a:spcPts val="600"/>
              </a:spcAft>
              <a:buFontTx/>
              <a:buNone/>
              <a:defRPr/>
            </a:pPr>
            <a:r>
              <a:rPr lang="en-US" sz="2400" b="1" kern="0" dirty="0" smtClean="0">
                <a:solidFill>
                  <a:srgbClr val="FF0000"/>
                </a:solidFill>
                <a:cs typeface="Arial" panose="020B0604020202020204" pitchFamily="34" charset="0"/>
              </a:rPr>
              <a:t>Projects are also expected to contribute more broadly to achieving societal goals, either through the research itself or through activities related or complementary to the research.</a:t>
            </a:r>
          </a:p>
          <a:p>
            <a:pPr marL="0" indent="0" algn="ctr">
              <a:spcBef>
                <a:spcPts val="600"/>
              </a:spcBef>
              <a:spcAft>
                <a:spcPts val="600"/>
              </a:spcAft>
              <a:buFontTx/>
              <a:buNone/>
              <a:defRPr/>
            </a:pPr>
            <a:r>
              <a:rPr lang="en-US" sz="2000" i="1" kern="0" dirty="0" smtClean="0">
                <a:latin typeface="Arial" panose="020B0604020202020204" pitchFamily="34" charset="0"/>
                <a:cs typeface="Arial" panose="020B0604020202020204" pitchFamily="34" charset="0"/>
              </a:rPr>
              <a:t> </a:t>
            </a:r>
            <a:endParaRPr lang="en-US" sz="2000" kern="0" dirty="0" smtClean="0">
              <a:latin typeface="Arial" panose="020B0604020202020204" pitchFamily="34" charset="0"/>
              <a:cs typeface="Arial" panose="020B0604020202020204" pitchFamily="34" charset="0"/>
            </a:endParaRPr>
          </a:p>
          <a:p>
            <a:pPr marL="0" indent="0">
              <a:spcBef>
                <a:spcPts val="1200"/>
              </a:spcBef>
              <a:spcAft>
                <a:spcPts val="600"/>
              </a:spcAft>
              <a:buFontTx/>
              <a:buNone/>
              <a:defRPr/>
            </a:pPr>
            <a:r>
              <a:rPr lang="en-US" sz="2000" kern="0" dirty="0" smtClean="0">
                <a:cs typeface="Arial" panose="020B0604020202020204" pitchFamily="34" charset="0"/>
              </a:rPr>
              <a:t>Two Merit Review criteria are considered when evaluating                              </a:t>
            </a:r>
            <a:r>
              <a:rPr lang="en-US" sz="2000" b="1" kern="0" dirty="0" smtClean="0">
                <a:solidFill>
                  <a:srgbClr val="FF0000"/>
                </a:solidFill>
                <a:cs typeface="Arial" panose="020B0604020202020204" pitchFamily="34" charset="0"/>
              </a:rPr>
              <a:t>ALL</a:t>
            </a:r>
            <a:r>
              <a:rPr lang="en-US" sz="2000" kern="0" dirty="0" smtClean="0">
                <a:cs typeface="Arial" panose="020B0604020202020204" pitchFamily="34" charset="0"/>
              </a:rPr>
              <a:t> NSF proposals: </a:t>
            </a:r>
          </a:p>
          <a:p>
            <a:pPr>
              <a:spcBef>
                <a:spcPts val="600"/>
              </a:spcBef>
              <a:spcAft>
                <a:spcPts val="600"/>
              </a:spcAft>
              <a:defRPr/>
            </a:pPr>
            <a:r>
              <a:rPr lang="en-US" sz="2000" b="1" u="sng" kern="0" dirty="0" smtClean="0">
                <a:solidFill>
                  <a:srgbClr val="FF0000"/>
                </a:solidFill>
                <a:cs typeface="Arial" panose="020B0604020202020204" pitchFamily="34" charset="0"/>
              </a:rPr>
              <a:t>Intellectual Merit</a:t>
            </a:r>
            <a:r>
              <a:rPr lang="en-US" sz="2000" kern="0" dirty="0" smtClean="0">
                <a:cs typeface="Arial" panose="020B0604020202020204" pitchFamily="34" charset="0"/>
              </a:rPr>
              <a:t>:  </a:t>
            </a:r>
            <a:r>
              <a:rPr lang="en-US" sz="2000" kern="0" dirty="0" smtClean="0">
                <a:solidFill>
                  <a:srgbClr val="0070C0"/>
                </a:solidFill>
                <a:cs typeface="Arial" panose="020B0604020202020204" pitchFamily="34" charset="0"/>
              </a:rPr>
              <a:t>the potential to advance knowledge</a:t>
            </a:r>
          </a:p>
          <a:p>
            <a:pPr>
              <a:spcBef>
                <a:spcPts val="600"/>
              </a:spcBef>
              <a:spcAft>
                <a:spcPts val="600"/>
              </a:spcAft>
              <a:defRPr/>
            </a:pPr>
            <a:r>
              <a:rPr lang="en-US" sz="2000" b="1" u="sng" kern="0" dirty="0" smtClean="0">
                <a:solidFill>
                  <a:srgbClr val="FF0000"/>
                </a:solidFill>
                <a:cs typeface="Arial" panose="020B0604020202020204" pitchFamily="34" charset="0"/>
              </a:rPr>
              <a:t>Broader Impacts</a:t>
            </a:r>
            <a:r>
              <a:rPr lang="en-US" sz="2000" kern="0" dirty="0" smtClean="0">
                <a:cs typeface="Arial" panose="020B0604020202020204" pitchFamily="34" charset="0"/>
              </a:rPr>
              <a:t>:   </a:t>
            </a:r>
            <a:r>
              <a:rPr lang="en-US" sz="2000" kern="0" dirty="0" smtClean="0">
                <a:solidFill>
                  <a:srgbClr val="0070C0"/>
                </a:solidFill>
                <a:cs typeface="Arial" panose="020B0604020202020204" pitchFamily="34" charset="0"/>
              </a:rPr>
              <a:t>the potential to benefit society and                                contribute to the achievement of specific, desired                                         societal outcomes</a:t>
            </a:r>
            <a:endParaRPr lang="en-US" sz="2000" kern="0" dirty="0">
              <a:solidFill>
                <a:srgbClr val="0070C0"/>
              </a:solidFill>
              <a:cs typeface="Arial" panose="020B0604020202020204" pitchFamily="34" charset="0"/>
            </a:endParaRPr>
          </a:p>
        </p:txBody>
      </p:sp>
    </p:spTree>
    <p:extLst>
      <p:ext uri="{BB962C8B-B14F-4D97-AF65-F5344CB8AC3E}">
        <p14:creationId xmlns:p14="http://schemas.microsoft.com/office/powerpoint/2010/main" val="3966025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66" y="376335"/>
            <a:ext cx="4215882" cy="734008"/>
          </a:xfrm>
        </p:spPr>
        <p:txBody>
          <a:bodyPr/>
          <a:lstStyle/>
          <a:p>
            <a:pPr algn="l"/>
            <a:r>
              <a:rPr lang="en-US" sz="4000" dirty="0" smtClean="0">
                <a:solidFill>
                  <a:srgbClr val="FF0000"/>
                </a:solidFill>
                <a:latin typeface="+mn-lt"/>
              </a:rPr>
              <a:t>Intellectual </a:t>
            </a:r>
            <a:r>
              <a:rPr lang="en-US" sz="4000" dirty="0">
                <a:solidFill>
                  <a:srgbClr val="FF0000"/>
                </a:solidFill>
                <a:latin typeface="+mn-lt"/>
              </a:rPr>
              <a:t>Merit</a:t>
            </a:r>
          </a:p>
        </p:txBody>
      </p:sp>
      <p:sp>
        <p:nvSpPr>
          <p:cNvPr id="5" name="Rectangle 3"/>
          <p:cNvSpPr>
            <a:spLocks noGrp="1" noChangeArrowheads="1"/>
          </p:cNvSpPr>
          <p:nvPr>
            <p:ph idx="4294967295"/>
          </p:nvPr>
        </p:nvSpPr>
        <p:spPr>
          <a:xfrm>
            <a:off x="829593" y="1752600"/>
            <a:ext cx="5021063" cy="4647426"/>
          </a:xfrm>
        </p:spPr>
        <p:txBody>
          <a:bodyPr wrap="square">
            <a:spAutoFit/>
          </a:bodyPr>
          <a:lstStyle/>
          <a:p>
            <a:pPr eaLnBrk="1" hangingPunct="1"/>
            <a:r>
              <a:rPr lang="en-US" sz="2000" dirty="0" smtClean="0">
                <a:cs typeface="Arial" pitchFamily="34" charset="0"/>
              </a:rPr>
              <a:t>How important is the proposed activity to advancing knowledge and understanding within its own field or across different fields?</a:t>
            </a:r>
          </a:p>
          <a:p>
            <a:pPr eaLnBrk="1" hangingPunct="1"/>
            <a:r>
              <a:rPr lang="en-US" sz="2000" dirty="0" smtClean="0">
                <a:cs typeface="Arial" pitchFamily="34" charset="0"/>
              </a:rPr>
              <a:t>How well qualified is the proposer </a:t>
            </a:r>
            <a:br>
              <a:rPr lang="en-US" sz="2000" dirty="0" smtClean="0">
                <a:cs typeface="Arial" pitchFamily="34" charset="0"/>
              </a:rPr>
            </a:br>
            <a:r>
              <a:rPr lang="en-US" sz="2000" dirty="0" smtClean="0">
                <a:cs typeface="Arial" pitchFamily="34" charset="0"/>
              </a:rPr>
              <a:t>(individual or team) to conduct the </a:t>
            </a:r>
            <a:br>
              <a:rPr lang="en-US" sz="2000" dirty="0" smtClean="0">
                <a:cs typeface="Arial" pitchFamily="34" charset="0"/>
              </a:rPr>
            </a:br>
            <a:r>
              <a:rPr lang="en-US" sz="2000" dirty="0" smtClean="0">
                <a:cs typeface="Arial" pitchFamily="34" charset="0"/>
              </a:rPr>
              <a:t>project?</a:t>
            </a:r>
          </a:p>
          <a:p>
            <a:pPr eaLnBrk="1" hangingPunct="1"/>
            <a:r>
              <a:rPr lang="en-US" sz="2000" dirty="0" smtClean="0">
                <a:cs typeface="Arial" pitchFamily="34" charset="0"/>
              </a:rPr>
              <a:t>To what extent does the proposed </a:t>
            </a:r>
            <a:br>
              <a:rPr lang="en-US" sz="2000" dirty="0" smtClean="0">
                <a:cs typeface="Arial" pitchFamily="34" charset="0"/>
              </a:rPr>
            </a:br>
            <a:r>
              <a:rPr lang="en-US" sz="2000" dirty="0" smtClean="0">
                <a:cs typeface="Arial" pitchFamily="34" charset="0"/>
              </a:rPr>
              <a:t>activity suggest and explore creative, </a:t>
            </a:r>
            <a:br>
              <a:rPr lang="en-US" sz="2000" dirty="0" smtClean="0">
                <a:cs typeface="Arial" pitchFamily="34" charset="0"/>
              </a:rPr>
            </a:br>
            <a:r>
              <a:rPr lang="en-US" sz="2000" dirty="0" smtClean="0">
                <a:cs typeface="Arial" pitchFamily="34" charset="0"/>
              </a:rPr>
              <a:t>original, or potentially transformative </a:t>
            </a:r>
            <a:br>
              <a:rPr lang="en-US" sz="2000" dirty="0" smtClean="0">
                <a:cs typeface="Arial" pitchFamily="34" charset="0"/>
              </a:rPr>
            </a:br>
            <a:r>
              <a:rPr lang="en-US" sz="2000" dirty="0" smtClean="0">
                <a:cs typeface="Arial" pitchFamily="34" charset="0"/>
              </a:rPr>
              <a:t>concepts?</a:t>
            </a:r>
          </a:p>
          <a:p>
            <a:pPr eaLnBrk="1" hangingPunct="1"/>
            <a:r>
              <a:rPr lang="en-US" sz="2000" dirty="0" smtClean="0">
                <a:cs typeface="Arial" pitchFamily="34" charset="0"/>
              </a:rPr>
              <a:t>How well conceived and organized is </a:t>
            </a:r>
            <a:br>
              <a:rPr lang="en-US" sz="2000" dirty="0" smtClean="0">
                <a:cs typeface="Arial" pitchFamily="34" charset="0"/>
              </a:rPr>
            </a:br>
            <a:r>
              <a:rPr lang="en-US" sz="2000" dirty="0" smtClean="0">
                <a:cs typeface="Arial" pitchFamily="34" charset="0"/>
              </a:rPr>
              <a:t>the proposed activity?</a:t>
            </a:r>
          </a:p>
          <a:p>
            <a:pPr eaLnBrk="1" hangingPunct="1"/>
            <a:r>
              <a:rPr lang="en-US" sz="2000" dirty="0" smtClean="0">
                <a:cs typeface="Arial" pitchFamily="34" charset="0"/>
              </a:rPr>
              <a:t>Is there sufficient access to resources?</a:t>
            </a:r>
          </a:p>
        </p:txBody>
      </p:sp>
      <p:pic>
        <p:nvPicPr>
          <p:cNvPr id="4" name="Picture 11"/>
          <p:cNvPicPr>
            <a:picLocks noChangeAspect="1" noChangeArrowheads="1"/>
          </p:cNvPicPr>
          <p:nvPr/>
        </p:nvPicPr>
        <p:blipFill>
          <a:blip r:embed="rId2" cstate="print"/>
          <a:srcRect/>
          <a:stretch>
            <a:fillRect/>
          </a:stretch>
        </p:blipFill>
        <p:spPr bwMode="auto">
          <a:xfrm>
            <a:off x="6287785" y="1996459"/>
            <a:ext cx="2271712" cy="1109663"/>
          </a:xfrm>
          <a:prstGeom prst="rect">
            <a:avLst/>
          </a:prstGeom>
          <a:noFill/>
          <a:ln w="9525">
            <a:noFill/>
            <a:miter lim="800000"/>
            <a:headEnd/>
            <a:tailEnd/>
          </a:ln>
        </p:spPr>
      </p:pic>
      <p:pic>
        <p:nvPicPr>
          <p:cNvPr id="7" name="Picture 6" descr="Click on Text Version"/>
          <p:cNvPicPr>
            <a:picLocks noChangeAspect="1" noChangeArrowheads="1"/>
          </p:cNvPicPr>
          <p:nvPr/>
        </p:nvPicPr>
        <p:blipFill>
          <a:blip r:embed="rId3" cstate="print"/>
          <a:srcRect/>
          <a:stretch>
            <a:fillRect/>
          </a:stretch>
        </p:blipFill>
        <p:spPr bwMode="auto">
          <a:xfrm>
            <a:off x="7238999" y="622696"/>
            <a:ext cx="1736433" cy="1302325"/>
          </a:xfrm>
          <a:prstGeom prst="rect">
            <a:avLst/>
          </a:prstGeom>
          <a:noFill/>
          <a:ln w="9525">
            <a:noFill/>
            <a:miter lim="800000"/>
            <a:headEnd/>
            <a:tailEnd/>
          </a:ln>
        </p:spPr>
      </p:pic>
      <p:pic>
        <p:nvPicPr>
          <p:cNvPr id="8" name="Picture 5"/>
          <p:cNvPicPr>
            <a:picLocks noChangeAspect="1"/>
          </p:cNvPicPr>
          <p:nvPr/>
        </p:nvPicPr>
        <p:blipFill>
          <a:blip r:embed="rId4" cstate="print"/>
          <a:srcRect/>
          <a:stretch>
            <a:fillRect/>
          </a:stretch>
        </p:blipFill>
        <p:spPr bwMode="auto">
          <a:xfrm>
            <a:off x="7740008" y="3335062"/>
            <a:ext cx="1217158" cy="1136309"/>
          </a:xfrm>
          <a:prstGeom prst="rect">
            <a:avLst/>
          </a:prstGeom>
          <a:noFill/>
          <a:ln w="9525">
            <a:noFill/>
            <a:miter lim="800000"/>
            <a:headEnd/>
            <a:tailEnd/>
          </a:ln>
        </p:spPr>
      </p:pic>
      <p:pic>
        <p:nvPicPr>
          <p:cNvPr id="9" name="Picture 8" descr="Click on Text Version"/>
          <p:cNvPicPr>
            <a:picLocks noChangeAspect="1" noChangeArrowheads="1"/>
          </p:cNvPicPr>
          <p:nvPr/>
        </p:nvPicPr>
        <p:blipFill>
          <a:blip r:embed="rId5" cstate="print"/>
          <a:srcRect/>
          <a:stretch>
            <a:fillRect/>
          </a:stretch>
        </p:blipFill>
        <p:spPr bwMode="auto">
          <a:xfrm>
            <a:off x="6017409" y="3335061"/>
            <a:ext cx="1561647" cy="1171235"/>
          </a:xfrm>
          <a:prstGeom prst="rect">
            <a:avLst/>
          </a:prstGeom>
          <a:noFill/>
          <a:ln w="9525">
            <a:noFill/>
            <a:miter lim="800000"/>
            <a:headEnd/>
            <a:tailEnd/>
          </a:ln>
        </p:spPr>
      </p:pic>
      <p:pic>
        <p:nvPicPr>
          <p:cNvPr id="13" name="Picture 4" descr="scientist using a computer"/>
          <p:cNvPicPr>
            <a:picLocks noChangeAspect="1" noChangeArrowheads="1"/>
          </p:cNvPicPr>
          <p:nvPr/>
        </p:nvPicPr>
        <p:blipFill>
          <a:blip r:embed="rId6" cstate="print"/>
          <a:srcRect/>
          <a:stretch>
            <a:fillRect/>
          </a:stretch>
        </p:blipFill>
        <p:spPr bwMode="auto">
          <a:xfrm>
            <a:off x="5826209" y="639147"/>
            <a:ext cx="1336591" cy="1295400"/>
          </a:xfrm>
          <a:prstGeom prst="rect">
            <a:avLst/>
          </a:prstGeom>
          <a:noFill/>
          <a:ln w="9525">
            <a:noFill/>
            <a:miter lim="800000"/>
            <a:headEnd/>
            <a:tailEnd/>
          </a:ln>
        </p:spPr>
      </p:pic>
      <p:sp>
        <p:nvSpPr>
          <p:cNvPr id="3" name="TextBox 2"/>
          <p:cNvSpPr txBox="1"/>
          <p:nvPr/>
        </p:nvSpPr>
        <p:spPr>
          <a:xfrm>
            <a:off x="818707" y="1337846"/>
            <a:ext cx="2470732" cy="369332"/>
          </a:xfrm>
          <a:prstGeom prst="rect">
            <a:avLst/>
          </a:prstGeom>
          <a:noFill/>
        </p:spPr>
        <p:txBody>
          <a:bodyPr wrap="square" rtlCol="0">
            <a:spAutoFit/>
          </a:bodyPr>
          <a:lstStyle/>
          <a:p>
            <a:r>
              <a:rPr lang="en-US" i="1" dirty="0" smtClean="0"/>
              <a:t>For example…</a:t>
            </a:r>
            <a:endParaRPr lang="en-US" i="1" dirty="0"/>
          </a:p>
        </p:txBody>
      </p:sp>
    </p:spTree>
    <p:extLst>
      <p:ext uri="{BB962C8B-B14F-4D97-AF65-F5344CB8AC3E}">
        <p14:creationId xmlns:p14="http://schemas.microsoft.com/office/powerpoint/2010/main" val="1566134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857" y="367013"/>
            <a:ext cx="4265362" cy="760059"/>
          </a:xfrm>
        </p:spPr>
        <p:txBody>
          <a:bodyPr/>
          <a:lstStyle/>
          <a:p>
            <a:pPr algn="l"/>
            <a:r>
              <a:rPr lang="en-US" sz="4400" dirty="0" smtClean="0">
                <a:solidFill>
                  <a:srgbClr val="FF0000"/>
                </a:solidFill>
                <a:latin typeface="+mn-lt"/>
              </a:rPr>
              <a:t>Broader </a:t>
            </a:r>
            <a:r>
              <a:rPr lang="en-US" sz="4400" dirty="0">
                <a:solidFill>
                  <a:srgbClr val="FF0000"/>
                </a:solidFill>
                <a:latin typeface="+mn-lt"/>
              </a:rPr>
              <a:t>Impacts</a:t>
            </a:r>
          </a:p>
        </p:txBody>
      </p:sp>
      <p:pic>
        <p:nvPicPr>
          <p:cNvPr id="4" name="Picture 12"/>
          <p:cNvPicPr>
            <a:picLocks noChangeAspect="1" noChangeArrowheads="1"/>
          </p:cNvPicPr>
          <p:nvPr/>
        </p:nvPicPr>
        <p:blipFill>
          <a:blip r:embed="rId2" cstate="print"/>
          <a:srcRect/>
          <a:stretch>
            <a:fillRect/>
          </a:stretch>
        </p:blipFill>
        <p:spPr bwMode="auto">
          <a:xfrm>
            <a:off x="6686822" y="3461903"/>
            <a:ext cx="2304783" cy="1008780"/>
          </a:xfrm>
          <a:prstGeom prst="rect">
            <a:avLst/>
          </a:prstGeom>
          <a:noFill/>
          <a:ln w="9525">
            <a:noFill/>
            <a:miter lim="800000"/>
            <a:headEnd/>
            <a:tailEnd/>
          </a:ln>
        </p:spPr>
      </p:pic>
      <p:pic>
        <p:nvPicPr>
          <p:cNvPr id="5" name="Picture 11" descr="GOPALAN"/>
          <p:cNvPicPr>
            <a:picLocks noChangeAspect="1" noChangeArrowheads="1"/>
          </p:cNvPicPr>
          <p:nvPr/>
        </p:nvPicPr>
        <p:blipFill>
          <a:blip r:embed="rId3" cstate="print"/>
          <a:srcRect r="34375" b="41684"/>
          <a:stretch>
            <a:fillRect/>
          </a:stretch>
        </p:blipFill>
        <p:spPr bwMode="auto">
          <a:xfrm>
            <a:off x="7128593" y="2084087"/>
            <a:ext cx="1828800" cy="1219200"/>
          </a:xfrm>
          <a:prstGeom prst="rect">
            <a:avLst/>
          </a:prstGeom>
          <a:noFill/>
          <a:ln w="9525">
            <a:noFill/>
            <a:miter lim="800000"/>
            <a:headEnd/>
            <a:tailEnd/>
          </a:ln>
        </p:spPr>
      </p:pic>
      <p:sp>
        <p:nvSpPr>
          <p:cNvPr id="6" name="Rectangle 3"/>
          <p:cNvSpPr txBox="1">
            <a:spLocks noChangeArrowheads="1"/>
          </p:cNvSpPr>
          <p:nvPr/>
        </p:nvSpPr>
        <p:spPr>
          <a:xfrm>
            <a:off x="648926" y="1829008"/>
            <a:ext cx="5995446" cy="1708160"/>
          </a:xfrm>
          <a:prstGeom prst="rect">
            <a:avLst/>
          </a:prstGeom>
        </p:spPr>
        <p:txBody>
          <a:bodyPr wrap="square">
            <a:spAutoFit/>
          </a:bodyPr>
          <a:lstStyle/>
          <a:p>
            <a:pPr marL="182880" indent="-182880">
              <a:spcBef>
                <a:spcPts val="0"/>
              </a:spcBef>
              <a:spcAft>
                <a:spcPts val="600"/>
              </a:spcAft>
              <a:buClr>
                <a:srgbClr val="0070C0"/>
              </a:buClr>
              <a:buFont typeface="Symbol" pitchFamily="18" charset="2"/>
              <a:buChar char="·"/>
              <a:defRPr/>
            </a:pPr>
            <a:r>
              <a:rPr lang="en-US" sz="2000" kern="0" dirty="0" smtClean="0">
                <a:cs typeface="Arial" charset="0"/>
              </a:rPr>
              <a:t>How </a:t>
            </a:r>
            <a:r>
              <a:rPr lang="en-US" sz="2000" kern="0" dirty="0">
                <a:cs typeface="Arial" charset="0"/>
              </a:rPr>
              <a:t>well does the activity advance discovery and understanding while </a:t>
            </a:r>
            <a:r>
              <a:rPr lang="en-US" sz="2000" b="1" kern="0" dirty="0">
                <a:cs typeface="Arial" charset="0"/>
              </a:rPr>
              <a:t>promoting teaching, training, and learning</a:t>
            </a:r>
            <a:r>
              <a:rPr lang="en-US" sz="2000" kern="0" dirty="0">
                <a:cs typeface="Arial" charset="0"/>
              </a:rPr>
              <a:t>? </a:t>
            </a:r>
          </a:p>
          <a:p>
            <a:pPr marL="182880" indent="-182880">
              <a:spcBef>
                <a:spcPts val="0"/>
              </a:spcBef>
              <a:spcAft>
                <a:spcPts val="600"/>
              </a:spcAft>
              <a:buClr>
                <a:srgbClr val="0070C0"/>
              </a:buClr>
              <a:buFont typeface="Symbol" pitchFamily="18" charset="2"/>
              <a:buChar char="·"/>
              <a:defRPr/>
            </a:pPr>
            <a:r>
              <a:rPr lang="en-US" sz="2000" kern="0" dirty="0" smtClean="0">
                <a:cs typeface="Arial" charset="0"/>
              </a:rPr>
              <a:t>How </a:t>
            </a:r>
            <a:r>
              <a:rPr lang="en-US" sz="2000" kern="0" dirty="0">
                <a:cs typeface="Arial" charset="0"/>
              </a:rPr>
              <a:t>well does the proposed activity broaden the participation of </a:t>
            </a:r>
            <a:r>
              <a:rPr lang="en-US" sz="2000" b="1" kern="0" dirty="0">
                <a:cs typeface="Arial" charset="0"/>
              </a:rPr>
              <a:t>underrepresented groups</a:t>
            </a:r>
            <a:r>
              <a:rPr lang="en-US" sz="2000" kern="0" dirty="0" smtClean="0">
                <a:cs typeface="Arial" charset="0"/>
              </a:rPr>
              <a:t>?</a:t>
            </a:r>
            <a:endParaRPr lang="en-US" sz="2000" kern="0" dirty="0">
              <a:cs typeface="Arial" charset="0"/>
            </a:endParaRPr>
          </a:p>
        </p:txBody>
      </p:sp>
      <p:pic>
        <p:nvPicPr>
          <p:cNvPr id="7" name="Picture 9" descr="batteries"/>
          <p:cNvPicPr>
            <a:picLocks noChangeAspect="1" noChangeArrowheads="1"/>
          </p:cNvPicPr>
          <p:nvPr/>
        </p:nvPicPr>
        <p:blipFill>
          <a:blip r:embed="rId4" cstate="print"/>
          <a:srcRect/>
          <a:stretch>
            <a:fillRect/>
          </a:stretch>
        </p:blipFill>
        <p:spPr bwMode="auto">
          <a:xfrm>
            <a:off x="6947618" y="738069"/>
            <a:ext cx="2009775" cy="1243012"/>
          </a:xfrm>
          <a:prstGeom prst="rect">
            <a:avLst/>
          </a:prstGeom>
          <a:noFill/>
          <a:ln w="9525">
            <a:noFill/>
            <a:miter lim="800000"/>
            <a:headEnd/>
            <a:tailEnd/>
          </a:ln>
        </p:spPr>
      </p:pic>
      <p:pic>
        <p:nvPicPr>
          <p:cNvPr id="8" name="Picture 10" descr="http://www.istockphoto.com/file_thumbview_approve/6175136/2/istockphoto_6175136-earth-model-usa-view.jpg"/>
          <p:cNvPicPr>
            <a:picLocks noChangeAspect="1" noChangeArrowheads="1"/>
          </p:cNvPicPr>
          <p:nvPr/>
        </p:nvPicPr>
        <p:blipFill>
          <a:blip r:embed="rId5" cstate="print"/>
          <a:srcRect/>
          <a:stretch>
            <a:fillRect/>
          </a:stretch>
        </p:blipFill>
        <p:spPr bwMode="auto">
          <a:xfrm>
            <a:off x="5576477" y="366818"/>
            <a:ext cx="1219518" cy="1462190"/>
          </a:xfrm>
          <a:prstGeom prst="rect">
            <a:avLst/>
          </a:prstGeom>
          <a:noFill/>
          <a:ln w="9525">
            <a:noFill/>
            <a:miter lim="800000"/>
            <a:headEnd/>
            <a:tailEnd/>
          </a:ln>
        </p:spPr>
      </p:pic>
      <p:pic>
        <p:nvPicPr>
          <p:cNvPr id="9" name="Picture 13"/>
          <p:cNvPicPr>
            <a:picLocks noChangeAspect="1" noChangeArrowheads="1"/>
          </p:cNvPicPr>
          <p:nvPr/>
        </p:nvPicPr>
        <p:blipFill>
          <a:blip r:embed="rId6" cstate="print"/>
          <a:srcRect/>
          <a:stretch>
            <a:fillRect/>
          </a:stretch>
        </p:blipFill>
        <p:spPr bwMode="auto">
          <a:xfrm>
            <a:off x="925281" y="5473782"/>
            <a:ext cx="1540824" cy="1155618"/>
          </a:xfrm>
          <a:prstGeom prst="rect">
            <a:avLst/>
          </a:prstGeom>
          <a:noFill/>
          <a:ln w="9525">
            <a:noFill/>
            <a:miter lim="800000"/>
            <a:headEnd/>
            <a:tailEnd/>
          </a:ln>
        </p:spPr>
      </p:pic>
      <p:sp>
        <p:nvSpPr>
          <p:cNvPr id="10" name="Rectangle 3"/>
          <p:cNvSpPr txBox="1">
            <a:spLocks noChangeArrowheads="1"/>
          </p:cNvSpPr>
          <p:nvPr/>
        </p:nvSpPr>
        <p:spPr>
          <a:xfrm>
            <a:off x="630269" y="3619978"/>
            <a:ext cx="5739020" cy="1015663"/>
          </a:xfrm>
          <a:prstGeom prst="rect">
            <a:avLst/>
          </a:prstGeom>
        </p:spPr>
        <p:txBody>
          <a:bodyPr wrap="square">
            <a:spAutoFit/>
          </a:bodyPr>
          <a:lstStyle/>
          <a:p>
            <a:pPr marL="182880" indent="-182880">
              <a:spcBef>
                <a:spcPts val="0"/>
              </a:spcBef>
              <a:spcAft>
                <a:spcPts val="600"/>
              </a:spcAft>
              <a:buClr>
                <a:srgbClr val="0070C0"/>
              </a:buClr>
              <a:buFont typeface="Symbol" pitchFamily="18" charset="2"/>
              <a:buChar char="·"/>
              <a:defRPr/>
            </a:pPr>
            <a:r>
              <a:rPr lang="en-US" sz="2000" kern="0" dirty="0" smtClean="0">
                <a:cs typeface="Arial" charset="0"/>
              </a:rPr>
              <a:t>To </a:t>
            </a:r>
            <a:r>
              <a:rPr lang="en-US" sz="2000" kern="0" dirty="0">
                <a:cs typeface="Arial" charset="0"/>
              </a:rPr>
              <a:t>what extent will it enhance the </a:t>
            </a:r>
            <a:r>
              <a:rPr lang="en-US" sz="2000" b="1" kern="0" dirty="0">
                <a:cs typeface="Arial" charset="0"/>
              </a:rPr>
              <a:t>infrastructure </a:t>
            </a:r>
            <a:r>
              <a:rPr lang="en-US" sz="2000" kern="0" dirty="0">
                <a:cs typeface="Arial" charset="0"/>
              </a:rPr>
              <a:t>for research and education, such as facilities, instrumentation, networks, and partnerships</a:t>
            </a:r>
            <a:r>
              <a:rPr lang="en-US" sz="2000" kern="0" dirty="0" smtClean="0">
                <a:cs typeface="Arial" charset="0"/>
              </a:rPr>
              <a:t>?</a:t>
            </a:r>
            <a:endParaRPr lang="en-US" sz="2000" kern="0" dirty="0">
              <a:latin typeface="+mn-lt"/>
            </a:endParaRPr>
          </a:p>
        </p:txBody>
      </p:sp>
      <p:sp>
        <p:nvSpPr>
          <p:cNvPr id="11" name="Rectangle 3"/>
          <p:cNvSpPr txBox="1">
            <a:spLocks noChangeArrowheads="1"/>
          </p:cNvSpPr>
          <p:nvPr/>
        </p:nvSpPr>
        <p:spPr>
          <a:xfrm>
            <a:off x="2618505" y="4800600"/>
            <a:ext cx="4696695" cy="1752600"/>
          </a:xfrm>
          <a:prstGeom prst="rect">
            <a:avLst/>
          </a:prstGeom>
        </p:spPr>
        <p:txBody>
          <a:bodyPr wrap="square">
            <a:spAutoFit/>
          </a:bodyPr>
          <a:lstStyle/>
          <a:p>
            <a:pPr marL="182880" indent="-182880">
              <a:spcBef>
                <a:spcPts val="0"/>
              </a:spcBef>
              <a:spcAft>
                <a:spcPts val="600"/>
              </a:spcAft>
              <a:buClr>
                <a:srgbClr val="0070C0"/>
              </a:buClr>
              <a:buFont typeface="Symbol" pitchFamily="18" charset="2"/>
              <a:buChar char="·"/>
              <a:defRPr/>
            </a:pPr>
            <a:r>
              <a:rPr lang="en-US" sz="2000" kern="0" dirty="0" smtClean="0">
                <a:cs typeface="Arial" charset="0"/>
              </a:rPr>
              <a:t>Will the </a:t>
            </a:r>
            <a:r>
              <a:rPr lang="en-US" sz="2000" b="1" kern="0" dirty="0">
                <a:cs typeface="Arial" charset="0"/>
              </a:rPr>
              <a:t>results be disseminated </a:t>
            </a:r>
            <a:r>
              <a:rPr lang="en-US" sz="2000" kern="0" dirty="0">
                <a:cs typeface="Arial" charset="0"/>
              </a:rPr>
              <a:t>broadly to enhance scientific and technological understanding? </a:t>
            </a:r>
          </a:p>
          <a:p>
            <a:pPr marL="182880" indent="-182880">
              <a:spcBef>
                <a:spcPts val="0"/>
              </a:spcBef>
              <a:spcAft>
                <a:spcPts val="600"/>
              </a:spcAft>
              <a:buClr>
                <a:srgbClr val="0070C0"/>
              </a:buClr>
              <a:buFont typeface="Symbol" pitchFamily="18" charset="2"/>
              <a:buChar char="·"/>
              <a:defRPr/>
            </a:pPr>
            <a:r>
              <a:rPr lang="en-US" sz="2000" kern="0" dirty="0" smtClean="0">
                <a:cs typeface="Arial" charset="0"/>
              </a:rPr>
              <a:t>What may </a:t>
            </a:r>
            <a:r>
              <a:rPr lang="en-US" sz="2000" kern="0" dirty="0">
                <a:cs typeface="Arial" charset="0"/>
              </a:rPr>
              <a:t>be the benefits of the proposed activity to </a:t>
            </a:r>
            <a:r>
              <a:rPr lang="en-US" sz="2000" b="1" kern="0" dirty="0">
                <a:cs typeface="Arial" charset="0"/>
              </a:rPr>
              <a:t>society</a:t>
            </a:r>
            <a:r>
              <a:rPr lang="en-US" sz="2000" kern="0" dirty="0">
                <a:cs typeface="Arial" charset="0"/>
              </a:rPr>
              <a:t>?</a:t>
            </a:r>
            <a:endParaRPr lang="en-US" sz="2000" kern="0" dirty="0">
              <a:latin typeface="+mn-lt"/>
            </a:endParaRPr>
          </a:p>
        </p:txBody>
      </p:sp>
      <p:sp>
        <p:nvSpPr>
          <p:cNvPr id="13" name="TextBox 12"/>
          <p:cNvSpPr txBox="1"/>
          <p:nvPr/>
        </p:nvSpPr>
        <p:spPr>
          <a:xfrm>
            <a:off x="715670" y="1371600"/>
            <a:ext cx="2470732" cy="369332"/>
          </a:xfrm>
          <a:prstGeom prst="rect">
            <a:avLst/>
          </a:prstGeom>
          <a:noFill/>
        </p:spPr>
        <p:txBody>
          <a:bodyPr wrap="square" rtlCol="0">
            <a:spAutoFit/>
          </a:bodyPr>
          <a:lstStyle/>
          <a:p>
            <a:r>
              <a:rPr lang="en-US" i="1" dirty="0" smtClean="0"/>
              <a:t>For example…</a:t>
            </a:r>
            <a:endParaRPr lang="en-US" i="1" dirty="0"/>
          </a:p>
        </p:txBody>
      </p:sp>
    </p:spTree>
    <p:extLst>
      <p:ext uri="{BB962C8B-B14F-4D97-AF65-F5344CB8AC3E}">
        <p14:creationId xmlns:p14="http://schemas.microsoft.com/office/powerpoint/2010/main" val="106622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ChangeArrowheads="1"/>
          </p:cNvSpPr>
          <p:nvPr/>
        </p:nvSpPr>
        <p:spPr bwMode="auto">
          <a:xfrm>
            <a:off x="1463307"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endParaRPr lang="en-US" altLang="en-US" sz="4400">
              <a:solidFill>
                <a:schemeClr val="tx2"/>
              </a:solidFill>
            </a:endParaRPr>
          </a:p>
        </p:txBody>
      </p:sp>
      <p:sp>
        <p:nvSpPr>
          <p:cNvPr id="27654" name="Rectangle 6"/>
          <p:cNvSpPr>
            <a:spLocks noChangeArrowheads="1"/>
          </p:cNvSpPr>
          <p:nvPr/>
        </p:nvSpPr>
        <p:spPr bwMode="auto">
          <a:xfrm>
            <a:off x="637685" y="156417"/>
            <a:ext cx="7772400" cy="762000"/>
          </a:xfrm>
          <a:prstGeom prst="rect">
            <a:avLst/>
          </a:prstGeom>
          <a:noFill/>
          <a:ln w="28575">
            <a:noFill/>
            <a:miter lim="800000"/>
            <a:headEnd/>
            <a:tailEnd/>
          </a:ln>
          <a:extLst>
            <a:ext uri="{909E8E84-426E-40dd-AFC4-6F175D3DCCD1}">
              <a14:hiddenFill xmlns:a14="http://schemas.microsoft.com/office/drawing/2010/main" xmlns="">
                <a:solidFill>
                  <a:srgbClr val="FFFFFF"/>
                </a:solidFill>
              </a14:hiddenFill>
            </a:ext>
          </a:extLst>
        </p:spPr>
        <p:txBody>
          <a:bodyPr lIns="90488" tIns="44450" rIns="90488" bIns="44450" anchor="ct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r>
              <a:rPr lang="en-US" altLang="en-US" sz="3600" dirty="0" smtClean="0">
                <a:solidFill>
                  <a:srgbClr val="FF0000"/>
                </a:solidFill>
                <a:latin typeface="+mn-lt"/>
              </a:rPr>
              <a:t>Examples of Broader </a:t>
            </a:r>
            <a:r>
              <a:rPr lang="en-US" altLang="en-US" sz="3600" dirty="0">
                <a:solidFill>
                  <a:srgbClr val="FF0000"/>
                </a:solidFill>
                <a:latin typeface="+mn-lt"/>
              </a:rPr>
              <a:t>Impacts</a:t>
            </a:r>
          </a:p>
        </p:txBody>
      </p:sp>
      <p:sp>
        <p:nvSpPr>
          <p:cNvPr id="27655" name="Rectangle 7"/>
          <p:cNvSpPr>
            <a:spLocks noChangeArrowheads="1"/>
          </p:cNvSpPr>
          <p:nvPr/>
        </p:nvSpPr>
        <p:spPr bwMode="auto">
          <a:xfrm>
            <a:off x="1661744" y="990600"/>
            <a:ext cx="71628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marL="342900" indent="-342900">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ts val="500"/>
              </a:spcBef>
              <a:spcAft>
                <a:spcPts val="500"/>
              </a:spcAft>
              <a:buFontTx/>
              <a:buNone/>
            </a:pPr>
            <a:endParaRPr lang="en-US" altLang="en-US" sz="2400" b="1">
              <a:solidFill>
                <a:srgbClr val="FF0000"/>
              </a:solidFill>
              <a:latin typeface="Arial" pitchFamily="34" charset="0"/>
            </a:endParaRPr>
          </a:p>
        </p:txBody>
      </p:sp>
      <p:sp>
        <p:nvSpPr>
          <p:cNvPr id="27656" name="Content Placeholder 2"/>
          <p:cNvSpPr txBox="1">
            <a:spLocks/>
          </p:cNvSpPr>
          <p:nvPr/>
        </p:nvSpPr>
        <p:spPr bwMode="auto">
          <a:xfrm>
            <a:off x="637685" y="990600"/>
            <a:ext cx="8268921" cy="4980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ts val="600"/>
              </a:spcBef>
              <a:spcAft>
                <a:spcPts val="600"/>
              </a:spcAft>
              <a:buFontTx/>
              <a:buNone/>
            </a:pPr>
            <a:endParaRPr lang="en-US" altLang="en-US" sz="2000" dirty="0" smtClean="0">
              <a:cs typeface="Arial" pitchFamily="34" charset="0"/>
            </a:endParaRPr>
          </a:p>
          <a:p>
            <a:pPr>
              <a:spcBef>
                <a:spcPts val="600"/>
              </a:spcBef>
              <a:spcAft>
                <a:spcPts val="600"/>
              </a:spcAft>
              <a:buFontTx/>
              <a:buNone/>
            </a:pPr>
            <a:r>
              <a:rPr lang="en-US" altLang="en-US" sz="2000" dirty="0" smtClean="0">
                <a:latin typeface="+mn-lt"/>
                <a:cs typeface="Arial" pitchFamily="34" charset="0"/>
              </a:rPr>
              <a:t>Examples </a:t>
            </a:r>
            <a:r>
              <a:rPr lang="en-US" altLang="en-US" sz="2000" dirty="0">
                <a:latin typeface="+mn-lt"/>
                <a:cs typeface="Arial" pitchFamily="34" charset="0"/>
              </a:rPr>
              <a:t>include, but are </a:t>
            </a:r>
            <a:r>
              <a:rPr lang="en-US" altLang="en-US" sz="2000" i="1" dirty="0">
                <a:latin typeface="+mn-lt"/>
                <a:cs typeface="Arial" pitchFamily="34" charset="0"/>
              </a:rPr>
              <a:t>not limited to</a:t>
            </a:r>
            <a:r>
              <a:rPr lang="en-US" altLang="en-US" sz="2000" dirty="0">
                <a:latin typeface="+mn-lt"/>
                <a:cs typeface="Arial" pitchFamily="34" charset="0"/>
              </a:rPr>
              <a:t>:</a:t>
            </a:r>
          </a:p>
          <a:p>
            <a:pPr marL="1028700" lvl="1">
              <a:spcBef>
                <a:spcPts val="600"/>
              </a:spcBef>
              <a:buFont typeface="Wingdings" charset="2"/>
              <a:buChar char="§"/>
            </a:pPr>
            <a:r>
              <a:rPr lang="en-US" altLang="en-US" sz="2000" dirty="0">
                <a:solidFill>
                  <a:srgbClr val="0070C0"/>
                </a:solidFill>
                <a:latin typeface="+mn-lt"/>
                <a:cs typeface="Arial" pitchFamily="34" charset="0"/>
              </a:rPr>
              <a:t>improved STEM education and educator development at any level; </a:t>
            </a:r>
          </a:p>
          <a:p>
            <a:pPr marL="1028700" lvl="1">
              <a:spcBef>
                <a:spcPts val="600"/>
              </a:spcBef>
              <a:buFont typeface="Wingdings" charset="2"/>
              <a:buChar char="§"/>
            </a:pPr>
            <a:r>
              <a:rPr lang="en-US" altLang="en-US" sz="2000" dirty="0">
                <a:solidFill>
                  <a:srgbClr val="0070C0"/>
                </a:solidFill>
                <a:latin typeface="+mn-lt"/>
                <a:cs typeface="Arial" pitchFamily="34" charset="0"/>
              </a:rPr>
              <a:t>increased public scientific literacy and public engagement with science and technology; </a:t>
            </a:r>
          </a:p>
          <a:p>
            <a:pPr marL="1028700" lvl="1">
              <a:spcBef>
                <a:spcPts val="600"/>
              </a:spcBef>
              <a:buFont typeface="Wingdings" charset="2"/>
              <a:buChar char="§"/>
            </a:pPr>
            <a:r>
              <a:rPr lang="en-US" altLang="en-US" sz="2000" dirty="0">
                <a:solidFill>
                  <a:srgbClr val="0070C0"/>
                </a:solidFill>
                <a:latin typeface="+mn-lt"/>
                <a:cs typeface="Arial" pitchFamily="34" charset="0"/>
              </a:rPr>
              <a:t>i</a:t>
            </a:r>
            <a:r>
              <a:rPr lang="en-US" altLang="en-US" sz="2000" dirty="0" smtClean="0">
                <a:solidFill>
                  <a:srgbClr val="0070C0"/>
                </a:solidFill>
                <a:latin typeface="+mn-lt"/>
                <a:cs typeface="Arial" pitchFamily="34" charset="0"/>
              </a:rPr>
              <a:t>ncreased participation </a:t>
            </a:r>
            <a:r>
              <a:rPr lang="en-US" altLang="en-US" sz="2000" dirty="0">
                <a:solidFill>
                  <a:srgbClr val="0070C0"/>
                </a:solidFill>
                <a:latin typeface="+mn-lt"/>
                <a:cs typeface="Arial" pitchFamily="34" charset="0"/>
              </a:rPr>
              <a:t>of women, persons with disabilities, and underrepresented minorities in science, technology, engineering, and mathematics (STEM); </a:t>
            </a:r>
          </a:p>
          <a:p>
            <a:pPr marL="1028700" lvl="1">
              <a:spcBef>
                <a:spcPts val="600"/>
              </a:spcBef>
              <a:buFont typeface="Wingdings" charset="2"/>
              <a:buChar char="§"/>
            </a:pPr>
            <a:r>
              <a:rPr lang="en-US" altLang="en-US" sz="2000" dirty="0">
                <a:solidFill>
                  <a:srgbClr val="0070C0"/>
                </a:solidFill>
                <a:latin typeface="+mn-lt"/>
                <a:cs typeface="Arial" pitchFamily="34" charset="0"/>
              </a:rPr>
              <a:t>improved well-being of individuals in society; </a:t>
            </a:r>
          </a:p>
          <a:p>
            <a:pPr marL="1028700" lvl="1">
              <a:spcBef>
                <a:spcPts val="600"/>
              </a:spcBef>
              <a:buFont typeface="Wingdings" charset="2"/>
              <a:buChar char="§"/>
            </a:pPr>
            <a:r>
              <a:rPr lang="en-US" altLang="en-US" sz="2000" dirty="0">
                <a:solidFill>
                  <a:srgbClr val="0070C0"/>
                </a:solidFill>
                <a:latin typeface="+mn-lt"/>
                <a:cs typeface="Arial" pitchFamily="34" charset="0"/>
              </a:rPr>
              <a:t>development of a diverse, globally competitive STEM workforce; </a:t>
            </a:r>
          </a:p>
          <a:p>
            <a:pPr marL="1028700" lvl="1">
              <a:spcBef>
                <a:spcPts val="600"/>
              </a:spcBef>
              <a:buFont typeface="Wingdings" charset="2"/>
              <a:buChar char="§"/>
            </a:pPr>
            <a:r>
              <a:rPr lang="en-US" altLang="en-US" sz="2000" dirty="0" smtClean="0">
                <a:solidFill>
                  <a:srgbClr val="0070C0"/>
                </a:solidFill>
                <a:latin typeface="+mn-lt"/>
                <a:cs typeface="Arial" pitchFamily="34" charset="0"/>
              </a:rPr>
              <a:t>enhanced </a:t>
            </a:r>
            <a:r>
              <a:rPr lang="en-US" altLang="en-US" sz="2000" dirty="0">
                <a:solidFill>
                  <a:srgbClr val="0070C0"/>
                </a:solidFill>
                <a:latin typeface="+mn-lt"/>
                <a:cs typeface="Arial" pitchFamily="34" charset="0"/>
              </a:rPr>
              <a:t>partnerships between academia, industry, </a:t>
            </a:r>
            <a:r>
              <a:rPr lang="en-US" altLang="en-US" sz="2000" dirty="0" smtClean="0">
                <a:solidFill>
                  <a:srgbClr val="0070C0"/>
                </a:solidFill>
                <a:latin typeface="+mn-lt"/>
                <a:cs typeface="Arial" pitchFamily="34" charset="0"/>
              </a:rPr>
              <a:t>and </a:t>
            </a:r>
            <a:r>
              <a:rPr lang="en-US" altLang="en-US" sz="2000" dirty="0">
                <a:solidFill>
                  <a:srgbClr val="0070C0"/>
                </a:solidFill>
                <a:latin typeface="+mn-lt"/>
                <a:cs typeface="Arial" pitchFamily="34" charset="0"/>
              </a:rPr>
              <a:t>others; </a:t>
            </a:r>
          </a:p>
          <a:p>
            <a:pPr marL="1028700" lvl="1">
              <a:spcBef>
                <a:spcPts val="600"/>
              </a:spcBef>
              <a:buFont typeface="Wingdings" charset="2"/>
              <a:buChar char="§"/>
            </a:pPr>
            <a:r>
              <a:rPr lang="en-US" altLang="en-US" sz="2000" dirty="0">
                <a:solidFill>
                  <a:srgbClr val="0070C0"/>
                </a:solidFill>
                <a:latin typeface="+mn-lt"/>
                <a:cs typeface="Arial" pitchFamily="34" charset="0"/>
              </a:rPr>
              <a:t>improved national security; </a:t>
            </a:r>
          </a:p>
          <a:p>
            <a:pPr marL="1028700" lvl="1">
              <a:spcBef>
                <a:spcPts val="600"/>
              </a:spcBef>
              <a:buFont typeface="Wingdings" charset="2"/>
              <a:buChar char="§"/>
            </a:pPr>
            <a:r>
              <a:rPr lang="en-US" altLang="en-US" sz="2000" dirty="0" smtClean="0">
                <a:solidFill>
                  <a:srgbClr val="0070C0"/>
                </a:solidFill>
                <a:latin typeface="+mn-lt"/>
                <a:cs typeface="Arial" pitchFamily="34" charset="0"/>
              </a:rPr>
              <a:t>enhanced </a:t>
            </a:r>
            <a:r>
              <a:rPr lang="en-US" altLang="en-US" sz="2000" dirty="0">
                <a:solidFill>
                  <a:srgbClr val="0070C0"/>
                </a:solidFill>
                <a:latin typeface="+mn-lt"/>
                <a:cs typeface="Arial" pitchFamily="34" charset="0"/>
              </a:rPr>
              <a:t>economic competitiveness of </a:t>
            </a:r>
            <a:r>
              <a:rPr lang="en-US" altLang="en-US" sz="2000" dirty="0" smtClean="0">
                <a:solidFill>
                  <a:srgbClr val="0070C0"/>
                </a:solidFill>
                <a:latin typeface="+mn-lt"/>
                <a:cs typeface="Arial" pitchFamily="34" charset="0"/>
              </a:rPr>
              <a:t>the US;  </a:t>
            </a:r>
            <a:endParaRPr lang="en-US" altLang="en-US" sz="2000" dirty="0">
              <a:solidFill>
                <a:srgbClr val="0070C0"/>
              </a:solidFill>
              <a:latin typeface="+mn-lt"/>
              <a:cs typeface="Arial" pitchFamily="34" charset="0"/>
            </a:endParaRPr>
          </a:p>
          <a:p>
            <a:pPr marL="1028700" lvl="1">
              <a:spcBef>
                <a:spcPts val="600"/>
              </a:spcBef>
              <a:buFont typeface="Wingdings" charset="2"/>
              <a:buChar char="§"/>
            </a:pPr>
            <a:r>
              <a:rPr lang="en-US" altLang="en-US" sz="2000" dirty="0">
                <a:solidFill>
                  <a:srgbClr val="0070C0"/>
                </a:solidFill>
                <a:latin typeface="+mn-lt"/>
                <a:cs typeface="Arial" pitchFamily="34" charset="0"/>
              </a:rPr>
              <a:t>enhanced infrastructure for research and education.</a:t>
            </a:r>
          </a:p>
          <a:p>
            <a:endParaRPr lang="en-US" altLang="en-US" sz="2000" dirty="0">
              <a:latin typeface="+mn-lt"/>
              <a:cs typeface="Arial" pitchFamily="34" charset="0"/>
            </a:endParaRPr>
          </a:p>
        </p:txBody>
      </p:sp>
      <p:sp>
        <p:nvSpPr>
          <p:cNvPr id="9" name="Content Placeholder 2"/>
          <p:cNvSpPr txBox="1">
            <a:spLocks/>
          </p:cNvSpPr>
          <p:nvPr/>
        </p:nvSpPr>
        <p:spPr bwMode="auto">
          <a:xfrm>
            <a:off x="637685" y="1111899"/>
            <a:ext cx="7646377" cy="383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ts val="600"/>
              </a:spcBef>
              <a:spcAft>
                <a:spcPts val="600"/>
              </a:spcAft>
              <a:buFontTx/>
              <a:buNone/>
            </a:pPr>
            <a:r>
              <a:rPr lang="en-US" altLang="en-US" sz="2400" dirty="0">
                <a:latin typeface="+mn-lt"/>
                <a:cs typeface="Arial" pitchFamily="34" charset="0"/>
              </a:rPr>
              <a:t>NSF Broader Impacts are </a:t>
            </a:r>
            <a:r>
              <a:rPr lang="en-US" altLang="en-US" sz="2400" dirty="0" smtClean="0">
                <a:latin typeface="+mn-lt"/>
                <a:cs typeface="Arial" pitchFamily="34" charset="0"/>
              </a:rPr>
              <a:t>(intentionally) broadly </a:t>
            </a:r>
            <a:r>
              <a:rPr lang="en-US" altLang="en-US" sz="2400" dirty="0">
                <a:latin typeface="+mn-lt"/>
                <a:cs typeface="Arial" pitchFamily="34" charset="0"/>
              </a:rPr>
              <a:t>defined.  </a:t>
            </a:r>
          </a:p>
        </p:txBody>
      </p:sp>
    </p:spTree>
    <p:extLst>
      <p:ext uri="{BB962C8B-B14F-4D97-AF65-F5344CB8AC3E}">
        <p14:creationId xmlns:p14="http://schemas.microsoft.com/office/powerpoint/2010/main" val="3629741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6815" y="492371"/>
            <a:ext cx="6603023" cy="1754326"/>
          </a:xfrm>
          <a:prstGeom prst="rect">
            <a:avLst/>
          </a:prstGeom>
          <a:noFill/>
        </p:spPr>
        <p:txBody>
          <a:bodyPr wrap="square" rtlCol="0">
            <a:spAutoFit/>
          </a:bodyPr>
          <a:lstStyle/>
          <a:p>
            <a:r>
              <a:rPr lang="en-US" sz="3600" b="1" dirty="0" smtClean="0">
                <a:solidFill>
                  <a:srgbClr val="FF0000"/>
                </a:solidFill>
              </a:rPr>
              <a:t>But that is not all.    </a:t>
            </a:r>
            <a:r>
              <a:rPr lang="en-US" dirty="0" smtClean="0"/>
              <a:t>All of the input from ad-hoc reviewers and Panelists is merely </a:t>
            </a:r>
            <a:r>
              <a:rPr lang="en-US" i="1" u="sng" dirty="0" smtClean="0"/>
              <a:t>advisory</a:t>
            </a:r>
            <a:r>
              <a:rPr lang="en-US" dirty="0" smtClean="0"/>
              <a:t> to the Program Director.   </a:t>
            </a:r>
            <a:r>
              <a:rPr lang="en-US" b="1" dirty="0" smtClean="0">
                <a:solidFill>
                  <a:srgbClr val="0070C0"/>
                </a:solidFill>
              </a:rPr>
              <a:t>Even after the reviewer and Panel assessments and rankings are provided, Program Directors can still choose to fund or not fund     based on additional scientific and criteria.</a:t>
            </a:r>
          </a:p>
        </p:txBody>
      </p:sp>
      <p:sp>
        <p:nvSpPr>
          <p:cNvPr id="3" name="TextBox 2"/>
          <p:cNvSpPr txBox="1"/>
          <p:nvPr/>
        </p:nvSpPr>
        <p:spPr>
          <a:xfrm>
            <a:off x="2523393" y="3002683"/>
            <a:ext cx="6444761" cy="1477328"/>
          </a:xfrm>
          <a:prstGeom prst="rect">
            <a:avLst/>
          </a:prstGeom>
          <a:noFill/>
        </p:spPr>
        <p:txBody>
          <a:bodyPr wrap="square" rtlCol="0">
            <a:spAutoFit/>
          </a:bodyPr>
          <a:lstStyle/>
          <a:p>
            <a:r>
              <a:rPr lang="en-US" i="1" u="sng" dirty="0" smtClean="0"/>
              <a:t>Note</a:t>
            </a:r>
            <a:r>
              <a:rPr lang="en-US" dirty="0" smtClean="0"/>
              <a:t>:  NSF Program Directors generally hold PhD’s in their fields, and many/most are either current or former University professors who have led (or continue to lead) their own research programs “on the ground”.   They are deeply engaged and many remain research-active themselves.   They know their stuff.</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1114" y="3108381"/>
            <a:ext cx="1354165" cy="1252603"/>
          </a:xfrm>
          <a:prstGeom prst="rect">
            <a:avLst/>
          </a:prstGeom>
        </p:spPr>
      </p:pic>
      <p:sp>
        <p:nvSpPr>
          <p:cNvPr id="6" name="TextBox 5"/>
          <p:cNvSpPr txBox="1"/>
          <p:nvPr/>
        </p:nvSpPr>
        <p:spPr>
          <a:xfrm>
            <a:off x="1011115" y="5311273"/>
            <a:ext cx="6066693" cy="1195035"/>
          </a:xfrm>
          <a:prstGeom prst="rect">
            <a:avLst/>
          </a:prstGeom>
          <a:noFill/>
        </p:spPr>
        <p:txBody>
          <a:bodyPr wrap="square" rtlCol="0">
            <a:spAutoFit/>
          </a:bodyPr>
          <a:lstStyle/>
          <a:p>
            <a:r>
              <a:rPr lang="en-US" sz="2400" dirty="0" smtClean="0">
                <a:solidFill>
                  <a:srgbClr val="FF0000"/>
                </a:solidFill>
              </a:rPr>
              <a:t>Using this expertise, there are several additional things NSF Program Directors consider when developing their funding plans…</a:t>
            </a:r>
            <a:endParaRPr lang="en-US" sz="2400" dirty="0">
              <a:solidFill>
                <a:srgbClr val="FF0000"/>
              </a:solidFill>
            </a:endParaRPr>
          </a:p>
        </p:txBody>
      </p:sp>
    </p:spTree>
    <p:extLst>
      <p:ext uri="{BB962C8B-B14F-4D97-AF65-F5344CB8AC3E}">
        <p14:creationId xmlns:p14="http://schemas.microsoft.com/office/powerpoint/2010/main" val="19906980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7"/>
          <p:cNvSpPr>
            <a:spLocks noChangeArrowheads="1"/>
          </p:cNvSpPr>
          <p:nvPr/>
        </p:nvSpPr>
        <p:spPr bwMode="auto">
          <a:xfrm>
            <a:off x="803882" y="210419"/>
            <a:ext cx="8102725" cy="256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buFontTx/>
              <a:buNone/>
            </a:pPr>
            <a:r>
              <a:rPr lang="en-US" altLang="en-US" sz="2400" b="1" dirty="0" smtClean="0">
                <a:solidFill>
                  <a:srgbClr val="FF0000"/>
                </a:solidFill>
                <a:latin typeface="Calibri" panose="020F0502020204030204" pitchFamily="34" charset="0"/>
                <a:cs typeface="Calibri" panose="020F0502020204030204" pitchFamily="34" charset="0"/>
              </a:rPr>
              <a:t>Programmatic Balance (Scientific)</a:t>
            </a:r>
          </a:p>
          <a:p>
            <a:pPr marL="285750" indent="-285750"/>
            <a:r>
              <a:rPr lang="en-US" altLang="en-US" sz="1800" dirty="0" smtClean="0">
                <a:latin typeface="Calibri" panose="020F0502020204030204" pitchFamily="34" charset="0"/>
                <a:cs typeface="Calibri" panose="020F0502020204030204" pitchFamily="34" charset="0"/>
              </a:rPr>
              <a:t>Does the funded research portfolio support emerging growth areas as well as areas critical for ongoing scientific operations, capitalizing on prior research investments?   </a:t>
            </a:r>
          </a:p>
          <a:p>
            <a:pPr marL="285750" indent="-285750"/>
            <a:r>
              <a:rPr lang="en-US" altLang="en-US" sz="1800" dirty="0" smtClean="0">
                <a:latin typeface="Calibri" panose="020F0502020204030204" pitchFamily="34" charset="0"/>
                <a:cs typeface="Calibri" panose="020F0502020204030204" pitchFamily="34" charset="0"/>
              </a:rPr>
              <a:t>Is there a mix of solid bread-and-butter as well as transformative (high-risk/    high-reward) research?    Of disciplinary as well as inter-disciplinary research?   </a:t>
            </a:r>
          </a:p>
          <a:p>
            <a:pPr marL="285750" indent="-285750"/>
            <a:r>
              <a:rPr lang="en-US" altLang="en-US" sz="1800" dirty="0" smtClean="0">
                <a:latin typeface="Calibri" panose="020F0502020204030204" pitchFamily="34" charset="0"/>
                <a:cs typeface="Calibri" panose="020F0502020204030204" pitchFamily="34" charset="0"/>
              </a:rPr>
              <a:t>Is the Program portfolio well-poised to take advantage of new scientific breakthroughs and emerging disciplines and technologies?     </a:t>
            </a:r>
          </a:p>
        </p:txBody>
      </p:sp>
      <p:sp>
        <p:nvSpPr>
          <p:cNvPr id="2" name="TextBox 1"/>
          <p:cNvSpPr txBox="1"/>
          <p:nvPr/>
        </p:nvSpPr>
        <p:spPr>
          <a:xfrm>
            <a:off x="2657165" y="5609496"/>
            <a:ext cx="4202724" cy="923330"/>
          </a:xfrm>
          <a:prstGeom prst="rect">
            <a:avLst/>
          </a:prstGeom>
          <a:noFill/>
          <a:ln w="28575">
            <a:solidFill>
              <a:schemeClr val="tx1"/>
            </a:solidFill>
          </a:ln>
        </p:spPr>
        <p:txBody>
          <a:bodyPr wrap="square" rtlCol="0">
            <a:spAutoFit/>
          </a:bodyPr>
          <a:lstStyle/>
          <a:p>
            <a:pPr algn="ctr"/>
            <a:r>
              <a:rPr lang="en-US" dirty="0" smtClean="0"/>
              <a:t>Each year, many scientifically strong proposals are left unfunded.   Scientific excellence is not the only consideration!</a:t>
            </a:r>
            <a:endParaRPr lang="en-US" dirty="0"/>
          </a:p>
        </p:txBody>
      </p:sp>
      <p:sp>
        <p:nvSpPr>
          <p:cNvPr id="3" name="Right Arrow 2"/>
          <p:cNvSpPr/>
          <p:nvPr/>
        </p:nvSpPr>
        <p:spPr>
          <a:xfrm>
            <a:off x="1239715" y="5635870"/>
            <a:ext cx="1125416" cy="4132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7"/>
          <p:cNvSpPr>
            <a:spLocks noChangeArrowheads="1"/>
          </p:cNvSpPr>
          <p:nvPr/>
        </p:nvSpPr>
        <p:spPr bwMode="auto">
          <a:xfrm>
            <a:off x="729146" y="2821738"/>
            <a:ext cx="8252195" cy="2787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buFontTx/>
              <a:buNone/>
            </a:pPr>
            <a:r>
              <a:rPr lang="en-US" altLang="en-US" sz="2400" b="1" dirty="0" smtClean="0">
                <a:solidFill>
                  <a:srgbClr val="FF0000"/>
                </a:solidFill>
                <a:latin typeface="Calibri" panose="020F0502020204030204" pitchFamily="34" charset="0"/>
                <a:cs typeface="Calibri" panose="020F0502020204030204" pitchFamily="34" charset="0"/>
              </a:rPr>
              <a:t>Integration </a:t>
            </a:r>
            <a:r>
              <a:rPr lang="en-US" altLang="en-US" sz="2400" b="1" dirty="0">
                <a:solidFill>
                  <a:srgbClr val="FF0000"/>
                </a:solidFill>
                <a:latin typeface="Calibri" panose="020F0502020204030204" pitchFamily="34" charset="0"/>
                <a:cs typeface="Calibri" panose="020F0502020204030204" pitchFamily="34" charset="0"/>
              </a:rPr>
              <a:t>of Research and </a:t>
            </a:r>
            <a:r>
              <a:rPr lang="en-US" altLang="en-US" sz="2400" b="1" dirty="0" smtClean="0">
                <a:solidFill>
                  <a:srgbClr val="FF0000"/>
                </a:solidFill>
                <a:latin typeface="Calibri" panose="020F0502020204030204" pitchFamily="34" charset="0"/>
                <a:cs typeface="Calibri" panose="020F0502020204030204" pitchFamily="34" charset="0"/>
              </a:rPr>
              <a:t>Education</a:t>
            </a:r>
            <a:endParaRPr lang="en-US" altLang="en-US" sz="2400" b="1" dirty="0">
              <a:solidFill>
                <a:srgbClr val="FF0000"/>
              </a:solidFill>
              <a:latin typeface="Calibri" panose="020F0502020204030204" pitchFamily="34" charset="0"/>
              <a:cs typeface="Calibri" panose="020F0502020204030204" pitchFamily="34" charset="0"/>
            </a:endParaRPr>
          </a:p>
          <a:p>
            <a:pPr marL="285750" indent="-285750"/>
            <a:r>
              <a:rPr lang="en-US" altLang="en-US" sz="1800" dirty="0" smtClean="0">
                <a:latin typeface="Calibri" panose="020F0502020204030204" pitchFamily="34" charset="0"/>
                <a:cs typeface="Calibri" panose="020F0502020204030204" pitchFamily="34" charset="0"/>
              </a:rPr>
              <a:t>Fostering </a:t>
            </a:r>
            <a:r>
              <a:rPr lang="en-US" altLang="en-US" sz="1800" dirty="0">
                <a:latin typeface="Calibri" panose="020F0502020204030204" pitchFamily="34" charset="0"/>
                <a:cs typeface="Calibri" panose="020F0502020204030204" pitchFamily="34" charset="0"/>
              </a:rPr>
              <a:t>integration of research and education through the programs, projects, and activities NSF supports at academic and research </a:t>
            </a:r>
            <a:r>
              <a:rPr lang="en-US" altLang="en-US" sz="1800" dirty="0" smtClean="0">
                <a:latin typeface="Calibri" panose="020F0502020204030204" pitchFamily="34" charset="0"/>
                <a:cs typeface="Calibri" panose="020F0502020204030204" pitchFamily="34" charset="0"/>
              </a:rPr>
              <a:t>institutions is deemed critical.</a:t>
            </a:r>
            <a:endParaRPr lang="en-US" altLang="en-US" sz="1800" dirty="0">
              <a:latin typeface="Calibri" panose="020F0502020204030204" pitchFamily="34" charset="0"/>
              <a:cs typeface="Calibri" panose="020F0502020204030204" pitchFamily="34" charset="0"/>
            </a:endParaRPr>
          </a:p>
          <a:p>
            <a:pPr>
              <a:buFontTx/>
              <a:buNone/>
            </a:pPr>
            <a:r>
              <a:rPr lang="en-US" altLang="en-US" sz="2400" b="1" dirty="0" smtClean="0">
                <a:solidFill>
                  <a:srgbClr val="FF0000"/>
                </a:solidFill>
                <a:latin typeface="Calibri" panose="020F0502020204030204" pitchFamily="34" charset="0"/>
                <a:cs typeface="Calibri" panose="020F0502020204030204" pitchFamily="34" charset="0"/>
              </a:rPr>
              <a:t>Integrating </a:t>
            </a:r>
            <a:r>
              <a:rPr lang="en-US" altLang="en-US" sz="2400" b="1" dirty="0">
                <a:solidFill>
                  <a:srgbClr val="FF0000"/>
                </a:solidFill>
                <a:latin typeface="Calibri" panose="020F0502020204030204" pitchFamily="34" charset="0"/>
                <a:cs typeface="Calibri" panose="020F0502020204030204" pitchFamily="34" charset="0"/>
              </a:rPr>
              <a:t>Diversity </a:t>
            </a:r>
            <a:r>
              <a:rPr lang="en-US" altLang="en-US" sz="1800" b="1" dirty="0" smtClean="0">
                <a:solidFill>
                  <a:srgbClr val="FF0000"/>
                </a:solidFill>
                <a:latin typeface="Calibri" panose="020F0502020204030204" pitchFamily="34" charset="0"/>
                <a:cs typeface="Calibri" panose="020F0502020204030204" pitchFamily="34" charset="0"/>
              </a:rPr>
              <a:t>into Programs</a:t>
            </a:r>
            <a:r>
              <a:rPr lang="en-US" altLang="en-US" sz="1800" b="1" dirty="0">
                <a:solidFill>
                  <a:srgbClr val="FF0000"/>
                </a:solidFill>
                <a:latin typeface="Calibri" panose="020F0502020204030204" pitchFamily="34" charset="0"/>
                <a:cs typeface="Calibri" panose="020F0502020204030204" pitchFamily="34" charset="0"/>
              </a:rPr>
              <a:t>, Projects, and Activities</a:t>
            </a:r>
            <a:r>
              <a:rPr lang="en-US" altLang="en-US" sz="1800" dirty="0">
                <a:solidFill>
                  <a:srgbClr val="FF0000"/>
                </a:solidFill>
                <a:latin typeface="Calibri" panose="020F0502020204030204" pitchFamily="34" charset="0"/>
                <a:cs typeface="Calibri" panose="020F0502020204030204" pitchFamily="34" charset="0"/>
              </a:rPr>
              <a:t> </a:t>
            </a:r>
          </a:p>
          <a:p>
            <a:pPr marL="285750" indent="-285750"/>
            <a:r>
              <a:rPr lang="en-US" altLang="en-US" sz="1800" dirty="0">
                <a:latin typeface="Calibri" panose="020F0502020204030204" pitchFamily="34" charset="0"/>
                <a:cs typeface="Calibri" panose="020F0502020204030204" pitchFamily="34" charset="0"/>
              </a:rPr>
              <a:t>Broadening opportunities and enabling the participation of all </a:t>
            </a:r>
            <a:r>
              <a:rPr lang="en-US" altLang="en-US" sz="1800" dirty="0" smtClean="0">
                <a:latin typeface="Calibri" panose="020F0502020204030204" pitchFamily="34" charset="0"/>
                <a:cs typeface="Calibri" panose="020F0502020204030204" pitchFamily="34" charset="0"/>
              </a:rPr>
              <a:t>citizens --- men and women, </a:t>
            </a:r>
            <a:r>
              <a:rPr lang="en-US" altLang="en-US" sz="1800" dirty="0">
                <a:latin typeface="Calibri" panose="020F0502020204030204" pitchFamily="34" charset="0"/>
                <a:cs typeface="Calibri" panose="020F0502020204030204" pitchFamily="34" charset="0"/>
              </a:rPr>
              <a:t>underrepresented minorities, </a:t>
            </a:r>
            <a:r>
              <a:rPr lang="en-US" altLang="en-US" sz="1800" dirty="0" smtClean="0">
                <a:latin typeface="Calibri" panose="020F0502020204030204" pitchFamily="34" charset="0"/>
                <a:cs typeface="Calibri" panose="020F0502020204030204" pitchFamily="34" charset="0"/>
              </a:rPr>
              <a:t>and persons </a:t>
            </a:r>
            <a:r>
              <a:rPr lang="en-US" altLang="en-US" sz="1800" dirty="0">
                <a:latin typeface="Calibri" panose="020F0502020204030204" pitchFamily="34" charset="0"/>
                <a:cs typeface="Calibri" panose="020F0502020204030204" pitchFamily="34" charset="0"/>
              </a:rPr>
              <a:t>with </a:t>
            </a:r>
            <a:r>
              <a:rPr lang="en-US" altLang="en-US" sz="1800" dirty="0" smtClean="0">
                <a:latin typeface="Calibri" panose="020F0502020204030204" pitchFamily="34" charset="0"/>
                <a:cs typeface="Calibri" panose="020F0502020204030204" pitchFamily="34" charset="0"/>
              </a:rPr>
              <a:t>disabilities --- is essential </a:t>
            </a:r>
            <a:r>
              <a:rPr lang="en-US" altLang="en-US" sz="1800" dirty="0">
                <a:latin typeface="Calibri" panose="020F0502020204030204" pitchFamily="34" charset="0"/>
                <a:cs typeface="Calibri" panose="020F0502020204030204" pitchFamily="34" charset="0"/>
              </a:rPr>
              <a:t>to the health and </a:t>
            </a:r>
            <a:r>
              <a:rPr lang="en-US" altLang="en-US" sz="1800" dirty="0" smtClean="0">
                <a:latin typeface="Calibri" panose="020F0502020204030204" pitchFamily="34" charset="0"/>
                <a:cs typeface="Calibri" panose="020F0502020204030204" pitchFamily="34" charset="0"/>
              </a:rPr>
              <a:t>vitality of the entire scientific enterprise. </a:t>
            </a:r>
            <a:endParaRPr lang="en-US" alt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264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0586" y="501164"/>
            <a:ext cx="6189784" cy="954107"/>
          </a:xfrm>
          <a:prstGeom prst="rect">
            <a:avLst/>
          </a:prstGeom>
          <a:noFill/>
        </p:spPr>
        <p:txBody>
          <a:bodyPr wrap="square" rtlCol="0">
            <a:spAutoFit/>
          </a:bodyPr>
          <a:lstStyle/>
          <a:p>
            <a:r>
              <a:rPr lang="en-US" sz="2800" dirty="0" smtClean="0">
                <a:solidFill>
                  <a:srgbClr val="FF0000"/>
                </a:solidFill>
              </a:rPr>
              <a:t>Many funded NSF proposals were declined on their first attempts.  </a:t>
            </a:r>
            <a:endParaRPr lang="en-US" sz="2800" dirty="0">
              <a:solidFill>
                <a:srgbClr val="FF0000"/>
              </a:solidFill>
            </a:endParaRPr>
          </a:p>
        </p:txBody>
      </p:sp>
      <p:sp>
        <p:nvSpPr>
          <p:cNvPr id="3" name="TextBox 2"/>
          <p:cNvSpPr txBox="1"/>
          <p:nvPr/>
        </p:nvSpPr>
        <p:spPr>
          <a:xfrm>
            <a:off x="1160585" y="1801570"/>
            <a:ext cx="6989885" cy="2739211"/>
          </a:xfrm>
          <a:prstGeom prst="rect">
            <a:avLst/>
          </a:prstGeom>
          <a:noFill/>
        </p:spPr>
        <p:txBody>
          <a:bodyPr wrap="square" rtlCol="0">
            <a:spAutoFit/>
          </a:bodyPr>
          <a:lstStyle/>
          <a:p>
            <a:r>
              <a:rPr lang="en-US" dirty="0" smtClean="0"/>
              <a:t>If your proposal is declined, the American PI will receive copies of</a:t>
            </a:r>
          </a:p>
          <a:p>
            <a:pPr marL="742950" lvl="1" indent="-285750">
              <a:buFont typeface="Arial" panose="020B0604020202020204" pitchFamily="34" charset="0"/>
              <a:buChar char="•"/>
            </a:pPr>
            <a:r>
              <a:rPr lang="en-US" dirty="0"/>
              <a:t>a</a:t>
            </a:r>
            <a:r>
              <a:rPr lang="en-US" dirty="0" smtClean="0"/>
              <a:t>ll of the ad-hoc reviews of your proposal, and/or</a:t>
            </a:r>
          </a:p>
          <a:p>
            <a:pPr marL="742950" lvl="1" indent="-285750">
              <a:buFont typeface="Arial" panose="020B0604020202020204" pitchFamily="34" charset="0"/>
              <a:buChar char="•"/>
            </a:pPr>
            <a:r>
              <a:rPr lang="en-US" dirty="0"/>
              <a:t>t</a:t>
            </a:r>
            <a:r>
              <a:rPr lang="en-US" dirty="0" smtClean="0"/>
              <a:t>he Panel Summary, which summarizes the deliberations of the Panel and explains their reason for your overall Panel ranking.</a:t>
            </a:r>
          </a:p>
          <a:p>
            <a:pPr lvl="1"/>
            <a:endParaRPr lang="en-US" dirty="0" smtClean="0"/>
          </a:p>
          <a:p>
            <a:endParaRPr lang="en-US" dirty="0"/>
          </a:p>
          <a:p>
            <a:r>
              <a:rPr lang="en-US" sz="2400" dirty="0" smtClean="0">
                <a:solidFill>
                  <a:srgbClr val="FF0000"/>
                </a:solidFill>
              </a:rPr>
              <a:t>Treat this as a learning experience!</a:t>
            </a:r>
          </a:p>
          <a:p>
            <a:r>
              <a:rPr lang="en-US" sz="2000" dirty="0" smtClean="0">
                <a:solidFill>
                  <a:srgbClr val="0070C0"/>
                </a:solidFill>
              </a:rPr>
              <a:t>You may also discuss the review outcome with the Program Director to get further input and advice.</a:t>
            </a:r>
          </a:p>
        </p:txBody>
      </p:sp>
      <p:sp>
        <p:nvSpPr>
          <p:cNvPr id="4" name="TextBox 3"/>
          <p:cNvSpPr txBox="1"/>
          <p:nvPr/>
        </p:nvSpPr>
        <p:spPr>
          <a:xfrm>
            <a:off x="1163514" y="4935416"/>
            <a:ext cx="6178063" cy="1477328"/>
          </a:xfrm>
          <a:prstGeom prst="rect">
            <a:avLst/>
          </a:prstGeom>
          <a:noFill/>
        </p:spPr>
        <p:txBody>
          <a:bodyPr wrap="square" rtlCol="0">
            <a:spAutoFit/>
          </a:bodyPr>
          <a:lstStyle/>
          <a:p>
            <a:r>
              <a:rPr lang="en-US" dirty="0" smtClean="0"/>
              <a:t>Sometimes it may make sense to submit a new proposal the next year.   </a:t>
            </a:r>
            <a:r>
              <a:rPr lang="en-US" b="1" dirty="0" smtClean="0">
                <a:solidFill>
                  <a:srgbClr val="FF0000"/>
                </a:solidFill>
              </a:rPr>
              <a:t>If you do so, be sure that you have modified your proposal in order to successfully address the specific comments of the reviewers.   </a:t>
            </a:r>
            <a:r>
              <a:rPr lang="en-US" dirty="0" smtClean="0"/>
              <a:t>If so, your proposal will be admitted into the next competition and be judged fresh as a new proposal.</a:t>
            </a:r>
          </a:p>
        </p:txBody>
      </p:sp>
    </p:spTree>
    <p:extLst>
      <p:ext uri="{BB962C8B-B14F-4D97-AF65-F5344CB8AC3E}">
        <p14:creationId xmlns:p14="http://schemas.microsoft.com/office/powerpoint/2010/main" val="2870640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368" y="437911"/>
            <a:ext cx="7632778" cy="954107"/>
          </a:xfrm>
          <a:prstGeom prst="rect">
            <a:avLst/>
          </a:prstGeom>
          <a:noFill/>
        </p:spPr>
        <p:txBody>
          <a:bodyPr wrap="square" rtlCol="0">
            <a:spAutoFit/>
          </a:bodyPr>
          <a:lstStyle/>
          <a:p>
            <a:r>
              <a:rPr lang="en-US" sz="2800" dirty="0" smtClean="0"/>
              <a:t>So, when you are writing your NSF/BSF proposal, you are mostly writing to (and hoping to impress)…</a:t>
            </a:r>
            <a:endParaRPr lang="en-US" sz="2800" dirty="0"/>
          </a:p>
        </p:txBody>
      </p:sp>
      <p:sp>
        <p:nvSpPr>
          <p:cNvPr id="3" name="TextBox 2"/>
          <p:cNvSpPr txBox="1"/>
          <p:nvPr/>
        </p:nvSpPr>
        <p:spPr>
          <a:xfrm>
            <a:off x="1042416" y="1746504"/>
            <a:ext cx="7534656"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0070C0"/>
                </a:solidFill>
              </a:rPr>
              <a:t>External reviewers who are most likely to be based in the US and who are used to the NSF / American funding culture (which can be very different than the Israeli culture in many important ways)</a:t>
            </a:r>
          </a:p>
          <a:p>
            <a:pPr marL="285750" indent="-285750">
              <a:buFont typeface="Arial" panose="020B0604020202020204" pitchFamily="34" charset="0"/>
              <a:buChar char="•"/>
            </a:pPr>
            <a:r>
              <a:rPr lang="en-US" sz="2000" dirty="0" smtClean="0">
                <a:solidFill>
                  <a:srgbClr val="0070C0"/>
                </a:solidFill>
              </a:rPr>
              <a:t>Panelists who are most likely to be drawn from US institutions and who will carry certain expectations of their own into the Panel room</a:t>
            </a:r>
          </a:p>
          <a:p>
            <a:pPr marL="285750" indent="-285750">
              <a:buFont typeface="Arial" panose="020B0604020202020204" pitchFamily="34" charset="0"/>
              <a:buChar char="•"/>
            </a:pPr>
            <a:r>
              <a:rPr lang="en-US" sz="2000" dirty="0" smtClean="0">
                <a:solidFill>
                  <a:srgbClr val="0070C0"/>
                </a:solidFill>
              </a:rPr>
              <a:t>NSF Program Directors who have their own cultural expectations and programmatic constraints </a:t>
            </a:r>
            <a:endParaRPr lang="en-US" sz="2000" dirty="0">
              <a:solidFill>
                <a:srgbClr val="0070C0"/>
              </a:solidFill>
            </a:endParaRPr>
          </a:p>
        </p:txBody>
      </p:sp>
      <p:sp>
        <p:nvSpPr>
          <p:cNvPr id="4" name="TextBox 3"/>
          <p:cNvSpPr txBox="1"/>
          <p:nvPr/>
        </p:nvSpPr>
        <p:spPr>
          <a:xfrm>
            <a:off x="658368" y="4253158"/>
            <a:ext cx="6071616" cy="2281641"/>
          </a:xfrm>
          <a:prstGeom prst="rect">
            <a:avLst/>
          </a:prstGeom>
          <a:solidFill>
            <a:srgbClr val="FFFF00"/>
          </a:solidFill>
          <a:ln w="38100">
            <a:solidFill>
              <a:srgbClr val="FF0000"/>
            </a:solidFill>
          </a:ln>
        </p:spPr>
        <p:txBody>
          <a:bodyPr wrap="square" rtlCol="0">
            <a:spAutoFit/>
          </a:bodyPr>
          <a:lstStyle/>
          <a:p>
            <a:r>
              <a:rPr lang="en-US" sz="2800" dirty="0" smtClean="0">
                <a:solidFill>
                  <a:srgbClr val="FF0000"/>
                </a:solidFill>
              </a:rPr>
              <a:t>In this talk, I will aim to focus on these aspects of the reviewing process, and provide tips for things that tend to work --- and things that don’t --- at each stage of NSF’s proposal evaluation process.</a:t>
            </a:r>
            <a:endParaRPr lang="en-US" sz="2800" dirty="0">
              <a:solidFill>
                <a:srgbClr val="FF0000"/>
              </a:solidFill>
            </a:endParaRPr>
          </a:p>
        </p:txBody>
      </p:sp>
    </p:spTree>
    <p:extLst>
      <p:ext uri="{BB962C8B-B14F-4D97-AF65-F5344CB8AC3E}">
        <p14:creationId xmlns:p14="http://schemas.microsoft.com/office/powerpoint/2010/main" val="22489050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0847" y="467330"/>
            <a:ext cx="6831510" cy="4845518"/>
          </a:xfrm>
          <a:prstGeom prst="rect">
            <a:avLst/>
          </a:prstGeom>
        </p:spPr>
      </p:pic>
    </p:spTree>
    <p:extLst>
      <p:ext uri="{BB962C8B-B14F-4D97-AF65-F5344CB8AC3E}">
        <p14:creationId xmlns:p14="http://schemas.microsoft.com/office/powerpoint/2010/main" val="1040151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p:cNvPr>
          <p:cNvGraphicFramePr>
            <a:graphicFrameLocks noGrp="1"/>
          </p:cNvGraphicFramePr>
          <p:nvPr>
            <p:ph idx="1"/>
            <p:extLst>
              <p:ext uri="{D42A27DB-BD31-4B8C-83A1-F6EECF244321}">
                <p14:modId xmlns:p14="http://schemas.microsoft.com/office/powerpoint/2010/main" val="3072156475"/>
              </p:ext>
            </p:extLst>
          </p:nvPr>
        </p:nvGraphicFramePr>
        <p:xfrm>
          <a:off x="483577" y="633046"/>
          <a:ext cx="8575581" cy="46806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23120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52854" y="654154"/>
            <a:ext cx="7954570" cy="4610035"/>
          </a:xfrm>
          <a:prstGeom prst="rect">
            <a:avLst/>
          </a:prstGeom>
          <a:solidFill>
            <a:schemeClr val="bg1"/>
          </a:solidFill>
        </p:spPr>
      </p:pic>
    </p:spTree>
    <p:extLst>
      <p:ext uri="{BB962C8B-B14F-4D97-AF65-F5344CB8AC3E}">
        <p14:creationId xmlns:p14="http://schemas.microsoft.com/office/powerpoint/2010/main" val="26642190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6043" y="1459524"/>
            <a:ext cx="6711635" cy="5161085"/>
          </a:xfrm>
          <a:prstGeom prst="rect">
            <a:avLst/>
          </a:prstGeom>
          <a:solidFill>
            <a:srgbClr val="00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a:xfrm>
            <a:off x="923545" y="408841"/>
            <a:ext cx="6693698" cy="751536"/>
          </a:xfrm>
        </p:spPr>
        <p:txBody>
          <a:bodyPr>
            <a:normAutofit fontScale="90000"/>
          </a:bodyPr>
          <a:lstStyle/>
          <a:p>
            <a:r>
              <a:rPr lang="en-US" sz="3600" dirty="0">
                <a:latin typeface="+mn-lt"/>
              </a:rPr>
              <a:t>Overview of NSF-BSF Success </a:t>
            </a:r>
            <a:r>
              <a:rPr lang="en-US" sz="3600" dirty="0" smtClean="0">
                <a:latin typeface="+mn-lt"/>
              </a:rPr>
              <a:t>Rates</a:t>
            </a:r>
            <a:br>
              <a:rPr lang="en-US" sz="3600" dirty="0" smtClean="0">
                <a:latin typeface="+mn-lt"/>
              </a:rPr>
            </a:br>
            <a:r>
              <a:rPr lang="en-US" sz="2000" dirty="0" smtClean="0">
                <a:latin typeface="+mn-lt"/>
              </a:rPr>
              <a:t>(by Program)</a:t>
            </a:r>
            <a:endParaRPr lang="en-US" sz="2000" dirty="0">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972535640"/>
              </p:ext>
            </p:extLst>
          </p:nvPr>
        </p:nvGraphicFramePr>
        <p:xfrm>
          <a:off x="919149" y="1553622"/>
          <a:ext cx="6614569" cy="4999260"/>
        </p:xfrm>
        <a:graphic>
          <a:graphicData uri="http://schemas.openxmlformats.org/drawingml/2006/table">
            <a:tbl>
              <a:tblPr>
                <a:tableStyleId>{5C22544A-7EE6-4342-B048-85BDC9FD1C3A}</a:tableStyleId>
              </a:tblPr>
              <a:tblGrid>
                <a:gridCol w="2005739">
                  <a:extLst>
                    <a:ext uri="{9D8B030D-6E8A-4147-A177-3AD203B41FA5}">
                      <a16:colId xmlns:a16="http://schemas.microsoft.com/office/drawing/2014/main" xmlns="" val="243791760"/>
                    </a:ext>
                  </a:extLst>
                </a:gridCol>
                <a:gridCol w="798006">
                  <a:extLst>
                    <a:ext uri="{9D8B030D-6E8A-4147-A177-3AD203B41FA5}">
                      <a16:colId xmlns:a16="http://schemas.microsoft.com/office/drawing/2014/main" xmlns="" val="3703686197"/>
                    </a:ext>
                  </a:extLst>
                </a:gridCol>
                <a:gridCol w="859520">
                  <a:extLst>
                    <a:ext uri="{9D8B030D-6E8A-4147-A177-3AD203B41FA5}">
                      <a16:colId xmlns:a16="http://schemas.microsoft.com/office/drawing/2014/main" xmlns="" val="175622704"/>
                    </a:ext>
                  </a:extLst>
                </a:gridCol>
                <a:gridCol w="784779">
                  <a:extLst>
                    <a:ext uri="{9D8B030D-6E8A-4147-A177-3AD203B41FA5}">
                      <a16:colId xmlns:a16="http://schemas.microsoft.com/office/drawing/2014/main" xmlns="" val="2298666812"/>
                    </a:ext>
                  </a:extLst>
                </a:gridCol>
                <a:gridCol w="831130">
                  <a:extLst>
                    <a:ext uri="{9D8B030D-6E8A-4147-A177-3AD203B41FA5}">
                      <a16:colId xmlns:a16="http://schemas.microsoft.com/office/drawing/2014/main" xmlns="" val="2099127508"/>
                    </a:ext>
                  </a:extLst>
                </a:gridCol>
                <a:gridCol w="1335395">
                  <a:extLst>
                    <a:ext uri="{9D8B030D-6E8A-4147-A177-3AD203B41FA5}">
                      <a16:colId xmlns:a16="http://schemas.microsoft.com/office/drawing/2014/main" xmlns="" val="248815438"/>
                    </a:ext>
                  </a:extLst>
                </a:gridCol>
              </a:tblGrid>
              <a:tr h="0">
                <a:tc>
                  <a:txBody>
                    <a:bodyPr/>
                    <a:lstStyle/>
                    <a:p>
                      <a:pPr algn="ctr" fontAlgn="b"/>
                      <a:r>
                        <a:rPr lang="en-US" sz="1600" b="1" u="none" strike="noStrike" dirty="0">
                          <a:solidFill>
                            <a:srgbClr val="FF0000"/>
                          </a:solidFill>
                          <a:effectLst/>
                        </a:rPr>
                        <a:t>Division or program</a:t>
                      </a:r>
                      <a:endParaRPr lang="en-US" sz="1600" b="1" i="0" u="none" strike="noStrike" dirty="0">
                        <a:solidFill>
                          <a:srgbClr val="FF0000"/>
                        </a:solidFill>
                        <a:effectLst/>
                        <a:latin typeface="Calibri" panose="020F0502020204030204" pitchFamily="34" charset="0"/>
                      </a:endParaRPr>
                    </a:p>
                  </a:txBody>
                  <a:tcPr marL="4763" marR="4763" marT="4763" marB="0" anchor="b"/>
                </a:tc>
                <a:tc>
                  <a:txBody>
                    <a:bodyPr/>
                    <a:lstStyle/>
                    <a:p>
                      <a:pPr algn="ctr" fontAlgn="b"/>
                      <a:r>
                        <a:rPr lang="en-US" sz="1600" b="1" u="none" strike="noStrike" dirty="0">
                          <a:solidFill>
                            <a:srgbClr val="FF0000"/>
                          </a:solidFill>
                          <a:effectLst/>
                        </a:rPr>
                        <a:t>FY 2014</a:t>
                      </a:r>
                      <a:endParaRPr lang="en-US" sz="1600" b="1" i="0" u="none" strike="noStrike" dirty="0">
                        <a:solidFill>
                          <a:srgbClr val="FF0000"/>
                        </a:solidFill>
                        <a:effectLst/>
                        <a:latin typeface="Calibri" panose="020F0502020204030204" pitchFamily="34" charset="0"/>
                      </a:endParaRPr>
                    </a:p>
                  </a:txBody>
                  <a:tcPr marL="4763" marR="4763" marT="4763" marB="0" anchor="b"/>
                </a:tc>
                <a:tc>
                  <a:txBody>
                    <a:bodyPr/>
                    <a:lstStyle/>
                    <a:p>
                      <a:pPr algn="ctr" fontAlgn="b"/>
                      <a:r>
                        <a:rPr lang="en-US" sz="1600" b="1" u="none" strike="noStrike">
                          <a:solidFill>
                            <a:srgbClr val="FF0000"/>
                          </a:solidFill>
                          <a:effectLst/>
                        </a:rPr>
                        <a:t>FY 2015</a:t>
                      </a:r>
                      <a:endParaRPr lang="en-US" sz="1600" b="1" i="0" u="none" strike="noStrike">
                        <a:solidFill>
                          <a:srgbClr val="FF0000"/>
                        </a:solidFill>
                        <a:effectLst/>
                        <a:latin typeface="Calibri" panose="020F0502020204030204" pitchFamily="34" charset="0"/>
                      </a:endParaRPr>
                    </a:p>
                  </a:txBody>
                  <a:tcPr marL="4763" marR="4763" marT="4763" marB="0" anchor="b"/>
                </a:tc>
                <a:tc>
                  <a:txBody>
                    <a:bodyPr/>
                    <a:lstStyle/>
                    <a:p>
                      <a:pPr algn="ctr" fontAlgn="b"/>
                      <a:r>
                        <a:rPr lang="en-US" sz="1600" b="1" u="none" strike="noStrike">
                          <a:solidFill>
                            <a:srgbClr val="FF0000"/>
                          </a:solidFill>
                          <a:effectLst/>
                        </a:rPr>
                        <a:t>FY 2016</a:t>
                      </a:r>
                      <a:endParaRPr lang="en-US" sz="1600" b="1" i="0" u="none" strike="noStrike">
                        <a:solidFill>
                          <a:srgbClr val="FF0000"/>
                        </a:solidFill>
                        <a:effectLst/>
                        <a:latin typeface="Calibri" panose="020F0502020204030204" pitchFamily="34" charset="0"/>
                      </a:endParaRPr>
                    </a:p>
                  </a:txBody>
                  <a:tcPr marL="4763" marR="4763" marT="4763" marB="0" anchor="b"/>
                </a:tc>
                <a:tc>
                  <a:txBody>
                    <a:bodyPr/>
                    <a:lstStyle/>
                    <a:p>
                      <a:pPr algn="ctr" fontAlgn="b"/>
                      <a:r>
                        <a:rPr lang="en-US" sz="1600" b="1" u="none" strike="noStrike" dirty="0">
                          <a:solidFill>
                            <a:srgbClr val="FF0000"/>
                          </a:solidFill>
                          <a:effectLst/>
                        </a:rPr>
                        <a:t>FY 2017</a:t>
                      </a:r>
                      <a:endParaRPr lang="en-US" sz="1600" b="1" i="0" u="none" strike="noStrike" dirty="0">
                        <a:solidFill>
                          <a:srgbClr val="FF0000"/>
                        </a:solidFill>
                        <a:effectLst/>
                        <a:latin typeface="Calibri" panose="020F0502020204030204" pitchFamily="34" charset="0"/>
                      </a:endParaRPr>
                    </a:p>
                  </a:txBody>
                  <a:tcPr marL="4763" marR="4763" marT="4763" marB="0" anchor="b"/>
                </a:tc>
                <a:tc>
                  <a:txBody>
                    <a:bodyPr/>
                    <a:lstStyle/>
                    <a:p>
                      <a:pPr algn="ctr" fontAlgn="b"/>
                      <a:r>
                        <a:rPr lang="en-US" sz="1600" b="1" u="none" strike="noStrike" dirty="0">
                          <a:solidFill>
                            <a:srgbClr val="FF0000"/>
                          </a:solidFill>
                          <a:effectLst/>
                        </a:rPr>
                        <a:t>FY17 NSF funding rates</a:t>
                      </a:r>
                      <a:endParaRPr lang="en-US" sz="1600" b="1" i="0" u="none" strike="noStrike" dirty="0">
                        <a:solidFill>
                          <a:srgbClr val="FF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2292549866"/>
                  </a:ext>
                </a:extLst>
              </a:tr>
              <a:tr h="333130">
                <a:tc>
                  <a:txBody>
                    <a:bodyPr/>
                    <a:lstStyle/>
                    <a:p>
                      <a:pPr algn="l" fontAlgn="b"/>
                      <a:r>
                        <a:rPr lang="en-US" sz="1200" u="none" strike="noStrike">
                          <a:effectLst/>
                        </a:rPr>
                        <a:t>BIO/DEB</a:t>
                      </a:r>
                      <a:endParaRPr lang="en-US" sz="1200" b="1"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3 (33%) **</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9 (33%) **</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dirty="0">
                          <a:solidFill>
                            <a:schemeClr val="accent6">
                              <a:lumMod val="50000"/>
                            </a:schemeClr>
                          </a:solidFill>
                          <a:effectLst/>
                        </a:rPr>
                        <a:t>24%</a:t>
                      </a:r>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302006815"/>
                  </a:ext>
                </a:extLst>
              </a:tr>
              <a:tr h="333130">
                <a:tc>
                  <a:txBody>
                    <a:bodyPr/>
                    <a:lstStyle/>
                    <a:p>
                      <a:pPr algn="l" fontAlgn="b"/>
                      <a:r>
                        <a:rPr lang="en-US" sz="1200" u="none" strike="noStrike">
                          <a:effectLst/>
                        </a:rPr>
                        <a:t>BIO/IOS</a:t>
                      </a:r>
                      <a:endParaRPr lang="en-US" sz="1200" b="1"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12 (33%)**</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4 (?)</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dirty="0">
                          <a:solidFill>
                            <a:schemeClr val="accent6">
                              <a:lumMod val="50000"/>
                            </a:schemeClr>
                          </a:solidFill>
                          <a:effectLst/>
                        </a:rPr>
                        <a:t>19%</a:t>
                      </a:r>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20584559"/>
                  </a:ext>
                </a:extLst>
              </a:tr>
              <a:tr h="225809">
                <a:tc>
                  <a:txBody>
                    <a:bodyPr/>
                    <a:lstStyle/>
                    <a:p>
                      <a:pPr algn="l" fontAlgn="b"/>
                      <a:r>
                        <a:rPr lang="en-US" sz="1200" u="none" strike="noStrike">
                          <a:effectLst/>
                        </a:rPr>
                        <a:t>BIO/IOS EDGE</a:t>
                      </a:r>
                      <a:endParaRPr lang="en-US" sz="1200" b="1"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2 (0%)</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4066510763"/>
                  </a:ext>
                </a:extLst>
              </a:tr>
              <a:tr h="225809">
                <a:tc>
                  <a:txBody>
                    <a:bodyPr/>
                    <a:lstStyle/>
                    <a:p>
                      <a:pPr algn="l" fontAlgn="b"/>
                      <a:r>
                        <a:rPr lang="en-US" sz="1200" u="none" strike="noStrike">
                          <a:effectLst/>
                        </a:rPr>
                        <a:t>BIO/MCB</a:t>
                      </a:r>
                      <a:endParaRPr lang="en-US" sz="1200" b="1"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37 (11%)</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28 (25%)</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dirty="0">
                          <a:solidFill>
                            <a:schemeClr val="accent6">
                              <a:lumMod val="50000"/>
                            </a:schemeClr>
                          </a:solidFill>
                          <a:effectLst/>
                        </a:rPr>
                        <a:t>17%</a:t>
                      </a:r>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2811884266"/>
                  </a:ext>
                </a:extLst>
              </a:tr>
              <a:tr h="225809">
                <a:tc>
                  <a:txBody>
                    <a:bodyPr/>
                    <a:lstStyle/>
                    <a:p>
                      <a:pPr algn="l" fontAlgn="b"/>
                      <a:r>
                        <a:rPr lang="en-US" sz="1200" u="none" strike="noStrike">
                          <a:effectLst/>
                        </a:rPr>
                        <a:t>BIO Ecol. Evol. Of Inf. Disease </a:t>
                      </a:r>
                      <a:endParaRPr lang="en-US" sz="1200" b="1"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3 (33%)</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4119286280"/>
                  </a:ext>
                </a:extLst>
              </a:tr>
              <a:tr h="225809">
                <a:tc>
                  <a:txBody>
                    <a:bodyPr/>
                    <a:lstStyle/>
                    <a:p>
                      <a:pPr algn="l" fontAlgn="b"/>
                      <a:r>
                        <a:rPr lang="en-US" sz="1200" u="none" strike="noStrike">
                          <a:effectLst/>
                        </a:rPr>
                        <a:t>CISE/CCF</a:t>
                      </a:r>
                      <a:endParaRPr lang="en-US" sz="1200" b="1"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17 (29%)</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21 (38%)</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dirty="0">
                          <a:solidFill>
                            <a:schemeClr val="accent6">
                              <a:lumMod val="50000"/>
                            </a:schemeClr>
                          </a:solidFill>
                          <a:effectLst/>
                        </a:rPr>
                        <a:t>22%</a:t>
                      </a:r>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3543982069"/>
                  </a:ext>
                </a:extLst>
              </a:tr>
              <a:tr h="225809">
                <a:tc>
                  <a:txBody>
                    <a:bodyPr/>
                    <a:lstStyle/>
                    <a:p>
                      <a:pPr algn="l" fontAlgn="b"/>
                      <a:r>
                        <a:rPr lang="en-US" sz="1200" u="none" strike="noStrike">
                          <a:effectLst/>
                        </a:rPr>
                        <a:t>CISE/CNS</a:t>
                      </a:r>
                      <a:endParaRPr lang="en-US" sz="1200" b="1"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2 (100%)</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dirty="0">
                          <a:solidFill>
                            <a:schemeClr val="accent6">
                              <a:lumMod val="50000"/>
                            </a:schemeClr>
                          </a:solidFill>
                          <a:effectLst/>
                        </a:rPr>
                        <a:t>21%</a:t>
                      </a:r>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382173826"/>
                  </a:ext>
                </a:extLst>
              </a:tr>
              <a:tr h="233341">
                <a:tc>
                  <a:txBody>
                    <a:bodyPr/>
                    <a:lstStyle/>
                    <a:p>
                      <a:pPr algn="l" fontAlgn="b"/>
                      <a:r>
                        <a:rPr lang="en-US" sz="1200" u="none" strike="noStrike" dirty="0">
                          <a:effectLst/>
                        </a:rPr>
                        <a:t>CISE/IIS (joined 2017)</a:t>
                      </a:r>
                      <a:endParaRPr lang="en-US" sz="1200" b="1"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dirty="0">
                          <a:solidFill>
                            <a:schemeClr val="accent6">
                              <a:lumMod val="50000"/>
                            </a:schemeClr>
                          </a:solidFill>
                          <a:effectLst/>
                        </a:rPr>
                        <a:t>14%</a:t>
                      </a:r>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864986526"/>
                  </a:ext>
                </a:extLst>
              </a:tr>
              <a:tr h="225809">
                <a:tc>
                  <a:txBody>
                    <a:bodyPr/>
                    <a:lstStyle/>
                    <a:p>
                      <a:pPr algn="l" fontAlgn="b"/>
                      <a:r>
                        <a:rPr lang="en-US" sz="1200" u="none" strike="noStrike">
                          <a:effectLst/>
                        </a:rPr>
                        <a:t>CISE/SaTC</a:t>
                      </a:r>
                      <a:endParaRPr lang="en-US" sz="1200" b="1"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12 (33%)</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12 (25%)</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10 (40%)</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677571372"/>
                  </a:ext>
                </a:extLst>
              </a:tr>
              <a:tr h="225809">
                <a:tc>
                  <a:txBody>
                    <a:bodyPr/>
                    <a:lstStyle/>
                    <a:p>
                      <a:pPr algn="l" fontAlgn="b"/>
                      <a:r>
                        <a:rPr lang="en-US" sz="1200" u="none" strike="noStrike">
                          <a:effectLst/>
                        </a:rPr>
                        <a:t>CRCNS</a:t>
                      </a:r>
                      <a:endParaRPr lang="en-US" sz="1200" b="1"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12 (8%)</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14 (14%)</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12 (25%)</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15 (33%)</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823426872"/>
                  </a:ext>
                </a:extLst>
              </a:tr>
              <a:tr h="225809">
                <a:tc>
                  <a:txBody>
                    <a:bodyPr/>
                    <a:lstStyle/>
                    <a:p>
                      <a:pPr algn="l" fontAlgn="b"/>
                      <a:r>
                        <a:rPr lang="en-US" sz="1200" u="none" strike="noStrike" dirty="0">
                          <a:effectLst/>
                        </a:rPr>
                        <a:t>BRAIN (EAGER FY14-15 only)</a:t>
                      </a:r>
                      <a:endParaRPr lang="en-US" sz="1200" b="1"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49 (6%)</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 (100%?)</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319650140"/>
                  </a:ext>
                </a:extLst>
              </a:tr>
              <a:tr h="225809">
                <a:tc>
                  <a:txBody>
                    <a:bodyPr/>
                    <a:lstStyle/>
                    <a:p>
                      <a:pPr algn="l" fontAlgn="b"/>
                      <a:r>
                        <a:rPr lang="en-US" sz="1200" u="none" strike="noStrike" dirty="0">
                          <a:effectLst/>
                        </a:rPr>
                        <a:t>ENG/ECCS</a:t>
                      </a:r>
                      <a:endParaRPr lang="en-US" sz="1200" b="1"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12 (33%)</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4 (25%)</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dirty="0">
                          <a:solidFill>
                            <a:schemeClr val="accent6">
                              <a:lumMod val="50000"/>
                            </a:schemeClr>
                          </a:solidFill>
                          <a:effectLst/>
                        </a:rPr>
                        <a:t>19%</a:t>
                      </a:r>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3837643200"/>
                  </a:ext>
                </a:extLst>
              </a:tr>
              <a:tr h="225809">
                <a:tc>
                  <a:txBody>
                    <a:bodyPr/>
                    <a:lstStyle/>
                    <a:p>
                      <a:pPr algn="l" fontAlgn="b"/>
                      <a:r>
                        <a:rPr lang="en-US" sz="1200" u="none" strike="noStrike" dirty="0">
                          <a:effectLst/>
                        </a:rPr>
                        <a:t>ENG/CBET </a:t>
                      </a:r>
                      <a:r>
                        <a:rPr lang="en-US" sz="1200" u="none" strike="noStrike" dirty="0" err="1">
                          <a:effectLst/>
                        </a:rPr>
                        <a:t>Sust</a:t>
                      </a:r>
                      <a:r>
                        <a:rPr lang="en-US" sz="1200" u="none" strike="noStrike" dirty="0">
                          <a:effectLst/>
                        </a:rPr>
                        <a:t>. Energy</a:t>
                      </a:r>
                      <a:endParaRPr lang="en-US" sz="1200" b="1"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10 (10%)</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8 (25%)</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3912869037"/>
                  </a:ext>
                </a:extLst>
              </a:tr>
              <a:tr h="445890">
                <a:tc>
                  <a:txBody>
                    <a:bodyPr/>
                    <a:lstStyle/>
                    <a:p>
                      <a:pPr algn="l" fontAlgn="b"/>
                      <a:r>
                        <a:rPr lang="en-US" sz="1200" u="none" strike="noStrike" dirty="0">
                          <a:effectLst/>
                        </a:rPr>
                        <a:t>ENG/CBET (all programs in 2019)</a:t>
                      </a:r>
                      <a:endParaRPr lang="en-US" sz="1200" b="1"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dirty="0">
                          <a:solidFill>
                            <a:schemeClr val="accent6">
                              <a:lumMod val="50000"/>
                            </a:schemeClr>
                          </a:solidFill>
                          <a:effectLst/>
                        </a:rPr>
                        <a:t>14%</a:t>
                      </a:r>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417875572"/>
                  </a:ext>
                </a:extLst>
              </a:tr>
              <a:tr h="225809">
                <a:tc>
                  <a:txBody>
                    <a:bodyPr/>
                    <a:lstStyle/>
                    <a:p>
                      <a:pPr algn="l" fontAlgn="b"/>
                      <a:r>
                        <a:rPr lang="en-US" sz="1200" u="none" strike="noStrike" dirty="0">
                          <a:effectLst/>
                        </a:rPr>
                        <a:t>GEO/EAR</a:t>
                      </a:r>
                      <a:endParaRPr lang="en-US" sz="1200" b="1"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12 (25%)</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5 (20%)</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dirty="0">
                          <a:solidFill>
                            <a:schemeClr val="accent6">
                              <a:lumMod val="50000"/>
                            </a:schemeClr>
                          </a:solidFill>
                          <a:effectLst/>
                        </a:rPr>
                        <a:t>26%</a:t>
                      </a:r>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3683215652"/>
                  </a:ext>
                </a:extLst>
              </a:tr>
              <a:tr h="225809">
                <a:tc>
                  <a:txBody>
                    <a:bodyPr/>
                    <a:lstStyle/>
                    <a:p>
                      <a:pPr algn="l" fontAlgn="b"/>
                      <a:r>
                        <a:rPr lang="en-US" sz="1200" u="none" strike="noStrike" dirty="0">
                          <a:effectLst/>
                        </a:rPr>
                        <a:t>GEO/OCE</a:t>
                      </a:r>
                      <a:endParaRPr lang="en-US" sz="1200" b="1"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10 (10%)</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7 (0%)</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20 (25%)</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6 (??)</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dirty="0">
                          <a:solidFill>
                            <a:schemeClr val="accent6">
                              <a:lumMod val="50000"/>
                            </a:schemeClr>
                          </a:solidFill>
                          <a:effectLst/>
                        </a:rPr>
                        <a:t>29%</a:t>
                      </a:r>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273420446"/>
                  </a:ext>
                </a:extLst>
              </a:tr>
              <a:tr h="225809">
                <a:tc>
                  <a:txBody>
                    <a:bodyPr/>
                    <a:lstStyle/>
                    <a:p>
                      <a:pPr algn="l" fontAlgn="b"/>
                      <a:r>
                        <a:rPr lang="en-US" sz="1200" u="none" strike="noStrike" dirty="0">
                          <a:effectLst/>
                        </a:rPr>
                        <a:t>MPS/DMR</a:t>
                      </a:r>
                      <a:endParaRPr lang="en-US" sz="1200" b="1"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48 (25%)</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38 (21%)</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dirty="0">
                          <a:solidFill>
                            <a:schemeClr val="accent6">
                              <a:lumMod val="50000"/>
                            </a:schemeClr>
                          </a:solidFill>
                          <a:effectLst/>
                        </a:rPr>
                        <a:t>19%</a:t>
                      </a:r>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1290422179"/>
                  </a:ext>
                </a:extLst>
              </a:tr>
              <a:tr h="225809">
                <a:tc>
                  <a:txBody>
                    <a:bodyPr/>
                    <a:lstStyle/>
                    <a:p>
                      <a:pPr algn="l" fontAlgn="b"/>
                      <a:r>
                        <a:rPr lang="en-US" sz="1200" u="none" strike="noStrike" dirty="0">
                          <a:effectLst/>
                        </a:rPr>
                        <a:t>MPS/PHY</a:t>
                      </a:r>
                      <a:endParaRPr lang="en-US" sz="1200" b="1"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24 (29%)</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16 (31%)</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200" u="none" strike="noStrike">
                          <a:effectLst/>
                        </a:rPr>
                        <a:t>10 (20%)</a:t>
                      </a:r>
                      <a:endParaRPr lang="en-US"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dirty="0">
                          <a:solidFill>
                            <a:schemeClr val="accent6">
                              <a:lumMod val="50000"/>
                            </a:schemeClr>
                          </a:solidFill>
                          <a:effectLst/>
                        </a:rPr>
                        <a:t>31%</a:t>
                      </a:r>
                      <a:endParaRPr lang="en-US" sz="1200" b="0" i="0" u="none" strike="noStrike" dirty="0">
                        <a:solidFill>
                          <a:schemeClr val="accent6">
                            <a:lumMod val="50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xmlns="" val="4040172792"/>
                  </a:ext>
                </a:extLst>
              </a:tr>
            </a:tbl>
          </a:graphicData>
        </a:graphic>
      </p:graphicFrame>
    </p:spTree>
    <p:extLst>
      <p:ext uri="{BB962C8B-B14F-4D97-AF65-F5344CB8AC3E}">
        <p14:creationId xmlns:p14="http://schemas.microsoft.com/office/powerpoint/2010/main" val="1657095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062" y="158265"/>
            <a:ext cx="7649307" cy="707886"/>
          </a:xfrm>
          <a:prstGeom prst="rect">
            <a:avLst/>
          </a:prstGeom>
          <a:solidFill>
            <a:srgbClr val="FFFF00"/>
          </a:solidFill>
          <a:ln w="38100">
            <a:solidFill>
              <a:srgbClr val="FF0000"/>
            </a:solidFill>
          </a:ln>
        </p:spPr>
        <p:txBody>
          <a:bodyPr wrap="square" rtlCol="0">
            <a:spAutoFit/>
          </a:bodyPr>
          <a:lstStyle/>
          <a:p>
            <a:r>
              <a:rPr lang="en-US" sz="4000" smtClean="0"/>
              <a:t>Final Tips </a:t>
            </a:r>
            <a:r>
              <a:rPr lang="en-US" sz="4000" dirty="0" smtClean="0"/>
              <a:t>for a Successful Review</a:t>
            </a:r>
            <a:endParaRPr lang="en-US" sz="4000" dirty="0"/>
          </a:p>
        </p:txBody>
      </p:sp>
      <p:sp>
        <p:nvSpPr>
          <p:cNvPr id="3" name="TextBox 2"/>
          <p:cNvSpPr txBox="1"/>
          <p:nvPr/>
        </p:nvSpPr>
        <p:spPr>
          <a:xfrm>
            <a:off x="844061" y="1213335"/>
            <a:ext cx="7262447" cy="56323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0000"/>
                </a:solidFill>
              </a:rPr>
              <a:t>Know the rules.   </a:t>
            </a:r>
            <a:r>
              <a:rPr lang="en-US" dirty="0" smtClean="0">
                <a:solidFill>
                  <a:srgbClr val="0070C0"/>
                </a:solidFill>
              </a:rPr>
              <a:t>Make sure your proposal is compliant.</a:t>
            </a:r>
          </a:p>
          <a:p>
            <a:pPr marL="285750" indent="-285750">
              <a:buFont typeface="Arial" panose="020B0604020202020204" pitchFamily="34" charset="0"/>
              <a:buChar char="•"/>
            </a:pPr>
            <a:r>
              <a:rPr lang="en-US" dirty="0" smtClean="0">
                <a:solidFill>
                  <a:srgbClr val="FF0000"/>
                </a:solidFill>
              </a:rPr>
              <a:t>NSF takes the Broader Impacts very seriously. </a:t>
            </a:r>
            <a:r>
              <a:rPr lang="en-US" dirty="0" smtClean="0"/>
              <a:t>  </a:t>
            </a:r>
            <a:r>
              <a:rPr lang="en-US" dirty="0" smtClean="0">
                <a:solidFill>
                  <a:srgbClr val="0070C0"/>
                </a:solidFill>
              </a:rPr>
              <a:t>Devote a good fraction (approx. 20-30%) of your proposal to this section.    Don’t just brush it off or give platitudes.   How large an audience will be reached?   Develop an assessment plan to determine the effectiveness of your efforts.</a:t>
            </a:r>
          </a:p>
          <a:p>
            <a:pPr marL="285750" indent="-285750">
              <a:buFont typeface="Arial" panose="020B0604020202020204" pitchFamily="34" charset="0"/>
              <a:buChar char="•"/>
            </a:pPr>
            <a:r>
              <a:rPr lang="en-US" dirty="0" smtClean="0">
                <a:solidFill>
                  <a:srgbClr val="FF0000"/>
                </a:solidFill>
              </a:rPr>
              <a:t>There is no special pot of NSF-BSF money.   </a:t>
            </a:r>
            <a:r>
              <a:rPr lang="en-US" dirty="0" smtClean="0">
                <a:solidFill>
                  <a:srgbClr val="0070C0"/>
                </a:solidFill>
              </a:rPr>
              <a:t>NSF-BSF proposals compete against regular proposals within each program.   </a:t>
            </a:r>
            <a:r>
              <a:rPr lang="en-US" i="1" dirty="0" smtClean="0">
                <a:solidFill>
                  <a:srgbClr val="0070C0"/>
                </a:solidFill>
              </a:rPr>
              <a:t>Why should this proposal be funded at the expense of a “regular” proposal?    </a:t>
            </a:r>
            <a:r>
              <a:rPr lang="en-US" dirty="0" smtClean="0">
                <a:solidFill>
                  <a:srgbClr val="0070C0"/>
                </a:solidFill>
              </a:rPr>
              <a:t>The proposed research must be competitive </a:t>
            </a:r>
            <a:r>
              <a:rPr lang="en-US" i="1" dirty="0" smtClean="0">
                <a:solidFill>
                  <a:srgbClr val="0070C0"/>
                </a:solidFill>
              </a:rPr>
              <a:t>regardless of the international connection.</a:t>
            </a:r>
          </a:p>
          <a:p>
            <a:pPr marL="285750" indent="-285750">
              <a:buFont typeface="Arial" panose="020B0604020202020204" pitchFamily="34" charset="0"/>
              <a:buChar char="•"/>
            </a:pPr>
            <a:r>
              <a:rPr lang="en-US" dirty="0" smtClean="0">
                <a:solidFill>
                  <a:srgbClr val="FF0000"/>
                </a:solidFill>
              </a:rPr>
              <a:t>Are the US and Israeli components </a:t>
            </a:r>
            <a:r>
              <a:rPr lang="en-US" dirty="0">
                <a:solidFill>
                  <a:srgbClr val="FF0000"/>
                </a:solidFill>
              </a:rPr>
              <a:t>equally strong?   </a:t>
            </a:r>
            <a:r>
              <a:rPr lang="en-US" dirty="0">
                <a:solidFill>
                  <a:srgbClr val="0070C0"/>
                </a:solidFill>
              </a:rPr>
              <a:t>NSF reviewers will evaluate each side as well as the </a:t>
            </a:r>
            <a:r>
              <a:rPr lang="en-US" dirty="0" smtClean="0">
                <a:solidFill>
                  <a:srgbClr val="0070C0"/>
                </a:solidFill>
              </a:rPr>
              <a:t>collaboration.   If either side is deemed weak, the whole proposal will fare poorly.</a:t>
            </a:r>
          </a:p>
          <a:p>
            <a:pPr marL="285750" indent="-285750">
              <a:buFont typeface="Arial" panose="020B0604020202020204" pitchFamily="34" charset="0"/>
              <a:buChar char="•"/>
            </a:pPr>
            <a:r>
              <a:rPr lang="en-US" dirty="0" smtClean="0">
                <a:solidFill>
                  <a:srgbClr val="FF0000"/>
                </a:solidFill>
              </a:rPr>
              <a:t>The US/Israel collaboration must be genuine and transcend what each component could accomplish on its own.   </a:t>
            </a:r>
            <a:r>
              <a:rPr lang="en-US" dirty="0" smtClean="0">
                <a:solidFill>
                  <a:srgbClr val="0070C0"/>
                </a:solidFill>
              </a:rPr>
              <a:t>What new synergies or opportunities does this format provide, and has this proposal   capitalized on them?   Benefits for students and postdocs??  This includes not only Intellectual Merit but also Broader Impacts.            Think creatively about this!</a:t>
            </a:r>
          </a:p>
          <a:p>
            <a:endParaRPr lang="en-US" dirty="0" smtClean="0"/>
          </a:p>
        </p:txBody>
      </p:sp>
    </p:spTree>
    <p:extLst>
      <p:ext uri="{BB962C8B-B14F-4D97-AF65-F5344CB8AC3E}">
        <p14:creationId xmlns:p14="http://schemas.microsoft.com/office/powerpoint/2010/main" val="24757332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062" y="158265"/>
            <a:ext cx="7649307" cy="707886"/>
          </a:xfrm>
          <a:prstGeom prst="rect">
            <a:avLst/>
          </a:prstGeom>
          <a:solidFill>
            <a:srgbClr val="FFFF00"/>
          </a:solidFill>
          <a:ln w="38100">
            <a:solidFill>
              <a:srgbClr val="FF0000"/>
            </a:solidFill>
          </a:ln>
        </p:spPr>
        <p:txBody>
          <a:bodyPr wrap="square" rtlCol="0">
            <a:spAutoFit/>
          </a:bodyPr>
          <a:lstStyle/>
          <a:p>
            <a:r>
              <a:rPr lang="en-US" sz="4000" smtClean="0"/>
              <a:t>Final Tips </a:t>
            </a:r>
            <a:r>
              <a:rPr lang="en-US" sz="4000" dirty="0" smtClean="0"/>
              <a:t>for a Successful Review</a:t>
            </a:r>
            <a:endParaRPr lang="en-US" sz="4000" dirty="0"/>
          </a:p>
        </p:txBody>
      </p:sp>
      <p:sp>
        <p:nvSpPr>
          <p:cNvPr id="3" name="TextBox 2"/>
          <p:cNvSpPr txBox="1"/>
          <p:nvPr/>
        </p:nvSpPr>
        <p:spPr>
          <a:xfrm>
            <a:off x="844061" y="993530"/>
            <a:ext cx="6963507" cy="56323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0000"/>
                </a:solidFill>
              </a:rPr>
              <a:t>In discussing the research plan, </a:t>
            </a:r>
            <a:r>
              <a:rPr lang="en-US" dirty="0" smtClean="0">
                <a:solidFill>
                  <a:srgbClr val="0070C0"/>
                </a:solidFill>
              </a:rPr>
              <a:t>motivate both the </a:t>
            </a:r>
            <a:r>
              <a:rPr lang="en-US" b="1" u="sng" dirty="0" smtClean="0">
                <a:solidFill>
                  <a:srgbClr val="0070C0"/>
                </a:solidFill>
              </a:rPr>
              <a:t>general</a:t>
            </a:r>
            <a:r>
              <a:rPr lang="en-US" dirty="0" smtClean="0">
                <a:solidFill>
                  <a:srgbClr val="0070C0"/>
                </a:solidFill>
              </a:rPr>
              <a:t> (why is this research question an important one?) and the </a:t>
            </a:r>
            <a:r>
              <a:rPr lang="en-US" b="1" u="sng" dirty="0" smtClean="0">
                <a:solidFill>
                  <a:srgbClr val="0070C0"/>
                </a:solidFill>
              </a:rPr>
              <a:t>specific</a:t>
            </a:r>
            <a:r>
              <a:rPr lang="en-US" dirty="0" smtClean="0">
                <a:solidFill>
                  <a:srgbClr val="0070C0"/>
                </a:solidFill>
              </a:rPr>
              <a:t> (why will we succeed whereas others might not have made progress?).</a:t>
            </a:r>
          </a:p>
          <a:p>
            <a:pPr marL="285750" indent="-285750">
              <a:buFont typeface="Arial" panose="020B0604020202020204" pitchFamily="34" charset="0"/>
              <a:buChar char="•"/>
            </a:pPr>
            <a:r>
              <a:rPr lang="en-US" dirty="0" smtClean="0">
                <a:solidFill>
                  <a:srgbClr val="FF0000"/>
                </a:solidFill>
              </a:rPr>
              <a:t>External “ad hoc” reviewers will generally be experts in your research area.   </a:t>
            </a:r>
            <a:r>
              <a:rPr lang="en-US" dirty="0" smtClean="0">
                <a:solidFill>
                  <a:srgbClr val="0070C0"/>
                </a:solidFill>
              </a:rPr>
              <a:t>Know the literature!  Give a detailed research plan, but avoid unnecessary jargon.   Will there be specific deliverables on each side?</a:t>
            </a:r>
          </a:p>
          <a:p>
            <a:pPr marL="285750" indent="-285750">
              <a:buFont typeface="Arial" panose="020B0604020202020204" pitchFamily="34" charset="0"/>
              <a:buChar char="•"/>
            </a:pPr>
            <a:r>
              <a:rPr lang="en-US" dirty="0" smtClean="0">
                <a:solidFill>
                  <a:srgbClr val="FF0000"/>
                </a:solidFill>
              </a:rPr>
              <a:t>By contrast, Panelists are likely to be drawn from a larger pool of experts beyond your own research subspecialty.   </a:t>
            </a:r>
            <a:r>
              <a:rPr lang="en-US" dirty="0" smtClean="0">
                <a:solidFill>
                  <a:srgbClr val="0070C0"/>
                </a:solidFill>
              </a:rPr>
              <a:t>Reading the Abstracts of grants already funded in the Program will give you an idea of entire scientific scope of the Program, and thus the likely makeup of the Panel and their research specialties.  Your proposal should aim to impress as many of the Panelists as possible.   </a:t>
            </a:r>
          </a:p>
          <a:p>
            <a:pPr marL="285750" indent="-285750">
              <a:buFont typeface="Arial" panose="020B0604020202020204" pitchFamily="34" charset="0"/>
              <a:buChar char="•"/>
            </a:pPr>
            <a:r>
              <a:rPr lang="en-US" dirty="0">
                <a:solidFill>
                  <a:srgbClr val="FF0000"/>
                </a:solidFill>
              </a:rPr>
              <a:t>Funding in the US has become increasingly competitive.   </a:t>
            </a:r>
            <a:r>
              <a:rPr lang="en-US" dirty="0">
                <a:solidFill>
                  <a:srgbClr val="0070C0"/>
                </a:solidFill>
              </a:rPr>
              <a:t>American reviewers are likely to react negatively if the US side appears to exploiting the NSF-BSF program in order to get “yet another” </a:t>
            </a:r>
            <a:r>
              <a:rPr lang="en-US" dirty="0" smtClean="0">
                <a:solidFill>
                  <a:srgbClr val="0070C0"/>
                </a:solidFill>
              </a:rPr>
              <a:t>grant  </a:t>
            </a:r>
            <a:r>
              <a:rPr lang="en-US" dirty="0">
                <a:solidFill>
                  <a:srgbClr val="0070C0"/>
                </a:solidFill>
              </a:rPr>
              <a:t>or to overcome weaknesses of their own.   Put the science </a:t>
            </a:r>
            <a:r>
              <a:rPr lang="en-US" dirty="0" smtClean="0">
                <a:solidFill>
                  <a:srgbClr val="0070C0"/>
                </a:solidFill>
              </a:rPr>
              <a:t>first!</a:t>
            </a:r>
          </a:p>
          <a:p>
            <a:pPr marL="285750" indent="-285750">
              <a:buFont typeface="Arial" panose="020B0604020202020204" pitchFamily="34" charset="0"/>
              <a:buChar char="•"/>
            </a:pPr>
            <a:r>
              <a:rPr lang="en-US" dirty="0" smtClean="0">
                <a:solidFill>
                  <a:srgbClr val="0070C0"/>
                </a:solidFill>
              </a:rPr>
              <a:t>By contrast, </a:t>
            </a:r>
            <a:r>
              <a:rPr lang="en-US" dirty="0" smtClean="0">
                <a:solidFill>
                  <a:srgbClr val="FF0000"/>
                </a:solidFill>
              </a:rPr>
              <a:t>Panelists are usually excited to learn that BSF           commits to fund the Israeli side if they give the green light.                </a:t>
            </a:r>
            <a:r>
              <a:rPr lang="en-US" dirty="0" smtClean="0">
                <a:solidFill>
                  <a:srgbClr val="0070C0"/>
                </a:solidFill>
              </a:rPr>
              <a:t>They intrinsically </a:t>
            </a:r>
            <a:r>
              <a:rPr lang="en-US" i="1" u="sng" dirty="0" smtClean="0">
                <a:solidFill>
                  <a:srgbClr val="0070C0"/>
                </a:solidFill>
              </a:rPr>
              <a:t>want</a:t>
            </a:r>
            <a:r>
              <a:rPr lang="en-US" dirty="0" smtClean="0">
                <a:solidFill>
                  <a:srgbClr val="0070C0"/>
                </a:solidFill>
              </a:rPr>
              <a:t> to do this.   To help seal the deal, make       them feel that this is a good investment.</a:t>
            </a:r>
          </a:p>
        </p:txBody>
      </p:sp>
    </p:spTree>
    <p:extLst>
      <p:ext uri="{BB962C8B-B14F-4D97-AF65-F5344CB8AC3E}">
        <p14:creationId xmlns:p14="http://schemas.microsoft.com/office/powerpoint/2010/main" val="25231713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6431" y="422032"/>
            <a:ext cx="5547946" cy="1569660"/>
          </a:xfrm>
          <a:prstGeom prst="rect">
            <a:avLst/>
          </a:prstGeom>
          <a:noFill/>
        </p:spPr>
        <p:txBody>
          <a:bodyPr wrap="square" rtlCol="0">
            <a:spAutoFit/>
          </a:bodyPr>
          <a:lstStyle/>
          <a:p>
            <a:r>
              <a:rPr lang="en-US" sz="9600" dirty="0" smtClean="0"/>
              <a:t>Good luck!</a:t>
            </a:r>
            <a:endParaRPr lang="en-US" sz="9600" dirty="0"/>
          </a:p>
        </p:txBody>
      </p:sp>
      <p:sp>
        <p:nvSpPr>
          <p:cNvPr id="3" name="Rectangle 2"/>
          <p:cNvSpPr/>
          <p:nvPr/>
        </p:nvSpPr>
        <p:spPr>
          <a:xfrm>
            <a:off x="4681904" y="1901525"/>
            <a:ext cx="2989384" cy="1107996"/>
          </a:xfrm>
          <a:prstGeom prst="rect">
            <a:avLst/>
          </a:prstGeom>
        </p:spPr>
        <p:txBody>
          <a:bodyPr wrap="square">
            <a:spAutoFit/>
          </a:bodyPr>
          <a:lstStyle/>
          <a:p>
            <a:r>
              <a:rPr lang="en-US" sz="6600" dirty="0" err="1" smtClean="0"/>
              <a:t>בהצלחה</a:t>
            </a:r>
            <a:endParaRPr lang="en-US" sz="6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765" y="3573640"/>
            <a:ext cx="3806654" cy="2973332"/>
          </a:xfrm>
          <a:prstGeom prst="rect">
            <a:avLst/>
          </a:prstGeom>
        </p:spPr>
      </p:pic>
      <p:sp>
        <p:nvSpPr>
          <p:cNvPr id="9" name="TextBox 8"/>
          <p:cNvSpPr txBox="1"/>
          <p:nvPr/>
        </p:nvSpPr>
        <p:spPr>
          <a:xfrm>
            <a:off x="4337544" y="2005980"/>
            <a:ext cx="383930" cy="1015663"/>
          </a:xfrm>
          <a:prstGeom prst="rect">
            <a:avLst/>
          </a:prstGeom>
          <a:noFill/>
        </p:spPr>
        <p:txBody>
          <a:bodyPr wrap="square" rtlCol="0">
            <a:spAutoFit/>
          </a:bodyPr>
          <a:lstStyle/>
          <a:p>
            <a:r>
              <a:rPr lang="en-US" sz="6000" dirty="0" smtClean="0"/>
              <a:t>!</a:t>
            </a:r>
            <a:endParaRPr lang="en-US" sz="6000" dirty="0"/>
          </a:p>
        </p:txBody>
      </p:sp>
    </p:spTree>
    <p:extLst>
      <p:ext uri="{BB962C8B-B14F-4D97-AF65-F5344CB8AC3E}">
        <p14:creationId xmlns:p14="http://schemas.microsoft.com/office/powerpoint/2010/main" val="1053897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072" y="393192"/>
            <a:ext cx="7744968" cy="707886"/>
          </a:xfrm>
          <a:prstGeom prst="rect">
            <a:avLst/>
          </a:prstGeom>
          <a:noFill/>
        </p:spPr>
        <p:txBody>
          <a:bodyPr wrap="square" rtlCol="0">
            <a:spAutoFit/>
          </a:bodyPr>
          <a:lstStyle/>
          <a:p>
            <a:r>
              <a:rPr lang="en-US" sz="4000" dirty="0" smtClean="0"/>
              <a:t>Step 1:   Deciding whether to apply</a:t>
            </a:r>
            <a:endParaRPr lang="en-US" sz="4000" dirty="0"/>
          </a:p>
        </p:txBody>
      </p:sp>
      <p:sp>
        <p:nvSpPr>
          <p:cNvPr id="3" name="TextBox 2"/>
          <p:cNvSpPr txBox="1"/>
          <p:nvPr/>
        </p:nvSpPr>
        <p:spPr>
          <a:xfrm>
            <a:off x="576072" y="1435608"/>
            <a:ext cx="7891272" cy="461665"/>
          </a:xfrm>
          <a:prstGeom prst="rect">
            <a:avLst/>
          </a:prstGeom>
          <a:noFill/>
        </p:spPr>
        <p:txBody>
          <a:bodyPr wrap="square" rtlCol="0">
            <a:spAutoFit/>
          </a:bodyPr>
          <a:lstStyle/>
          <a:p>
            <a:r>
              <a:rPr lang="en-US" sz="2400" dirty="0" smtClean="0">
                <a:solidFill>
                  <a:srgbClr val="0070C0"/>
                </a:solidFill>
              </a:rPr>
              <a:t>Answering this question requires two separate evaluations:</a:t>
            </a:r>
            <a:endParaRPr lang="en-US" sz="2400" dirty="0">
              <a:solidFill>
                <a:srgbClr val="0070C0"/>
              </a:solidFill>
            </a:endParaRPr>
          </a:p>
        </p:txBody>
      </p:sp>
      <p:sp>
        <p:nvSpPr>
          <p:cNvPr id="4" name="TextBox 3"/>
          <p:cNvSpPr txBox="1"/>
          <p:nvPr/>
        </p:nvSpPr>
        <p:spPr>
          <a:xfrm>
            <a:off x="832104" y="2231803"/>
            <a:ext cx="7927848" cy="156966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FF0000"/>
                </a:solidFill>
              </a:rPr>
              <a:t>Is the proposed research area appropriate for NSF?</a:t>
            </a:r>
          </a:p>
          <a:p>
            <a:pPr marL="285750" indent="-285750">
              <a:buFont typeface="Arial" panose="020B0604020202020204" pitchFamily="34" charset="0"/>
              <a:buChar char="•"/>
            </a:pPr>
            <a:r>
              <a:rPr lang="en-US" sz="2000" dirty="0" smtClean="0">
                <a:solidFill>
                  <a:srgbClr val="FF0000"/>
                </a:solidFill>
              </a:rPr>
              <a:t>Do you have a credible American research partner                                       who will join you on this proposal?</a:t>
            </a:r>
          </a:p>
          <a:p>
            <a:pPr marL="1200150" lvl="2" indent="-285750">
              <a:buFont typeface="Arial" panose="020B0604020202020204" pitchFamily="34" charset="0"/>
              <a:buChar char="•"/>
            </a:pPr>
            <a:r>
              <a:rPr lang="en-US" i="1" dirty="0" smtClean="0"/>
              <a:t>NB:   In this talk, “American” means based in the US.   Actual US citizenship or immigration status of the researcher is irrelevant to NSF.   </a:t>
            </a:r>
          </a:p>
        </p:txBody>
      </p:sp>
      <p:sp>
        <p:nvSpPr>
          <p:cNvPr id="5" name="TextBox 4"/>
          <p:cNvSpPr txBox="1"/>
          <p:nvPr/>
        </p:nvSpPr>
        <p:spPr>
          <a:xfrm>
            <a:off x="1204899" y="4560043"/>
            <a:ext cx="5907024" cy="1477328"/>
          </a:xfrm>
          <a:prstGeom prst="rect">
            <a:avLst/>
          </a:prstGeom>
          <a:noFill/>
        </p:spPr>
        <p:txBody>
          <a:bodyPr wrap="square" rtlCol="0">
            <a:spAutoFit/>
          </a:bodyPr>
          <a:lstStyle/>
          <a:p>
            <a:r>
              <a:rPr lang="en-US" dirty="0" smtClean="0">
                <a:solidFill>
                  <a:srgbClr val="0070C0"/>
                </a:solidFill>
              </a:rPr>
              <a:t>To answer the first question, you need to understand the NSF context:  what our mission is, what we fund, and how we are organized.    </a:t>
            </a:r>
            <a:r>
              <a:rPr lang="en-US" dirty="0" smtClean="0">
                <a:solidFill>
                  <a:srgbClr val="FF0000"/>
                </a:solidFill>
              </a:rPr>
              <a:t>This will tell not only </a:t>
            </a:r>
            <a:r>
              <a:rPr lang="en-US" i="1" u="sng" dirty="0" smtClean="0">
                <a:solidFill>
                  <a:srgbClr val="FF0000"/>
                </a:solidFill>
              </a:rPr>
              <a:t>if</a:t>
            </a:r>
            <a:r>
              <a:rPr lang="en-US" dirty="0" smtClean="0">
                <a:solidFill>
                  <a:srgbClr val="FF0000"/>
                </a:solidFill>
              </a:rPr>
              <a:t> you should apply, but also </a:t>
            </a:r>
            <a:r>
              <a:rPr lang="en-US" i="1" u="sng" dirty="0" smtClean="0">
                <a:solidFill>
                  <a:srgbClr val="FF0000"/>
                </a:solidFill>
              </a:rPr>
              <a:t>where</a:t>
            </a:r>
            <a:r>
              <a:rPr lang="en-US" dirty="0" smtClean="0">
                <a:solidFill>
                  <a:srgbClr val="FF0000"/>
                </a:solidFill>
              </a:rPr>
              <a:t> you should apply and what kind of proposal is most likely to resonate.</a:t>
            </a:r>
            <a:endParaRPr lang="en-US" dirty="0">
              <a:solidFill>
                <a:srgbClr val="FF0000"/>
              </a:solidFill>
            </a:endParaRPr>
          </a:p>
        </p:txBody>
      </p:sp>
    </p:spTree>
    <p:extLst>
      <p:ext uri="{BB962C8B-B14F-4D97-AF65-F5344CB8AC3E}">
        <p14:creationId xmlns:p14="http://schemas.microsoft.com/office/powerpoint/2010/main" val="3431712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64883" y="342900"/>
            <a:ext cx="8289868" cy="1010039"/>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a:spLocks noChangeArrowheads="1"/>
          </p:cNvSpPr>
          <p:nvPr/>
        </p:nvSpPr>
        <p:spPr bwMode="auto">
          <a:xfrm>
            <a:off x="542814" y="6203258"/>
            <a:ext cx="534169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r>
              <a:rPr lang="en-US" altLang="en-US" sz="1400" dirty="0" smtClean="0"/>
              <a:t>NSF </a:t>
            </a:r>
            <a:r>
              <a:rPr lang="en-US" altLang="en-US" sz="1400" dirty="0"/>
              <a:t>h</a:t>
            </a:r>
            <a:r>
              <a:rPr lang="en-US" altLang="en-US" sz="1400" dirty="0" smtClean="0"/>
              <a:t>eadquarters in Alexandria, Virginia (just outside Washington DC)</a:t>
            </a:r>
          </a:p>
          <a:p>
            <a:pPr algn="r">
              <a:spcBef>
                <a:spcPct val="0"/>
              </a:spcBef>
              <a:buFontTx/>
              <a:buNone/>
            </a:pPr>
            <a:r>
              <a:rPr lang="en-US" altLang="en-US" sz="1400" dirty="0" smtClean="0">
                <a:solidFill>
                  <a:srgbClr val="FF0000"/>
                </a:solidFill>
              </a:rPr>
              <a:t>New!!   (moved in August 2017)</a:t>
            </a:r>
            <a:endParaRPr lang="en-US" altLang="en-US" sz="1400" dirty="0">
              <a:solidFill>
                <a:srgbClr val="FF0000"/>
              </a:solidFill>
            </a:endParaRPr>
          </a:p>
        </p:txBody>
      </p:sp>
      <p:pic>
        <p:nvPicPr>
          <p:cNvPr id="9" name="Picture 1" descr="IMG_0420_h.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264" y="2187463"/>
            <a:ext cx="5319628" cy="398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6190861" y="1298199"/>
            <a:ext cx="2743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r>
              <a:rPr lang="en-US" altLang="en-US" sz="2400" dirty="0" smtClean="0">
                <a:solidFill>
                  <a:srgbClr val="FF0000"/>
                </a:solidFill>
              </a:rPr>
              <a:t>http</a:t>
            </a:r>
            <a:r>
              <a:rPr lang="en-US" altLang="en-US" sz="2400" dirty="0">
                <a:solidFill>
                  <a:srgbClr val="FF0000"/>
                </a:solidFill>
              </a:rPr>
              <a:t>://www.nsf.gov/ </a:t>
            </a:r>
          </a:p>
        </p:txBody>
      </p:sp>
      <p:sp>
        <p:nvSpPr>
          <p:cNvPr id="11" name="TextBox 10"/>
          <p:cNvSpPr txBox="1"/>
          <p:nvPr/>
        </p:nvSpPr>
        <p:spPr>
          <a:xfrm>
            <a:off x="596259" y="484654"/>
            <a:ext cx="8285584" cy="646331"/>
          </a:xfrm>
          <a:prstGeom prst="rect">
            <a:avLst/>
          </a:prstGeom>
          <a:noFill/>
        </p:spPr>
        <p:txBody>
          <a:bodyPr wrap="square" rtlCol="0">
            <a:spAutoFit/>
          </a:bodyPr>
          <a:lstStyle/>
          <a:p>
            <a:r>
              <a:rPr lang="en-US" sz="3600" dirty="0" smtClean="0"/>
              <a:t>NSF:   The U.S. National Science Foundation</a:t>
            </a:r>
            <a:endParaRPr lang="en-US" sz="3600" dirty="0"/>
          </a:p>
        </p:txBody>
      </p:sp>
      <p:sp>
        <p:nvSpPr>
          <p:cNvPr id="13" name="TextBox 12"/>
          <p:cNvSpPr txBox="1"/>
          <p:nvPr/>
        </p:nvSpPr>
        <p:spPr>
          <a:xfrm>
            <a:off x="1358575" y="1385750"/>
            <a:ext cx="3732244" cy="469975"/>
          </a:xfrm>
          <a:prstGeom prst="rect">
            <a:avLst/>
          </a:prstGeom>
          <a:noFill/>
        </p:spPr>
        <p:txBody>
          <a:bodyPr wrap="square" rtlCol="0">
            <a:spAutoFit/>
          </a:bodyPr>
          <a:lstStyle/>
          <a:p>
            <a:r>
              <a:rPr lang="en-US" sz="2400" dirty="0" smtClean="0"/>
              <a:t>“Where </a:t>
            </a:r>
            <a:r>
              <a:rPr lang="en-US" sz="2400" dirty="0"/>
              <a:t>D</a:t>
            </a:r>
            <a:r>
              <a:rPr lang="en-US" sz="2400" dirty="0" smtClean="0"/>
              <a:t>iscoveries </a:t>
            </a:r>
            <a:r>
              <a:rPr lang="en-US" sz="2400" dirty="0"/>
              <a:t>B</a:t>
            </a:r>
            <a:r>
              <a:rPr lang="en-US" sz="2400" dirty="0" smtClean="0"/>
              <a:t>egin”</a:t>
            </a:r>
            <a:endParaRPr lang="en-US" sz="2400" dirty="0"/>
          </a:p>
        </p:txBody>
      </p:sp>
      <p:sp>
        <p:nvSpPr>
          <p:cNvPr id="14" name="TextBox 13"/>
          <p:cNvSpPr txBox="1"/>
          <p:nvPr/>
        </p:nvSpPr>
        <p:spPr>
          <a:xfrm>
            <a:off x="6270172" y="2407018"/>
            <a:ext cx="258457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An independent agency of the US Federal government, established in 1950</a:t>
            </a:r>
          </a:p>
          <a:p>
            <a:pPr marL="285750" indent="-285750">
              <a:buFont typeface="Arial" panose="020B0604020202020204" pitchFamily="34" charset="0"/>
              <a:buChar char="•"/>
            </a:pPr>
            <a:r>
              <a:rPr lang="en-US" dirty="0" smtClean="0"/>
              <a:t>Thousands of employees, hundreds of Program Directors in almost every branch of the sciences</a:t>
            </a:r>
            <a:endParaRPr lang="en-US" dirty="0"/>
          </a:p>
        </p:txBody>
      </p:sp>
    </p:spTree>
    <p:extLst>
      <p:ext uri="{BB962C8B-B14F-4D97-AF65-F5344CB8AC3E}">
        <p14:creationId xmlns:p14="http://schemas.microsoft.com/office/powerpoint/2010/main" val="374355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71600" y="304800"/>
            <a:ext cx="6858000" cy="762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dirty="0" smtClean="0">
                <a:latin typeface="+mn-lt"/>
              </a:rPr>
              <a:t>NSF Mission and Goals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4947" y="1787705"/>
            <a:ext cx="2164080" cy="3089119"/>
          </a:xfrm>
          <a:prstGeom prst="rect">
            <a:avLst/>
          </a:prstGeom>
          <a:ln>
            <a:solidFill>
              <a:schemeClr val="accent1"/>
            </a:solidFill>
          </a:ln>
        </p:spPr>
      </p:pic>
      <p:sp>
        <p:nvSpPr>
          <p:cNvPr id="8" name="TextBox 7"/>
          <p:cNvSpPr txBox="1"/>
          <p:nvPr/>
        </p:nvSpPr>
        <p:spPr>
          <a:xfrm>
            <a:off x="461683" y="1583805"/>
            <a:ext cx="3918857" cy="433965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rgbClr val="FF0000"/>
                </a:solidFill>
              </a:rPr>
              <a:t>Mission:</a:t>
            </a:r>
            <a:r>
              <a:rPr lang="en-US" dirty="0" smtClean="0"/>
              <a:t>   </a:t>
            </a:r>
            <a:r>
              <a:rPr lang="en-US" dirty="0" smtClean="0">
                <a:solidFill>
                  <a:srgbClr val="0070C0"/>
                </a:solidFill>
              </a:rPr>
              <a:t>To </a:t>
            </a:r>
            <a:r>
              <a:rPr lang="en-US" dirty="0">
                <a:solidFill>
                  <a:srgbClr val="0070C0"/>
                </a:solidFill>
              </a:rPr>
              <a:t>promote the progress of science; to advance the national health, prosperity, and welfare; to secure the national </a:t>
            </a:r>
            <a:r>
              <a:rPr lang="en-US" dirty="0" smtClean="0">
                <a:solidFill>
                  <a:srgbClr val="0070C0"/>
                </a:solidFill>
              </a:rPr>
              <a:t>defense… </a:t>
            </a:r>
          </a:p>
          <a:p>
            <a:endParaRPr lang="en-US" dirty="0" smtClean="0"/>
          </a:p>
          <a:p>
            <a:pPr marL="285750" indent="-285750">
              <a:buFont typeface="Arial" panose="020B0604020202020204" pitchFamily="34" charset="0"/>
              <a:buChar char="•"/>
            </a:pPr>
            <a:r>
              <a:rPr lang="en-US" sz="3200" dirty="0" smtClean="0">
                <a:solidFill>
                  <a:srgbClr val="FF0000"/>
                </a:solidFill>
              </a:rPr>
              <a:t>Strategic Goals include:</a:t>
            </a:r>
          </a:p>
          <a:p>
            <a:pPr marL="742950" lvl="1" indent="-285750">
              <a:buFont typeface="Arial" panose="020B0604020202020204" pitchFamily="34" charset="0"/>
              <a:buChar char="•"/>
            </a:pPr>
            <a:r>
              <a:rPr lang="en-US" dirty="0" smtClean="0">
                <a:solidFill>
                  <a:srgbClr val="0070C0"/>
                </a:solidFill>
              </a:rPr>
              <a:t>To transform the frontiers of science and engineering</a:t>
            </a:r>
          </a:p>
          <a:p>
            <a:pPr marL="742950" lvl="1" indent="-285750">
              <a:buFont typeface="Arial" panose="020B0604020202020204" pitchFamily="34" charset="0"/>
              <a:buChar char="•"/>
            </a:pPr>
            <a:r>
              <a:rPr lang="en-US" dirty="0" smtClean="0">
                <a:solidFill>
                  <a:srgbClr val="0070C0"/>
                </a:solidFill>
              </a:rPr>
              <a:t>To stimulate innovation and </a:t>
            </a:r>
            <a:r>
              <a:rPr lang="en-US" b="1" u="sng" dirty="0" smtClean="0">
                <a:solidFill>
                  <a:srgbClr val="0070C0"/>
                </a:solidFill>
              </a:rPr>
              <a:t>address societal needs through research and education</a:t>
            </a:r>
            <a:endParaRPr lang="en-US" b="1" u="sng" dirty="0">
              <a:solidFill>
                <a:srgbClr val="0070C0"/>
              </a:solidFill>
            </a:endParaRPr>
          </a:p>
        </p:txBody>
      </p:sp>
      <p:cxnSp>
        <p:nvCxnSpPr>
          <p:cNvPr id="10" name="Straight Arrow Connector 9"/>
          <p:cNvCxnSpPr/>
          <p:nvPr/>
        </p:nvCxnSpPr>
        <p:spPr>
          <a:xfrm flipH="1" flipV="1">
            <a:off x="3624762" y="5831634"/>
            <a:ext cx="438537" cy="2146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95778" y="5870391"/>
            <a:ext cx="2174033" cy="646331"/>
          </a:xfrm>
          <a:prstGeom prst="rect">
            <a:avLst/>
          </a:prstGeom>
          <a:noFill/>
        </p:spPr>
        <p:txBody>
          <a:bodyPr wrap="square" rtlCol="0">
            <a:spAutoFit/>
          </a:bodyPr>
          <a:lstStyle/>
          <a:p>
            <a:r>
              <a:rPr lang="en-US" b="1" i="1" dirty="0" smtClean="0">
                <a:solidFill>
                  <a:srgbClr val="FF0000"/>
                </a:solidFill>
              </a:rPr>
              <a:t>Note!!   Very important for NSF!</a:t>
            </a:r>
            <a:endParaRPr lang="en-US" b="1" i="1" dirty="0">
              <a:solidFill>
                <a:srgbClr val="FF0000"/>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993" y="1787705"/>
            <a:ext cx="1978090" cy="3106948"/>
          </a:xfrm>
          <a:prstGeom prst="rect">
            <a:avLst/>
          </a:prstGeom>
        </p:spPr>
      </p:pic>
    </p:spTree>
    <p:extLst>
      <p:ext uri="{BB962C8B-B14F-4D97-AF65-F5344CB8AC3E}">
        <p14:creationId xmlns:p14="http://schemas.microsoft.com/office/powerpoint/2010/main" val="3597385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6127" y="417375"/>
            <a:ext cx="5210565" cy="11388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dirty="0" smtClean="0">
                <a:latin typeface="+mn-lt"/>
              </a:rPr>
              <a:t>NSF is Unique Among US Federal Agencies</a:t>
            </a:r>
            <a:endParaRPr lang="en-US" sz="4000" dirty="0">
              <a:latin typeface="+mn-lt"/>
            </a:endParaRPr>
          </a:p>
        </p:txBody>
      </p:sp>
      <p:sp>
        <p:nvSpPr>
          <p:cNvPr id="3" name="Content Placeholder 2"/>
          <p:cNvSpPr txBox="1">
            <a:spLocks/>
          </p:cNvSpPr>
          <p:nvPr/>
        </p:nvSpPr>
        <p:spPr>
          <a:xfrm>
            <a:off x="856127" y="1671248"/>
            <a:ext cx="6780481" cy="383362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3600" dirty="0"/>
          </a:p>
        </p:txBody>
      </p:sp>
      <p:sp>
        <p:nvSpPr>
          <p:cNvPr id="4" name="TextBox 3"/>
          <p:cNvSpPr txBox="1"/>
          <p:nvPr/>
        </p:nvSpPr>
        <p:spPr>
          <a:xfrm>
            <a:off x="766880" y="2056686"/>
            <a:ext cx="6908091" cy="4431983"/>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70C0"/>
                </a:solidFill>
              </a:rPr>
              <a:t>Mandate to fund both </a:t>
            </a:r>
            <a:r>
              <a:rPr lang="en-US" sz="2400" b="1" i="1" u="sng" dirty="0">
                <a:solidFill>
                  <a:srgbClr val="FF0000"/>
                </a:solidFill>
              </a:rPr>
              <a:t>research</a:t>
            </a:r>
            <a:r>
              <a:rPr lang="en-US" sz="2400" dirty="0">
                <a:solidFill>
                  <a:srgbClr val="0070C0"/>
                </a:solidFill>
              </a:rPr>
              <a:t> and </a:t>
            </a:r>
            <a:r>
              <a:rPr lang="en-US" sz="2400" b="1" i="1" u="sng" dirty="0">
                <a:solidFill>
                  <a:srgbClr val="FF0000"/>
                </a:solidFill>
              </a:rPr>
              <a:t>education</a:t>
            </a:r>
          </a:p>
          <a:p>
            <a:pPr marL="285750" indent="-285750">
              <a:buFont typeface="Arial" panose="020B0604020202020204" pitchFamily="34" charset="0"/>
              <a:buChar char="•"/>
            </a:pPr>
            <a:r>
              <a:rPr lang="en-US" sz="2400" dirty="0">
                <a:solidFill>
                  <a:srgbClr val="0070C0"/>
                </a:solidFill>
              </a:rPr>
              <a:t>Focus on </a:t>
            </a:r>
            <a:r>
              <a:rPr lang="en-US" sz="2400" b="1" i="1" u="sng" dirty="0">
                <a:solidFill>
                  <a:srgbClr val="FF0000"/>
                </a:solidFill>
              </a:rPr>
              <a:t>basic</a:t>
            </a:r>
            <a:r>
              <a:rPr lang="en-US" sz="2400" dirty="0">
                <a:solidFill>
                  <a:srgbClr val="0070C0"/>
                </a:solidFill>
              </a:rPr>
              <a:t> research in all areas of science &amp; engineering</a:t>
            </a:r>
          </a:p>
          <a:p>
            <a:pPr marL="285750" indent="-285750">
              <a:buFont typeface="Arial" panose="020B0604020202020204" pitchFamily="34" charset="0"/>
              <a:buChar char="•"/>
            </a:pPr>
            <a:r>
              <a:rPr lang="en-US" sz="2400" dirty="0">
                <a:solidFill>
                  <a:srgbClr val="0070C0"/>
                </a:solidFill>
              </a:rPr>
              <a:t>All areas of science, engineering, computer </a:t>
            </a:r>
            <a:r>
              <a:rPr lang="en-US" sz="2400" dirty="0" smtClean="0">
                <a:solidFill>
                  <a:srgbClr val="0070C0"/>
                </a:solidFill>
              </a:rPr>
              <a:t>science, </a:t>
            </a:r>
            <a:r>
              <a:rPr lang="en-US" sz="2400" dirty="0">
                <a:solidFill>
                  <a:srgbClr val="0070C0"/>
                </a:solidFill>
              </a:rPr>
              <a:t>and social sciences are housed in </a:t>
            </a:r>
            <a:r>
              <a:rPr lang="en-US" sz="2400" b="1" i="1" u="sng" dirty="0">
                <a:solidFill>
                  <a:srgbClr val="FF0000"/>
                </a:solidFill>
              </a:rPr>
              <a:t>one </a:t>
            </a:r>
            <a:r>
              <a:rPr lang="en-US" sz="2400" b="1" i="1" u="sng" dirty="0" smtClean="0">
                <a:solidFill>
                  <a:srgbClr val="FF0000"/>
                </a:solidFill>
              </a:rPr>
              <a:t>agency</a:t>
            </a:r>
            <a:endParaRPr lang="en-US" sz="2400" b="1" i="1" u="sng" dirty="0">
              <a:solidFill>
                <a:srgbClr val="FF0000"/>
              </a:solidFill>
            </a:endParaRPr>
          </a:p>
          <a:p>
            <a:pPr marL="285750" indent="-285750">
              <a:buFont typeface="Arial" panose="020B0604020202020204" pitchFamily="34" charset="0"/>
              <a:buChar char="•"/>
            </a:pPr>
            <a:r>
              <a:rPr lang="en-US" sz="2400" dirty="0">
                <a:solidFill>
                  <a:srgbClr val="0070C0"/>
                </a:solidFill>
              </a:rPr>
              <a:t>Funding decisions are based on </a:t>
            </a:r>
            <a:r>
              <a:rPr lang="en-US" sz="2400" b="1" i="1" u="sng" dirty="0">
                <a:solidFill>
                  <a:srgbClr val="FF0000"/>
                </a:solidFill>
              </a:rPr>
              <a:t>advisory peer review</a:t>
            </a:r>
            <a:r>
              <a:rPr lang="en-US" sz="2400" dirty="0">
                <a:solidFill>
                  <a:srgbClr val="0070C0"/>
                </a:solidFill>
              </a:rPr>
              <a:t> to </a:t>
            </a:r>
            <a:r>
              <a:rPr lang="en-US" sz="2400" dirty="0" smtClean="0">
                <a:solidFill>
                  <a:srgbClr val="0070C0"/>
                </a:solidFill>
              </a:rPr>
              <a:t>Program Directors</a:t>
            </a:r>
            <a:r>
              <a:rPr lang="en-US" sz="2400" dirty="0">
                <a:solidFill>
                  <a:srgbClr val="0070C0"/>
                </a:solidFill>
              </a:rPr>
              <a:t>. </a:t>
            </a:r>
            <a:r>
              <a:rPr lang="en-US" sz="2400" dirty="0" smtClean="0">
                <a:solidFill>
                  <a:srgbClr val="0070C0"/>
                </a:solidFill>
              </a:rPr>
              <a:t> Program </a:t>
            </a:r>
            <a:r>
              <a:rPr lang="en-US" sz="2400" dirty="0">
                <a:solidFill>
                  <a:srgbClr val="0070C0"/>
                </a:solidFill>
              </a:rPr>
              <a:t>Directors </a:t>
            </a:r>
            <a:r>
              <a:rPr lang="en-US" sz="2400" dirty="0" smtClean="0">
                <a:solidFill>
                  <a:srgbClr val="0070C0"/>
                </a:solidFill>
              </a:rPr>
              <a:t>(many of whom are current and/or former university faculty) also have </a:t>
            </a:r>
            <a:r>
              <a:rPr lang="en-US" sz="2400" dirty="0">
                <a:solidFill>
                  <a:srgbClr val="0070C0"/>
                </a:solidFill>
              </a:rPr>
              <a:t>discretion to </a:t>
            </a:r>
            <a:r>
              <a:rPr lang="en-US" sz="2400" dirty="0" smtClean="0">
                <a:solidFill>
                  <a:srgbClr val="0070C0"/>
                </a:solidFill>
              </a:rPr>
              <a:t>use their own scientific judgments and to set </a:t>
            </a:r>
            <a:r>
              <a:rPr lang="en-US" sz="2400" dirty="0">
                <a:solidFill>
                  <a:srgbClr val="0070C0"/>
                </a:solidFill>
              </a:rPr>
              <a:t>direction/balance </a:t>
            </a:r>
            <a:r>
              <a:rPr lang="en-US" sz="2400" dirty="0" smtClean="0">
                <a:solidFill>
                  <a:srgbClr val="0070C0"/>
                </a:solidFill>
              </a:rPr>
              <a:t>portfolio. </a:t>
            </a:r>
            <a:endParaRPr lang="en-US" sz="2400"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906953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34196" y="364102"/>
            <a:ext cx="6445440" cy="6239891"/>
          </a:xfrm>
          <a:prstGeom prst="rect">
            <a:avLst/>
          </a:prstGeom>
        </p:spPr>
      </p:pic>
    </p:spTree>
    <p:extLst>
      <p:ext uri="{BB962C8B-B14F-4D97-AF65-F5344CB8AC3E}">
        <p14:creationId xmlns:p14="http://schemas.microsoft.com/office/powerpoint/2010/main" val="3078871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1220</TotalTime>
  <Words>5020</Words>
  <Application>Microsoft Office PowerPoint</Application>
  <PresentationFormat>On-screen Show (4:3)</PresentationFormat>
  <Paragraphs>541</Paragraphs>
  <Slides>46</Slides>
  <Notes>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9" baseType="lpstr">
      <vt:lpstr>ＭＳ Ｐゴシック</vt:lpstr>
      <vt:lpstr>ＭＳ Ｐゴシック</vt:lpstr>
      <vt:lpstr>游ゴシック</vt:lpstr>
      <vt:lpstr>Arial</vt:lpstr>
      <vt:lpstr>Calibri</vt:lpstr>
      <vt:lpstr>Cambria</vt:lpstr>
      <vt:lpstr>Gill Sans</vt:lpstr>
      <vt:lpstr>Symbol</vt:lpstr>
      <vt:lpstr>Times</vt:lpstr>
      <vt:lpstr>Times New Roman</vt:lpstr>
      <vt:lpstr>Wingdings</vt:lpstr>
      <vt:lpstr>Custom Design</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Intellectual Merit</vt:lpstr>
      <vt:lpstr>Broader Impacts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NSF-BSF Success Rates (by Program)</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Dienes</dc:creator>
  <cp:lastModifiedBy>Esther Alfandari</cp:lastModifiedBy>
  <cp:revision>122</cp:revision>
  <dcterms:created xsi:type="dcterms:W3CDTF">2019-09-08T18:52:00Z</dcterms:created>
  <dcterms:modified xsi:type="dcterms:W3CDTF">2019-09-18T06:16:27Z</dcterms:modified>
</cp:coreProperties>
</file>