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3" r:id="rId1"/>
  </p:sldMasterIdLst>
  <p:notesMasterIdLst>
    <p:notesMasterId r:id="rId27"/>
  </p:notesMasterIdLst>
  <p:sldIdLst>
    <p:sldId id="256" r:id="rId2"/>
    <p:sldId id="278" r:id="rId3"/>
    <p:sldId id="259" r:id="rId4"/>
    <p:sldId id="274" r:id="rId5"/>
    <p:sldId id="291" r:id="rId6"/>
    <p:sldId id="285" r:id="rId7"/>
    <p:sldId id="287" r:id="rId8"/>
    <p:sldId id="283" r:id="rId9"/>
    <p:sldId id="258" r:id="rId10"/>
    <p:sldId id="262" r:id="rId11"/>
    <p:sldId id="271" r:id="rId12"/>
    <p:sldId id="263" r:id="rId13"/>
    <p:sldId id="264" r:id="rId14"/>
    <p:sldId id="272" r:id="rId15"/>
    <p:sldId id="267" r:id="rId16"/>
    <p:sldId id="265" r:id="rId17"/>
    <p:sldId id="266" r:id="rId18"/>
    <p:sldId id="269" r:id="rId19"/>
    <p:sldId id="270" r:id="rId20"/>
    <p:sldId id="268" r:id="rId21"/>
    <p:sldId id="273" r:id="rId22"/>
    <p:sldId id="257" r:id="rId23"/>
    <p:sldId id="275" r:id="rId24"/>
    <p:sldId id="281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C4DBB-240C-4A59-9A9A-0CC1B7CA6052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CD0ED-A46C-4274-84C0-F8FBBABD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1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C5C6D-CB90-4FCA-A804-8F633D5426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06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FDFA3-3A21-405E-A377-F2261ADED4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FDFA3-3A21-405E-A377-F2261ADED4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0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the one complete year under the new system . . .</a:t>
            </a:r>
            <a:r>
              <a:rPr lang="en-US" baseline="0" dirty="0" err="1" smtClean="0"/>
              <a:t>yrs</a:t>
            </a:r>
            <a:r>
              <a:rPr lang="en-US" baseline="0" dirty="0" smtClean="0"/>
              <a:t> at top of the chart are calendar </a:t>
            </a:r>
            <a:r>
              <a:rPr lang="en-US" baseline="0" dirty="0" err="1" smtClean="0"/>
              <a:t>yrs</a:t>
            </a:r>
            <a:r>
              <a:rPr lang="en-US" baseline="0" dirty="0" smtClean="0"/>
              <a:t> not fiscal years </a:t>
            </a:r>
          </a:p>
          <a:p>
            <a:r>
              <a:rPr lang="en-US" baseline="0" dirty="0" smtClean="0"/>
              <a:t>We received 1836 Preliminary proposals in January</a:t>
            </a:r>
          </a:p>
          <a:p>
            <a:r>
              <a:rPr lang="en-US" baseline="0" dirty="0" smtClean="0"/>
              <a:t>547 of those were invited to come back as full proposals</a:t>
            </a:r>
          </a:p>
          <a:p>
            <a:r>
              <a:rPr lang="en-US" baseline="0" dirty="0" smtClean="0"/>
              <a:t>With Careers added to the </a:t>
            </a:r>
            <a:r>
              <a:rPr lang="en-US" baseline="0" dirty="0" err="1" smtClean="0"/>
              <a:t>prepropals</a:t>
            </a:r>
            <a:r>
              <a:rPr lang="en-US" baseline="0" dirty="0" smtClean="0"/>
              <a:t> invites we had 634 full proposals for review in fall panels</a:t>
            </a:r>
          </a:p>
          <a:p>
            <a:r>
              <a:rPr lang="en-US" baseline="0" dirty="0" smtClean="0"/>
              <a:t>We ended up funding 175 full proposals</a:t>
            </a:r>
          </a:p>
          <a:p>
            <a:r>
              <a:rPr lang="en-US" baseline="0" dirty="0" smtClean="0"/>
              <a:t>So the </a:t>
            </a:r>
            <a:r>
              <a:rPr lang="en-US" baseline="0" dirty="0" err="1" smtClean="0"/>
              <a:t>preproposal</a:t>
            </a:r>
            <a:r>
              <a:rPr lang="en-US" baseline="0" dirty="0" smtClean="0"/>
              <a:t> invite rate was 29.8%</a:t>
            </a:r>
          </a:p>
          <a:p>
            <a:r>
              <a:rPr lang="en-US" baseline="0" dirty="0" smtClean="0"/>
              <a:t>The success rate of full grants was 27.6%</a:t>
            </a:r>
          </a:p>
          <a:p>
            <a:r>
              <a:rPr lang="en-US" baseline="0" dirty="0" smtClean="0"/>
              <a:t>So success rate of proposals overall was 8%</a:t>
            </a:r>
          </a:p>
          <a:p>
            <a:r>
              <a:rPr lang="en-US" baseline="0" dirty="0" smtClean="0"/>
              <a:t>Remember this was a year of reduced budgets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375D-A94A-4086-B205-749BCD7CF23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22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BIO website 8/12/15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the BSF instructions!!!! 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DEB LTREB and EEID are also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4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Arranged by scale; about the questions not about</a:t>
            </a:r>
            <a:r>
              <a:rPr lang="en-US" baseline="0" dirty="0" smtClean="0"/>
              <a:t> your techniques or your identity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 except for Beginning</a:t>
            </a:r>
            <a:r>
              <a:rPr lang="en-US" baseline="0" dirty="0" smtClean="0"/>
              <a:t> Investigators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1C9A39-3FB1-47F7-A1A7-7BAA4967227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693738"/>
            <a:ext cx="6143625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204" y="4378968"/>
            <a:ext cx="5087797" cy="414783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Arranged by Scale</a:t>
            </a:r>
          </a:p>
          <a:p>
            <a:pPr eaLnBrk="1" hangingPunct="1"/>
            <a:r>
              <a:rPr lang="en-US" dirty="0" smtClean="0"/>
              <a:t>IN DEB- BSF </a:t>
            </a:r>
            <a:r>
              <a:rPr lang="en-US" dirty="0" err="1" smtClean="0"/>
              <a:t>collab</a:t>
            </a:r>
            <a:r>
              <a:rPr lang="en-US" dirty="0" smtClean="0"/>
              <a:t> w their core program, EEID and LTREB</a:t>
            </a:r>
          </a:p>
          <a:p>
            <a:pPr eaLnBrk="1" hangingPunct="1"/>
            <a:r>
              <a:rPr lang="en-US" dirty="0" smtClean="0"/>
              <a:t>IOS and MCB – core programs only – not PGRP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039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Steve K: For slides 15 &amp; 16, 'pre-proposal content' and 'basis for decision', we should mention that the pre-proposal must include enough detail to enable reviewers to evaluate it, including showing their preliminary data, and describing expected outcomes and interpretations.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D5AB5-6E50-4D1A-A632-FC97D3E7B5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8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Longer and adds a lot of forms/documentation</a:t>
            </a:r>
            <a:r>
              <a:rPr lang="en-US" baseline="0" dirty="0" smtClean="0"/>
              <a:t> and of course a budget!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D0ED-A46C-4274-84C0-F8FBBABD02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C5E27-16DD-4750-B12A-E66BE22D152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87388"/>
            <a:ext cx="6122988" cy="34448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97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2738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FDFA3-3A21-405E-A377-F2261ADED4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069CB8-F204-4D06-B913-C5A26A89888A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26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4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99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7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1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0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1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9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4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73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DC5B261-8843-42D1-AAFC-05E20E2D9B97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2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f.gov/bio/ios/ioscoitemplate.xls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mhunter@nsf.gov" TargetMode="External"/><Relationship Id="rId2" Type="http://schemas.openxmlformats.org/officeDocument/2006/relationships/hyperlink" Target="mailto:kwhang@nsf.go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f.gov/pubs/2014/nsf14094/nsf14094.jsp" TargetMode="External"/><Relationship Id="rId3" Type="http://schemas.openxmlformats.org/officeDocument/2006/relationships/hyperlink" Target="mailto:melekoni@nsf.gov" TargetMode="External"/><Relationship Id="rId7" Type="http://schemas.openxmlformats.org/officeDocument/2006/relationships/hyperlink" Target="mailto:NSFDEB-BSF@nsf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f.gov/pubs/2015/nsf15105/nsf15105.jsp" TargetMode="External"/><Relationship Id="rId5" Type="http://schemas.openxmlformats.org/officeDocument/2006/relationships/hyperlink" Target="http://www.nsf.gov/pubs/2015/nsf15090/nsf15090.jsp" TargetMode="External"/><Relationship Id="rId4" Type="http://schemas.openxmlformats.org/officeDocument/2006/relationships/hyperlink" Target="mailto:NSF-IOS-BSF@nsf.gov" TargetMode="External"/><Relationship Id="rId9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NSF-BSF Collaborations in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Michelle Elekonich, 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_c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433" y="0"/>
            <a:ext cx="9142858" cy="6857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68433" y="3409094"/>
            <a:ext cx="9142858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48976" y="4054920"/>
            <a:ext cx="4757056" cy="181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Preliminary Proposals due in January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Invitations issued in May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Invited Full Proposals due in August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9551948">
            <a:off x="4407683" y="3365540"/>
            <a:ext cx="484632" cy="9784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47071">
            <a:off x="6466544" y="3358736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8993208" y="3409094"/>
            <a:ext cx="484632" cy="97840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421183" y="4383943"/>
            <a:ext cx="3448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Full Proposals only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due in November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2340" y="3844544"/>
            <a:ext cx="2906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PROCESS?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preliminary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084831"/>
            <a:ext cx="9632985" cy="423976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Cover </a:t>
            </a:r>
            <a:r>
              <a:rPr lang="en-US" b="1" dirty="0" smtClean="0"/>
              <a:t>Sheet </a:t>
            </a:r>
            <a:endParaRPr lang="en-US" dirty="0"/>
          </a:p>
          <a:p>
            <a:pPr lvl="1"/>
            <a:r>
              <a:rPr lang="en-US" b="1" dirty="0" smtClean="0"/>
              <a:t>Title </a:t>
            </a:r>
            <a:r>
              <a:rPr lang="en-US" b="1" dirty="0"/>
              <a:t>of Proposed Project: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Project Summary (1 </a:t>
            </a:r>
            <a:r>
              <a:rPr lang="en-US" b="1" dirty="0" smtClean="0"/>
              <a:t>page)</a:t>
            </a:r>
          </a:p>
          <a:p>
            <a:r>
              <a:rPr lang="en-US" b="1" dirty="0" smtClean="0"/>
              <a:t>Project Description </a:t>
            </a:r>
            <a:r>
              <a:rPr lang="en-US" dirty="0"/>
              <a:t>Maximum 5 pages total, containing the following two </a:t>
            </a:r>
            <a:r>
              <a:rPr lang="en-US" dirty="0" smtClean="0"/>
              <a:t>sections</a:t>
            </a:r>
          </a:p>
          <a:p>
            <a:pPr lvl="2"/>
            <a:r>
              <a:rPr lang="en-US" sz="2000" b="1" i="1" dirty="0" smtClean="0"/>
              <a:t>Section </a:t>
            </a:r>
            <a:r>
              <a:rPr lang="en-US" sz="2000" b="1" i="1" dirty="0"/>
              <a:t>I. Personnel </a:t>
            </a:r>
            <a:r>
              <a:rPr lang="en-US" sz="2000" b="1" i="1" dirty="0" smtClean="0"/>
              <a:t>(1 pg.)</a:t>
            </a:r>
            <a:endParaRPr lang="en-US" sz="2000" dirty="0"/>
          </a:p>
          <a:p>
            <a:pPr lvl="2"/>
            <a:r>
              <a:rPr lang="en-US" sz="2000" b="1" i="1" dirty="0" smtClean="0"/>
              <a:t>Section </a:t>
            </a:r>
            <a:r>
              <a:rPr lang="en-US" sz="2000" b="1" i="1" dirty="0"/>
              <a:t>II. Project </a:t>
            </a:r>
            <a:r>
              <a:rPr lang="en-US" sz="2000" b="1" i="1" dirty="0" smtClean="0"/>
              <a:t>(4 pgs.)</a:t>
            </a:r>
            <a:endParaRPr lang="en-US" sz="2000" dirty="0"/>
          </a:p>
          <a:p>
            <a:r>
              <a:rPr lang="en-US" b="1" dirty="0"/>
              <a:t>References Cited </a:t>
            </a:r>
            <a:r>
              <a:rPr lang="en-US" dirty="0"/>
              <a:t>(maximum 3 pages)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Biographical </a:t>
            </a:r>
            <a:r>
              <a:rPr lang="en-US" b="1" dirty="0" smtClean="0"/>
              <a:t>Sketches </a:t>
            </a:r>
            <a:r>
              <a:rPr lang="en-US" dirty="0" smtClean="0"/>
              <a:t>for each person listed on the Personnel page.  (</a:t>
            </a:r>
            <a:r>
              <a:rPr lang="en-US" dirty="0"/>
              <a:t>2-page limit for each) </a:t>
            </a:r>
            <a:endParaRPr lang="en-US" dirty="0" smtClean="0"/>
          </a:p>
          <a:p>
            <a:r>
              <a:rPr lang="en-US" b="1" dirty="0" smtClean="0"/>
              <a:t>Combined </a:t>
            </a:r>
            <a:r>
              <a:rPr lang="en-US" b="1" dirty="0"/>
              <a:t>Conflict of Interest document</a:t>
            </a:r>
            <a:r>
              <a:rPr lang="en-US" dirty="0"/>
              <a:t>. </a:t>
            </a: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www.nsf.gov/bio/ios/ioscoitemplate.xlsx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1206" y="304800"/>
            <a:ext cx="8246745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Preliminary Proposal Project Description 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0" y="1523999"/>
            <a:ext cx="8512629" cy="520337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Distribution across the 4 pages of the Project Description is at the PIs discretion</a:t>
            </a:r>
          </a:p>
          <a:p>
            <a:pPr>
              <a:spcAft>
                <a:spcPts val="600"/>
              </a:spcAft>
            </a:pPr>
            <a:r>
              <a:rPr lang="en-US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Why, What and WOW! Plus Broader Impacts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The narrative of a pre-proposal should address the:</a:t>
            </a:r>
          </a:p>
          <a:p>
            <a:pPr lvl="1"/>
            <a:r>
              <a:rPr lang="en-US" sz="2400" b="1" dirty="0" smtClean="0"/>
              <a:t>Main idea </a:t>
            </a:r>
            <a:r>
              <a:rPr lang="en-US" sz="2400" dirty="0" smtClean="0"/>
              <a:t>or set of concepts that the PIs intend to address </a:t>
            </a:r>
          </a:p>
          <a:p>
            <a:pPr lvl="1"/>
            <a:r>
              <a:rPr lang="en-US" sz="2400" b="1" dirty="0" smtClean="0"/>
              <a:t>Significance/Impact</a:t>
            </a:r>
            <a:r>
              <a:rPr lang="en-US" sz="2400" dirty="0" smtClean="0"/>
              <a:t> of those questions or rationale for why one would want to address the issues</a:t>
            </a:r>
          </a:p>
          <a:p>
            <a:pPr lvl="1"/>
            <a:r>
              <a:rPr lang="en-US" sz="2400" b="1" dirty="0" smtClean="0"/>
              <a:t>Specific questions</a:t>
            </a:r>
            <a:r>
              <a:rPr lang="en-US" sz="2400" dirty="0" smtClean="0"/>
              <a:t>, hypotheses or aims the PI intends to pursue to be able to address the issues</a:t>
            </a:r>
          </a:p>
          <a:p>
            <a:pPr lvl="1"/>
            <a:r>
              <a:rPr lang="en-US" sz="2400" b="1" dirty="0" smtClean="0"/>
              <a:t>Research approaches </a:t>
            </a:r>
            <a:r>
              <a:rPr lang="en-US" sz="2400" dirty="0" smtClean="0"/>
              <a:t>or experimental plan</a:t>
            </a:r>
          </a:p>
          <a:p>
            <a:pPr lvl="1"/>
            <a:r>
              <a:rPr lang="en-US" sz="2400" b="1" dirty="0" smtClean="0"/>
              <a:t>Ability of the team </a:t>
            </a:r>
            <a:r>
              <a:rPr lang="en-US" sz="2400" dirty="0" smtClean="0"/>
              <a:t>to conduct the research</a:t>
            </a:r>
          </a:p>
          <a:p>
            <a:pPr lvl="1"/>
            <a:r>
              <a:rPr lang="en-US" sz="2400" b="1" dirty="0" smtClean="0"/>
              <a:t>Broader impacts </a:t>
            </a:r>
            <a:r>
              <a:rPr lang="en-US" sz="2400" dirty="0" smtClean="0"/>
              <a:t>(Separate Section now required in all Project Descriptions!)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71725" y="381000"/>
            <a:ext cx="7753350" cy="1143000"/>
          </a:xfrm>
        </p:spPr>
        <p:txBody>
          <a:bodyPr/>
          <a:lstStyle/>
          <a:p>
            <a:r>
              <a:rPr lang="en-US" dirty="0" smtClean="0"/>
              <a:t>A strong pre-proposal….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76400"/>
            <a:ext cx="80772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..made a strong and a believable case that the proposed research and broader impact activities are </a:t>
            </a:r>
            <a:r>
              <a:rPr lang="en-US" b="1" dirty="0" smtClean="0"/>
              <a:t>feasible</a:t>
            </a:r>
            <a:r>
              <a:rPr lang="en-US" dirty="0" smtClean="0"/>
              <a:t> and </a:t>
            </a:r>
            <a:r>
              <a:rPr lang="en-US" b="1" dirty="0" smtClean="0"/>
              <a:t>likely produce large advances in the field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..included enough detail to enable reviewers to evaluate it, including essential preliminary data where appropriate, and describing expected outcomes and interpretations.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3886" y="352425"/>
            <a:ext cx="8382000" cy="8381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Parts of a Full Proposal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458686" y="1070881"/>
            <a:ext cx="9002484" cy="55367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Cover sheet and certifications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Project summary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</a:rPr>
              <a:t>Project </a:t>
            </a:r>
            <a:r>
              <a:rPr lang="en-US" sz="1600" dirty="0">
                <a:latin typeface="Arial" pitchFamily="34" charset="0"/>
              </a:rPr>
              <a:t>description (</a:t>
            </a:r>
            <a:r>
              <a:rPr lang="en-US" sz="1600" b="1" dirty="0" smtClean="0">
                <a:latin typeface="Arial" pitchFamily="34" charset="0"/>
              </a:rPr>
              <a:t>15 </a:t>
            </a:r>
            <a:r>
              <a:rPr lang="en-US" sz="1600" b="1" dirty="0">
                <a:latin typeface="Arial" pitchFamily="34" charset="0"/>
              </a:rPr>
              <a:t>pages</a:t>
            </a:r>
            <a:r>
              <a:rPr lang="en-US" sz="1600" dirty="0">
                <a:latin typeface="Arial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References cited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</a:rPr>
              <a:t>Forms</a:t>
            </a:r>
          </a:p>
          <a:p>
            <a:pPr lvl="1"/>
            <a:r>
              <a:rPr lang="en-US" sz="1200" dirty="0" smtClean="0">
                <a:latin typeface="Arial" pitchFamily="34" charset="0"/>
              </a:rPr>
              <a:t>Biographical </a:t>
            </a:r>
            <a:r>
              <a:rPr lang="en-US" sz="1200" dirty="0">
                <a:latin typeface="Arial" pitchFamily="34" charset="0"/>
              </a:rPr>
              <a:t>sketches (specified format)</a:t>
            </a:r>
          </a:p>
          <a:p>
            <a:pPr lvl="1"/>
            <a:r>
              <a:rPr lang="en-US" sz="1200" dirty="0">
                <a:latin typeface="Arial" pitchFamily="34" charset="0"/>
              </a:rPr>
              <a:t>Current and pending support</a:t>
            </a:r>
          </a:p>
          <a:p>
            <a:pPr lvl="1"/>
            <a:r>
              <a:rPr lang="en-US" sz="1200" dirty="0">
                <a:latin typeface="Arial" pitchFamily="34" charset="0"/>
              </a:rPr>
              <a:t>Facilities, equipment and other </a:t>
            </a:r>
            <a:r>
              <a:rPr lang="en-US" sz="1200" dirty="0" smtClean="0">
                <a:latin typeface="Arial" pitchFamily="34" charset="0"/>
              </a:rPr>
              <a:t>resources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</a:rPr>
              <a:t>Budget</a:t>
            </a:r>
            <a:endParaRPr lang="en-US" sz="1600" b="1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</a:rPr>
              <a:t>Supplementary Documents </a:t>
            </a:r>
            <a:r>
              <a:rPr lang="en-US" sz="1600" dirty="0" smtClean="0">
                <a:latin typeface="Arial" pitchFamily="34" charset="0"/>
              </a:rPr>
              <a:t>(</a:t>
            </a:r>
            <a:r>
              <a:rPr lang="en-US" sz="1600" dirty="0">
                <a:latin typeface="Arial" pitchFamily="34" charset="0"/>
              </a:rPr>
              <a:t>no reprints, preprints, letters of general support or endorsement)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Data management plan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Postdoc mentoring </a:t>
            </a:r>
            <a:r>
              <a:rPr lang="en-US" sz="1600" dirty="0" smtClean="0">
                <a:latin typeface="Arial" pitchFamily="34" charset="0"/>
              </a:rPr>
              <a:t>plan (if applicable)</a:t>
            </a:r>
            <a:endParaRPr lang="en-US" sz="1600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Letters of </a:t>
            </a:r>
            <a:r>
              <a:rPr lang="en-US" sz="1600" dirty="0" smtClean="0">
                <a:latin typeface="Arial" pitchFamily="34" charset="0"/>
              </a:rPr>
              <a:t>collaboration (if applicable) following the specific template in the solicitation</a:t>
            </a:r>
            <a:endParaRPr lang="en-US" sz="1600" dirty="0">
              <a:latin typeface="Arial" pitchFamily="34" charset="0"/>
            </a:endParaRPr>
          </a:p>
          <a:p>
            <a:r>
              <a:rPr lang="en-US" sz="1600" b="1" dirty="0">
                <a:latin typeface="Arial" pitchFamily="34" charset="0"/>
              </a:rPr>
              <a:t>Single copy documents</a:t>
            </a:r>
          </a:p>
          <a:p>
            <a:pPr lvl="2"/>
            <a:r>
              <a:rPr lang="en-US" sz="1200" dirty="0">
                <a:latin typeface="Arial" pitchFamily="34" charset="0"/>
              </a:rPr>
              <a:t>BIO classification form</a:t>
            </a:r>
          </a:p>
          <a:p>
            <a:pPr lvl="2"/>
            <a:r>
              <a:rPr lang="en-US" sz="1200" dirty="0">
                <a:latin typeface="Arial" pitchFamily="34" charset="0"/>
              </a:rPr>
              <a:t>List of Suggested reviewers (optional)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</a:rPr>
              <a:t>COI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 </a:t>
            </a:r>
            <a:r>
              <a:rPr lang="en-US" dirty="0" smtClean="0"/>
              <a:t>Full Proposal….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Similarly to a preliminary proposal a full proposal addresses both intellectual merit and broader impacts but in more detail.</a:t>
            </a:r>
          </a:p>
          <a:p>
            <a:endParaRPr lang="en-US" i="1" dirty="0" smtClean="0"/>
          </a:p>
          <a:p>
            <a:r>
              <a:rPr lang="en-US" i="1" dirty="0" smtClean="0"/>
              <a:t>A </a:t>
            </a:r>
            <a:r>
              <a:rPr lang="en-US" i="1" dirty="0"/>
              <a:t>strong full-proposal</a:t>
            </a:r>
            <a:r>
              <a:rPr lang="en-US" dirty="0"/>
              <a:t>… </a:t>
            </a:r>
            <a:r>
              <a:rPr lang="en-US" dirty="0" smtClean="0"/>
              <a:t>is one </a:t>
            </a:r>
            <a:r>
              <a:rPr lang="en-US" dirty="0"/>
              <a:t>that </a:t>
            </a:r>
            <a:r>
              <a:rPr lang="en-US" dirty="0" smtClean="0"/>
              <a:t>maintains the </a:t>
            </a:r>
            <a:r>
              <a:rPr lang="en-US" dirty="0"/>
              <a:t>high enthusiasm for the proposed </a:t>
            </a:r>
            <a:r>
              <a:rPr lang="en-US" dirty="0" smtClean="0"/>
              <a:t>activities in the preliminary proposal </a:t>
            </a:r>
            <a:r>
              <a:rPr lang="en-US" dirty="0"/>
              <a:t>even after the full implementation plan </a:t>
            </a:r>
            <a:r>
              <a:rPr lang="en-US" dirty="0" smtClean="0"/>
              <a:t>is articulated </a:t>
            </a:r>
            <a:r>
              <a:rPr lang="en-US" dirty="0"/>
              <a:t>in detail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6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686" y="533400"/>
            <a:ext cx="768531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NSF’s Two Merit review criteria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2133600"/>
            <a:ext cx="6934200" cy="1905000"/>
          </a:xfrm>
        </p:spPr>
        <p:txBody>
          <a:bodyPr>
            <a:normAutofit fontScale="85000" lnSpcReduction="20000"/>
          </a:bodyPr>
          <a:lstStyle/>
          <a:p>
            <a:pPr marL="812800" indent="-812800">
              <a:spcAft>
                <a:spcPct val="20000"/>
              </a:spcAft>
              <a:buNone/>
              <a:defRPr/>
            </a:pPr>
            <a:r>
              <a:rPr lang="en-US" sz="2800" b="1" dirty="0">
                <a:solidFill>
                  <a:schemeClr val="accent2"/>
                </a:solidFill>
              </a:rPr>
              <a:t>I. </a:t>
            </a:r>
            <a:r>
              <a:rPr lang="en-US" sz="3900" b="1" dirty="0">
                <a:solidFill>
                  <a:schemeClr val="accent2"/>
                </a:solidFill>
              </a:rPr>
              <a:t>What is the intellectual merit of the proposed activity?</a:t>
            </a:r>
          </a:p>
          <a:p>
            <a:pPr marL="812800" indent="-812800">
              <a:spcAft>
                <a:spcPct val="20000"/>
              </a:spcAft>
              <a:buNone/>
              <a:defRPr/>
            </a:pPr>
            <a:r>
              <a:rPr lang="en-US" sz="3900" b="1" dirty="0">
                <a:solidFill>
                  <a:schemeClr val="accent2"/>
                </a:solidFill>
              </a:rPr>
              <a:t>II</a:t>
            </a:r>
            <a:r>
              <a:rPr lang="en-US" sz="3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900" b="1" dirty="0">
                <a:solidFill>
                  <a:schemeClr val="accent2"/>
                </a:solidFill>
              </a:rPr>
              <a:t>What are the broader impacts of the proposed activity?</a:t>
            </a: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9448800" y="6248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endParaRPr lang="en-US" sz="14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38" y="4146776"/>
            <a:ext cx="1710321" cy="1720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0" y="522514"/>
            <a:ext cx="7429500" cy="1143000"/>
          </a:xfrm>
        </p:spPr>
        <p:txBody>
          <a:bodyPr/>
          <a:lstStyle/>
          <a:p>
            <a:r>
              <a:rPr lang="en-US" dirty="0" smtClean="0"/>
              <a:t>What is Intellectual Merit?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807028"/>
            <a:ext cx="7162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Quality of the science</a:t>
            </a:r>
          </a:p>
          <a:p>
            <a:pPr lvl="1"/>
            <a:r>
              <a:rPr lang="en-US" sz="3200" dirty="0" smtClean="0"/>
              <a:t>Does it answer a large important question in basic biology?</a:t>
            </a:r>
          </a:p>
          <a:p>
            <a:pPr lvl="1"/>
            <a:r>
              <a:rPr lang="en-US" sz="3200" dirty="0" smtClean="0"/>
              <a:t>Is it novel and exciting?</a:t>
            </a:r>
          </a:p>
          <a:p>
            <a:pPr lvl="1"/>
            <a:r>
              <a:rPr lang="en-US" sz="3200" dirty="0" smtClean="0"/>
              <a:t>Will it move the field forward?</a:t>
            </a:r>
          </a:p>
          <a:p>
            <a:pPr lvl="1"/>
            <a:r>
              <a:rPr lang="en-US" sz="3200" dirty="0" smtClean="0"/>
              <a:t>Is it well conceived and well planned?</a:t>
            </a:r>
          </a:p>
          <a:p>
            <a:pPr lvl="3"/>
            <a:r>
              <a:rPr lang="en-US" sz="2800" dirty="0" smtClean="0"/>
              <a:t>Experimental Design is feasible, has well thought out alternatives and tests the questions asked</a:t>
            </a:r>
          </a:p>
          <a:p>
            <a:pPr lvl="2"/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66700"/>
            <a:ext cx="721995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are Broader Impacts?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901" y="1276918"/>
            <a:ext cx="9915525" cy="4104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activities that</a:t>
            </a:r>
            <a:r>
              <a:rPr lang="en-US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1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/>
              <a:t>Promote teaching, training and learning</a:t>
            </a:r>
            <a:endParaRPr lang="en-US" sz="1050" b="1" dirty="0"/>
          </a:p>
          <a:p>
            <a:r>
              <a:rPr lang="en-US" sz="3200" b="1" dirty="0" smtClean="0"/>
              <a:t>Broaden participation of underrepresented groups  </a:t>
            </a:r>
            <a:endParaRPr lang="en-US" sz="1050" b="1" dirty="0"/>
          </a:p>
          <a:p>
            <a:r>
              <a:rPr lang="en-US" sz="3200" b="1" dirty="0" smtClean="0"/>
              <a:t>Enhance infrastructure for research and education </a:t>
            </a:r>
            <a:endParaRPr lang="en-US" sz="1050" b="1" dirty="0"/>
          </a:p>
          <a:p>
            <a:r>
              <a:rPr lang="en-US" sz="3200" b="1" dirty="0" smtClean="0"/>
              <a:t>Broadly disseminate findings  </a:t>
            </a:r>
            <a:endParaRPr lang="en-US" sz="1050" b="1" dirty="0"/>
          </a:p>
          <a:p>
            <a:r>
              <a:rPr lang="en-US" sz="3200" b="1" dirty="0" smtClean="0"/>
              <a:t>Benefit society</a:t>
            </a:r>
          </a:p>
          <a:p>
            <a:pPr lvl="1"/>
            <a:r>
              <a:rPr lang="en-US" sz="2400" b="1" i="1" dirty="0" smtClean="0">
                <a:solidFill>
                  <a:schemeClr val="accent2"/>
                </a:solidFill>
              </a:rPr>
              <a:t>Can include potential applied uses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4000" b="1" i="1" dirty="0">
                <a:solidFill>
                  <a:schemeClr val="accent2"/>
                </a:solidFill>
              </a:rPr>
              <a:t>http://www.nsf.gov/pubs/gpg/broaderimpacts.pdf</a:t>
            </a:r>
          </a:p>
        </p:txBody>
      </p:sp>
      <p:sp>
        <p:nvSpPr>
          <p:cNvPr id="4" name="TextBox 3"/>
          <p:cNvSpPr txBox="1"/>
          <p:nvPr/>
        </p:nvSpPr>
        <p:spPr>
          <a:xfrm rot="20508051">
            <a:off x="8187722" y="3488550"/>
            <a:ext cx="4179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B050"/>
                </a:solidFill>
              </a:rPr>
              <a:t>Not a checklist!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444" y="1730825"/>
            <a:ext cx="9910788" cy="501967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6000" dirty="0"/>
              <a:t>Partner with museums, nature centers, science centers, and similar institutions to develop exhibits in science, math, and engineering.</a:t>
            </a:r>
          </a:p>
          <a:p>
            <a:pPr marL="1431036" lvl="8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6000" dirty="0" smtClean="0"/>
              <a:t>Citizen Science Activities - involve </a:t>
            </a:r>
            <a:r>
              <a:rPr lang="en-US" sz="6000" dirty="0"/>
              <a:t>the public </a:t>
            </a:r>
            <a:r>
              <a:rPr lang="en-US" sz="6000" dirty="0" smtClean="0"/>
              <a:t>where </a:t>
            </a:r>
            <a:r>
              <a:rPr lang="en-US" sz="6000" dirty="0"/>
              <a:t>possible, in research and education activities</a:t>
            </a:r>
            <a:r>
              <a:rPr lang="en-US" sz="6000" dirty="0" smtClean="0"/>
              <a:t>.</a:t>
            </a:r>
          </a:p>
          <a:p>
            <a:pPr lvl="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6000" dirty="0"/>
              <a:t>Give science and engineering presentations to the broader community (e.g., at museums and libraries, on radio shows, and in other such venues).</a:t>
            </a:r>
          </a:p>
          <a:p>
            <a:pPr marL="16002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6000" dirty="0"/>
              <a:t>Participate in multi- and interdisciplinary conferences, workshops, and research </a:t>
            </a:r>
            <a:r>
              <a:rPr lang="en-US" sz="6000" dirty="0" smtClean="0"/>
              <a:t>activities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6000" dirty="0"/>
              <a:t>Integrate research with education activities </a:t>
            </a:r>
            <a:r>
              <a:rPr lang="en-US" sz="6000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9443" y="556474"/>
            <a:ext cx="9720072" cy="1499616"/>
          </a:xfrm>
        </p:spPr>
        <p:txBody>
          <a:bodyPr/>
          <a:lstStyle/>
          <a:p>
            <a:r>
              <a:rPr lang="en-US" dirty="0" smtClean="0"/>
              <a:t>Examples of BROADER IMPACTS Activities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082843" y="1676400"/>
            <a:ext cx="9791986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U.S. Federal Agency- part of the Executive Branch</a:t>
            </a:r>
          </a:p>
          <a:p>
            <a:pPr marL="128016" lvl="1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800" dirty="0" smtClean="0"/>
              <a:t>	~3000 employees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Budget</a:t>
            </a:r>
            <a:r>
              <a:rPr lang="en-US" sz="3200" dirty="0"/>
              <a:t>: </a:t>
            </a:r>
            <a:r>
              <a:rPr lang="en-US" sz="3200" dirty="0" smtClean="0"/>
              <a:t>~ $7 Billion  </a:t>
            </a:r>
            <a:endParaRPr lang="en-US" sz="3200" dirty="0"/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~11,000 awards per year from </a:t>
            </a:r>
            <a:r>
              <a:rPr lang="en-US" sz="3200" dirty="0"/>
              <a:t>&gt; </a:t>
            </a:r>
            <a:r>
              <a:rPr lang="en-US" sz="3200" dirty="0" smtClean="0"/>
              <a:t>51,000 submissions/yr.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NSF </a:t>
            </a:r>
            <a:r>
              <a:rPr lang="en-US" sz="2800" dirty="0"/>
              <a:t>funds </a:t>
            </a:r>
            <a:r>
              <a:rPr lang="en-US" sz="2800" u="sng" dirty="0"/>
              <a:t>all</a:t>
            </a:r>
            <a:r>
              <a:rPr lang="en-US" sz="2800" dirty="0"/>
              <a:t> areas of </a:t>
            </a:r>
            <a:r>
              <a:rPr lang="en-US" sz="2800" dirty="0" smtClean="0"/>
              <a:t>basic research </a:t>
            </a:r>
            <a:r>
              <a:rPr lang="en-US" sz="2800" dirty="0"/>
              <a:t>except for biomedical </a:t>
            </a:r>
            <a:r>
              <a:rPr lang="en-US" sz="2800" dirty="0" smtClean="0"/>
              <a:t>research</a:t>
            </a:r>
            <a:endParaRPr lang="en-US" sz="2800" dirty="0"/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Supports about 60% of the basic biology research performed at American universities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NSF At A Glance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69" y="324473"/>
            <a:ext cx="1472973" cy="14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1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0" y="228600"/>
            <a:ext cx="808745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Potentially Transformative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516" y="2573417"/>
            <a:ext cx="10386968" cy="4038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/>
              <a:t>Is it transformative?</a:t>
            </a:r>
          </a:p>
          <a:p>
            <a:pPr marL="128016" lvl="1" indent="0">
              <a:buNone/>
            </a:pPr>
            <a:r>
              <a:rPr lang="en-US" sz="2400" i="1" dirty="0" smtClean="0"/>
              <a:t>“Transformative research involves ideas, discoveries, or tools that radically change our understanding of an important existing scientific or engineering concept or educational practice or leads to the creation of a new paradigm or field of science, engineering, or education. Such research challenges current understanding or provides pathways to new frontiers.”</a:t>
            </a:r>
            <a:endParaRPr lang="en-US" sz="24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 proposal does NOT have to be deemed potentially transformative to be funded, but should have strong potential for impact on the field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219200"/>
            <a:ext cx="3962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NIH….translational</a:t>
            </a:r>
          </a:p>
          <a:p>
            <a:r>
              <a:rPr lang="en-US" sz="2800" dirty="0"/>
              <a:t>NSF…tra</a:t>
            </a:r>
            <a:r>
              <a:rPr lang="en-US" sz="5400" b="1" dirty="0">
                <a:solidFill>
                  <a:schemeClr val="accent2"/>
                </a:solidFill>
              </a:rPr>
              <a:t>nsf</a:t>
            </a:r>
            <a:r>
              <a:rPr lang="en-US" sz="2800" dirty="0"/>
              <a:t>ormative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039" y="585216"/>
            <a:ext cx="11037244" cy="1499616"/>
          </a:xfrm>
        </p:spPr>
        <p:txBody>
          <a:bodyPr/>
          <a:lstStyle/>
          <a:p>
            <a:r>
              <a:rPr lang="en-US" dirty="0" smtClean="0"/>
              <a:t>How The Biology Directorate reviews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76447"/>
            <a:ext cx="10188157" cy="4391024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Preliminary Proposals (IOS and DEB)</a:t>
            </a:r>
          </a:p>
          <a:p>
            <a:pPr lvl="1"/>
            <a:r>
              <a:rPr lang="en-US" sz="3200" dirty="0" smtClean="0"/>
              <a:t>Panel review only, 3 reviews and a panel summary</a:t>
            </a:r>
          </a:p>
          <a:p>
            <a:pPr lvl="1"/>
            <a:r>
              <a:rPr lang="en-US" sz="3200" dirty="0" smtClean="0"/>
              <a:t>BSF can send panelists</a:t>
            </a:r>
          </a:p>
          <a:p>
            <a:pPr marL="128016" lvl="1" indent="0">
              <a:buNone/>
            </a:pPr>
            <a:endParaRPr lang="en-US" sz="3200" dirty="0" smtClean="0"/>
          </a:p>
          <a:p>
            <a:r>
              <a:rPr lang="en-US" sz="3600" dirty="0"/>
              <a:t>Full </a:t>
            </a:r>
            <a:r>
              <a:rPr lang="en-US" sz="3600" dirty="0" smtClean="0"/>
              <a:t>Proposals (IOS, DEB and MCB)</a:t>
            </a:r>
            <a:endParaRPr lang="en-US" sz="3600" dirty="0"/>
          </a:p>
          <a:p>
            <a:pPr lvl="1"/>
            <a:r>
              <a:rPr lang="en-US" sz="3200" dirty="0"/>
              <a:t>Panel </a:t>
            </a:r>
            <a:r>
              <a:rPr lang="en-US" sz="3200" dirty="0" smtClean="0"/>
              <a:t>review- 2-4 panelist reviews and a panel summary</a:t>
            </a:r>
            <a:endParaRPr lang="en-US" sz="3200" dirty="0"/>
          </a:p>
          <a:p>
            <a:pPr lvl="1"/>
            <a:r>
              <a:rPr lang="en-US" sz="3200" dirty="0"/>
              <a:t>Additional written mail in </a:t>
            </a:r>
            <a:r>
              <a:rPr lang="en-US" sz="3200" dirty="0" smtClean="0"/>
              <a:t>reviews</a:t>
            </a:r>
          </a:p>
          <a:p>
            <a:pPr lvl="1"/>
            <a:r>
              <a:rPr lang="en-US" sz="3200" dirty="0" smtClean="0"/>
              <a:t>BSF can suggest reviewers or panelists</a:t>
            </a:r>
            <a:endParaRPr lang="en-US" sz="3200" dirty="0"/>
          </a:p>
          <a:p>
            <a:pPr marL="128016" lvl="1" indent="0">
              <a:buNone/>
            </a:pPr>
            <a:endParaRPr lang="en-US" sz="3200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8016" lvl="1" indent="0">
              <a:buNone/>
            </a:pPr>
            <a:r>
              <a:rPr lang="en-US" sz="45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cases reviews are </a:t>
            </a:r>
            <a:r>
              <a:rPr lang="en-US" sz="4500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advisory to the Program Directors </a:t>
            </a:r>
          </a:p>
          <a:p>
            <a:r>
              <a:rPr lang="en-US" sz="3600" i="1" dirty="0" smtClean="0"/>
              <a:t>Program Directors make the final funding decisions based on </a:t>
            </a:r>
            <a:r>
              <a:rPr lang="en-US" sz="3600" i="1" dirty="0"/>
              <a:t>program portfolio balance and program </a:t>
            </a:r>
            <a:r>
              <a:rPr lang="en-US" sz="3600" i="1" dirty="0" smtClean="0"/>
              <a:t>priorities, budget availability, and demographic/geographic considerations</a:t>
            </a:r>
            <a:endParaRPr lang="en-US" sz="3600" dirty="0" smtClean="0"/>
          </a:p>
          <a:p>
            <a:pPr marL="128016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7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968" y="274638"/>
            <a:ext cx="9082606" cy="715962"/>
          </a:xfrm>
        </p:spPr>
        <p:txBody>
          <a:bodyPr>
            <a:noAutofit/>
          </a:bodyPr>
          <a:lstStyle/>
          <a:p>
            <a:r>
              <a:rPr lang="en-US" sz="4400" dirty="0"/>
              <a:t>IOS Core </a:t>
            </a:r>
            <a:r>
              <a:rPr lang="en-US" sz="4400" dirty="0" smtClean="0"/>
              <a:t>PROGRAMS Proposal </a:t>
            </a:r>
            <a:r>
              <a:rPr lang="en-US" sz="4400" dirty="0"/>
              <a:t>Success </a:t>
            </a:r>
            <a:r>
              <a:rPr lang="en-US" sz="4400" dirty="0" smtClean="0"/>
              <a:t>Rates</a:t>
            </a:r>
            <a:endParaRPr lang="en-US" sz="44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079649"/>
              </p:ext>
            </p:extLst>
          </p:nvPr>
        </p:nvGraphicFramePr>
        <p:xfrm>
          <a:off x="968830" y="990600"/>
          <a:ext cx="10094976" cy="5413717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2990570"/>
                <a:gridCol w="875093"/>
                <a:gridCol w="876882"/>
                <a:gridCol w="836920"/>
                <a:gridCol w="929910"/>
                <a:gridCol w="929910"/>
                <a:gridCol w="1009506"/>
                <a:gridCol w="786779"/>
                <a:gridCol w="859406"/>
              </a:tblGrid>
              <a:tr h="72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IOS (all 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clusters/programs)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2012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469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608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Preliminary proposals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 January </a:t>
                      </a:r>
                      <a:endParaRPr lang="en-US" sz="1800" b="1" i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1,824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1,957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1,980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1,936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Invitations (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projects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 May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545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29.9%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426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21.8%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465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23.5%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454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23.5%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7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Full proposals received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(incl.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collabs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 –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August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642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712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 566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16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Funded</a:t>
                      </a:r>
                      <a:r>
                        <a:rPr lang="en-US" sz="18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full</a:t>
                      </a:r>
                      <a:r>
                        <a:rPr lang="en-US" sz="1800" b="1" i="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proposals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(incl. </a:t>
                      </a:r>
                      <a:r>
                        <a:rPr lang="en-US" sz="1800" b="1" i="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collabs</a:t>
                      </a:r>
                      <a:r>
                        <a:rPr lang="en-US" sz="18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 November to September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181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28.2%</a:t>
                      </a:r>
                      <a:endParaRPr lang="en-US" sz="1800" b="1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39.3%</a:t>
                      </a:r>
                      <a:endParaRPr lang="en-US" sz="1800" b="1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234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effectLst/>
                        </a:rPr>
                        <a:t>32.9%</a:t>
                      </a:r>
                      <a:endParaRPr lang="en-US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** </a:t>
                      </a:r>
                      <a:endParaRPr lang="en-US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 anchor="ctr"/>
                </a:tc>
              </a:tr>
              <a:tr h="596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Funded </a:t>
                      </a:r>
                      <a:r>
                        <a:rPr lang="en-US" sz="1800" b="1" i="1" u="non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projects</a:t>
                      </a:r>
                      <a:endParaRPr lang="en-US" sz="1800" b="1" i="1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160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190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664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IOS Overall Success Rate</a:t>
                      </a:r>
                      <a:endParaRPr lang="en-US" sz="1800" b="1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8.4%</a:t>
                      </a:r>
                      <a:endParaRPr lang="en-US" sz="1800" b="1" i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 panose="02020603050405020304" pitchFamily="18" charset="0"/>
                        </a:rPr>
                        <a:t>8.6%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000000"/>
                          </a:solidFill>
                        </a:rPr>
                        <a:t>8.9%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87886" y="6368143"/>
            <a:ext cx="408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**</a:t>
            </a:r>
            <a:r>
              <a:rPr lang="en-US" i="1" dirty="0" smtClean="0"/>
              <a:t> will be reviewed in October 2015 panels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16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RATES ACROSS the Directorate for Biological Sciences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942849"/>
              </p:ext>
            </p:extLst>
          </p:nvPr>
        </p:nvGraphicFramePr>
        <p:xfrm>
          <a:off x="1720623" y="2492830"/>
          <a:ext cx="777620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052"/>
                <a:gridCol w="1944052"/>
                <a:gridCol w="1944052"/>
                <a:gridCol w="19440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Funding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Awards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144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DEB*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262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76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IOS*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798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290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MCB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1067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4079" y="5388430"/>
            <a:ext cx="10341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*These divisions have a two step process using preliminary proposals followed by invited full proposals</a:t>
            </a:r>
          </a:p>
          <a:p>
            <a:endParaRPr lang="en-US" dirty="0" smtClean="0"/>
          </a:p>
          <a:p>
            <a:r>
              <a:rPr lang="en-US" dirty="0" smtClean="0"/>
              <a:t>All of these data are for regular full proposals plus supplements, workshops and other kinds of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270" y="541673"/>
            <a:ext cx="11135216" cy="1499616"/>
          </a:xfrm>
        </p:spPr>
        <p:txBody>
          <a:bodyPr>
            <a:noAutofit/>
          </a:bodyPr>
          <a:lstStyle/>
          <a:p>
            <a:r>
              <a:rPr lang="en-US" sz="4000" dirty="0" smtClean="0"/>
              <a:t>OTHER NSF-BSF PROGRAMS:</a:t>
            </a:r>
            <a:br>
              <a:rPr lang="en-US" sz="4000" dirty="0" smtClean="0"/>
            </a:br>
            <a:r>
              <a:rPr lang="en-US" sz="4000" dirty="0" smtClean="0"/>
              <a:t>Collaborative Research in computational Neuroscience (CRCNS)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456" y="2286000"/>
            <a:ext cx="10787744" cy="43325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Multiple Directorates in NSF and the U.S. National Institutes of 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Biology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Social and Behavioral Sciences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Computer and Information Sciences in Engineering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Multiple International Partners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U.S. Israel Binational Science Foundation (BSF)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French National Research Agency (ANR)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German Federal Ministry of Education and Research (BMBF)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Solicitation: NSF 15-595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NSF Contact: Ken Whang </a:t>
            </a:r>
            <a:r>
              <a:rPr lang="en-US" sz="2400" dirty="0">
                <a:hlinkClick r:id="rId2"/>
              </a:rPr>
              <a:t>kwhang@nsf.gov</a:t>
            </a:r>
            <a:r>
              <a:rPr lang="en-US" sz="2400" dirty="0"/>
              <a:t> </a:t>
            </a:r>
            <a:r>
              <a:rPr lang="en-US" sz="2400" dirty="0" smtClean="0"/>
              <a:t>or Dana Hunter </a:t>
            </a:r>
            <a:r>
              <a:rPr lang="en-US" sz="2400" dirty="0" smtClean="0">
                <a:hlinkClick r:id="rId3"/>
              </a:rPr>
              <a:t>dmhunter@nsf.gov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89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029" y="1864995"/>
            <a:ext cx="9133114" cy="4023360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i="1" dirty="0" smtClean="0"/>
              <a:t>IOS: Michelle Elekonich</a:t>
            </a:r>
            <a:endParaRPr lang="en-US" sz="2600" dirty="0" smtClean="0"/>
          </a:p>
          <a:p>
            <a:r>
              <a:rPr lang="en-US" sz="2800" b="1" dirty="0">
                <a:hlinkClick r:id="rId3"/>
              </a:rPr>
              <a:t>m</a:t>
            </a:r>
            <a:r>
              <a:rPr lang="en-US" sz="2800" b="1" dirty="0" smtClean="0">
                <a:hlinkClick r:id="rId3"/>
              </a:rPr>
              <a:t>elekoni@nsf.gov</a:t>
            </a:r>
            <a:r>
              <a:rPr lang="en-US" sz="2800" b="1" dirty="0" smtClean="0"/>
              <a:t>  or </a:t>
            </a:r>
            <a:r>
              <a:rPr lang="en-US" sz="2800" b="1" u="sng" dirty="0" smtClean="0">
                <a:hlinkClick r:id="rId4"/>
              </a:rPr>
              <a:t>NSF-IOS-BSF@nsf.gov</a:t>
            </a:r>
            <a:endParaRPr lang="en-US" sz="2800" b="1" u="sng" dirty="0" smtClean="0"/>
          </a:p>
          <a:p>
            <a:r>
              <a:rPr lang="en-US" sz="2800" b="1" dirty="0">
                <a:hlinkClick r:id="rId5"/>
              </a:rPr>
              <a:t>http://</a:t>
            </a:r>
            <a:r>
              <a:rPr lang="en-US" sz="2800" b="1" dirty="0" smtClean="0">
                <a:hlinkClick r:id="rId5"/>
              </a:rPr>
              <a:t>www.nsf.gov/pubs/2015/nsf15090/nsf15090.jsp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i="1" dirty="0"/>
              <a:t>MCB: </a:t>
            </a:r>
            <a:r>
              <a:rPr lang="en-US" sz="2800" b="1" i="1" dirty="0" smtClean="0"/>
              <a:t>Theresa Good</a:t>
            </a:r>
          </a:p>
          <a:p>
            <a:r>
              <a:rPr lang="en-US" sz="2800" b="1" dirty="0" smtClean="0">
                <a:hlinkClick r:id="rId6"/>
              </a:rPr>
              <a:t>tgood@nsf.gov</a:t>
            </a:r>
          </a:p>
          <a:p>
            <a:r>
              <a:rPr lang="en-US" sz="2800" b="1" dirty="0" smtClean="0">
                <a:hlinkClick r:id="rId6"/>
              </a:rPr>
              <a:t>http</a:t>
            </a:r>
            <a:r>
              <a:rPr lang="en-US" sz="2800" b="1" dirty="0">
                <a:hlinkClick r:id="rId6"/>
              </a:rPr>
              <a:t>://</a:t>
            </a:r>
            <a:r>
              <a:rPr lang="en-US" sz="2800" b="1" dirty="0" smtClean="0">
                <a:hlinkClick r:id="rId6"/>
              </a:rPr>
              <a:t>www.nsf.gov/pubs/2015/nsf15105/nsf15105.jsp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i="1" dirty="0" smtClean="0"/>
              <a:t>DEB: </a:t>
            </a:r>
            <a:r>
              <a:rPr lang="en-US" sz="2800" b="1" i="1" dirty="0" smtClean="0">
                <a:hlinkClick r:id="rId7"/>
              </a:rPr>
              <a:t>NSFDEB-BSF@nsf.gov</a:t>
            </a:r>
            <a:endParaRPr lang="en-US" sz="2800" b="1" i="1" dirty="0" smtClean="0"/>
          </a:p>
          <a:p>
            <a:r>
              <a:rPr lang="en-US" sz="2800" b="1" dirty="0">
                <a:hlinkClick r:id="rId8"/>
              </a:rPr>
              <a:t>http://</a:t>
            </a:r>
            <a:r>
              <a:rPr lang="en-US" sz="2800" b="1" dirty="0" smtClean="0">
                <a:hlinkClick r:id="rId8"/>
              </a:rPr>
              <a:t>www.nsf.gov/pubs/2014/nsf14094/nsf14094.jsp</a:t>
            </a:r>
            <a:endParaRPr lang="en-US" sz="2800" b="1" dirty="0" smtClean="0"/>
          </a:p>
          <a:p>
            <a:endParaRPr lang="en-US" sz="2800" dirty="0" smtClean="0"/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6" y="3081337"/>
            <a:ext cx="15811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 rot="2126823">
            <a:off x="2695575" y="1849438"/>
            <a:ext cx="7391400" cy="314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527" name="Picture 23" descr="MCj038417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889" y="243038"/>
            <a:ext cx="1411288" cy="1524000"/>
          </a:xfrm>
          <a:prstGeom prst="rect">
            <a:avLst/>
          </a:prstGeom>
          <a:noFill/>
        </p:spPr>
      </p:pic>
      <p:grpSp>
        <p:nvGrpSpPr>
          <p:cNvPr id="2" name="Group 20"/>
          <p:cNvGrpSpPr/>
          <p:nvPr/>
        </p:nvGrpSpPr>
        <p:grpSpPr>
          <a:xfrm>
            <a:off x="1658715" y="120006"/>
            <a:ext cx="2379663" cy="3317875"/>
            <a:chOff x="228600" y="304800"/>
            <a:chExt cx="2379663" cy="3317875"/>
          </a:xfrm>
        </p:grpSpPr>
        <p:pic>
          <p:nvPicPr>
            <p:cNvPr id="21508" name="Picture 4" descr="MCj035195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1905000"/>
              <a:ext cx="1050925" cy="1717675"/>
            </a:xfrm>
            <a:prstGeom prst="rect">
              <a:avLst/>
            </a:prstGeom>
            <a:noFill/>
          </p:spPr>
        </p:pic>
        <p:pic>
          <p:nvPicPr>
            <p:cNvPr id="21524" name="Picture 20" descr="MCj0088720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304800"/>
              <a:ext cx="1084263" cy="1817688"/>
            </a:xfrm>
            <a:prstGeom prst="rect">
              <a:avLst/>
            </a:prstGeom>
            <a:noFill/>
          </p:spPr>
        </p:pic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228600" y="2133600"/>
              <a:ext cx="8467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Basic</a:t>
              </a:r>
            </a:p>
          </p:txBody>
        </p:sp>
      </p:grp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5943601" y="228601"/>
            <a:ext cx="3721083" cy="584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Where Does NSF Fit?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803981" y="1937694"/>
            <a:ext cx="3594398" cy="2894076"/>
            <a:chOff x="3276600" y="1828800"/>
            <a:chExt cx="3172235" cy="2894076"/>
          </a:xfrm>
        </p:grpSpPr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3451331" y="2809383"/>
              <a:ext cx="295642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Translation</a:t>
              </a:r>
            </a:p>
            <a:p>
              <a:r>
                <a:rPr lang="en-US" sz="2400" b="1" dirty="0" smtClean="0"/>
                <a:t>(NIH, USDA,DOE </a:t>
              </a:r>
              <a:r>
                <a:rPr lang="en-US" sz="2400" b="1" dirty="0" err="1" smtClean="0"/>
                <a:t>etc</a:t>
              </a:r>
              <a:r>
                <a:rPr lang="en-US" sz="2400" b="1" dirty="0" smtClean="0"/>
                <a:t>)</a:t>
              </a:r>
              <a:endParaRPr lang="en-US" sz="2400" b="1" dirty="0"/>
            </a:p>
          </p:txBody>
        </p:sp>
        <p:pic>
          <p:nvPicPr>
            <p:cNvPr id="1035" name="Picture 11" descr="C:\Documents and Settings\melekoni\Local Settings\Temporary Internet Files\Content.IE5\QIMAUOBD\MP900313986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68324" y="1828800"/>
              <a:ext cx="1480511" cy="1239561"/>
            </a:xfrm>
            <a:prstGeom prst="rect">
              <a:avLst/>
            </a:prstGeom>
            <a:noFill/>
          </p:spPr>
        </p:pic>
        <p:pic>
          <p:nvPicPr>
            <p:cNvPr id="1036" name="Picture 12" descr="C:\Documents and Settings\melekoni\Local Settings\Temporary Internet Files\Content.IE5\9KK9VQ7N\MP900438580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6600" y="3657600"/>
              <a:ext cx="1600200" cy="1065276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7469260" y="3877096"/>
            <a:ext cx="2387971" cy="2547442"/>
            <a:chOff x="6202199" y="3810000"/>
            <a:chExt cx="2756064" cy="2547442"/>
          </a:xfrm>
        </p:grpSpPr>
        <p:sp>
          <p:nvSpPr>
            <p:cNvPr id="29" name="TextBox 28"/>
            <p:cNvSpPr txBox="1"/>
            <p:nvPr/>
          </p:nvSpPr>
          <p:spPr>
            <a:xfrm rot="16200000">
              <a:off x="7357869" y="4081089"/>
              <a:ext cx="553998" cy="158772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400" b="1" dirty="0"/>
                <a:t>Utility</a:t>
              </a:r>
            </a:p>
          </p:txBody>
        </p:sp>
        <p:pic>
          <p:nvPicPr>
            <p:cNvPr id="1031" name="Picture 7" descr="C:\Documents and Settings\melekoni\Local Settings\Temporary Internet Files\Content.IE5\QIMAUOBD\MP900400941[1]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02199" y="5216715"/>
              <a:ext cx="1722601" cy="1140727"/>
            </a:xfrm>
            <a:prstGeom prst="rect">
              <a:avLst/>
            </a:prstGeom>
            <a:noFill/>
          </p:spPr>
        </p:pic>
        <p:pic>
          <p:nvPicPr>
            <p:cNvPr id="1037" name="Picture 13" descr="C:\Documents and Settings\melekoni\Local Settings\Temporary Internet Files\Content.IE5\QIMAUOBD\MP900409737[1]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4800" y="3810000"/>
              <a:ext cx="1033463" cy="1556274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334328" y="5003352"/>
            <a:ext cx="5438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 PI and ISRAELI COLLABORATOR SHOULD TALK TO A PROGRAM DIRECTOR IF THERE ARE QUESTIONS ABOUT FIT</a:t>
            </a:r>
            <a:endParaRPr lang="en-US" sz="2400" b="1" dirty="0"/>
          </a:p>
        </p:txBody>
      </p:sp>
      <p:pic>
        <p:nvPicPr>
          <p:cNvPr id="18" name="Picture 34" descr="MCj0437079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2936" y="424563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NSF-BSF IOS/DEB/MCB Dear Colleague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72848"/>
            <a:ext cx="9998776" cy="43778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</a:t>
            </a:r>
            <a:r>
              <a:rPr lang="en-US" sz="3200" dirty="0" smtClean="0"/>
              <a:t>ll 3 research divisions within the Biology Directorate have issued Dear Colleague Letters to collaborate with BSF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NSF will fund US PI(s) while BSF will fund Israeli PI(s)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NSF forms filled out by US PI; BSF forms filled out by Israeli PI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In all cases, proposals submitted under the DCL are part of the regular core programs proposal review process and do not undergo separate review.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Identified by prefacing the proposal title with “NSF-IOS-BSF:” or “NSF-DEB-BSF:” or NSF-MCB-BSF:”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 Org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46" y="195943"/>
            <a:ext cx="8599714" cy="64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514" y="1393371"/>
            <a:ext cx="290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WHERE DOES YOUR SCIENCE FIT?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5422392" y="2020824"/>
            <a:ext cx="6300216" cy="4590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9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I find information about What is BEING FUNDED?</a:t>
            </a:r>
            <a:endParaRPr lang="en-US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1371600"/>
            <a:ext cx="38100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0000CC"/>
                </a:solidFill>
                <a:latin typeface="Arial" pitchFamily="34" charset="0"/>
              </a:rPr>
              <a:t>www.nsf.gov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49791"/>
          <a:stretch>
            <a:fillRect/>
          </a:stretch>
        </p:blipFill>
        <p:spPr bwMode="auto">
          <a:xfrm>
            <a:off x="2362200" y="2057400"/>
            <a:ext cx="7467600" cy="464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7772400" y="2438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89938" y="319453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17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159" t="5364" r="-462" b="7653"/>
          <a:stretch/>
        </p:blipFill>
        <p:spPr>
          <a:xfrm>
            <a:off x="-150312" y="0"/>
            <a:ext cx="12450872" cy="68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SURE? ASK A PROGRAM DIRECTOR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76856"/>
            <a:ext cx="9345168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IS AN IMPORATANT PART OF THE NSF CULTURE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NSF Program Directors will be happy to talk with your US collaborator (lead) and you prior to submission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US PI should send email to Program Director to set up a time, cc collaborator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Can Skype or WebEx or Call so all can be involved</a:t>
            </a:r>
          </a:p>
          <a:p>
            <a:pPr marL="310896" lvl="2" indent="0">
              <a:buNone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6926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Picking a U.S. collaborator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85647"/>
            <a:ext cx="10536501" cy="469919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Useful if he/she has previous NSF experience, but </a:t>
            </a:r>
            <a:r>
              <a:rPr lang="en-US" sz="2600" u="sng" dirty="0" smtClean="0"/>
              <a:t>not required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May or may not already have NSF funding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Programmatic considerations may affect likelihood of funding to someone who has NSF funding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NO preference for established investigators – pick the best skills/expertise for the project not necessarily the biggest name.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Looking for a </a:t>
            </a:r>
            <a:r>
              <a:rPr lang="en-US" sz="2600" i="1" dirty="0" smtClean="0"/>
              <a:t>real</a:t>
            </a:r>
            <a:r>
              <a:rPr lang="en-US" sz="2600" dirty="0" smtClean="0"/>
              <a:t> collaboration! Commitment from US PI is important.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NSF has NO preference for particular institutions; NSF funds all sizes and types.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Cannot submit the same proposal to more than one part of NSF, or to multiple American agencies*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The programs within the Biology Directorate do </a:t>
            </a:r>
            <a:r>
              <a:rPr lang="en-US" sz="2600" u="sng" dirty="0" smtClean="0"/>
              <a:t>NOT</a:t>
            </a:r>
            <a:r>
              <a:rPr lang="en-US" sz="2600" dirty="0" smtClean="0"/>
              <a:t> support biomedical research; collaborator must do basic research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Lead PI cannot be a U.S. federal employee or at a Federal Lab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1652</Words>
  <Application>Microsoft Office PowerPoint</Application>
  <PresentationFormat>מסך רחב</PresentationFormat>
  <Paragraphs>280</Paragraphs>
  <Slides>25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NSF-BSF Collaborations in Biology</vt:lpstr>
      <vt:lpstr>NSF At A Glance</vt:lpstr>
      <vt:lpstr>מצגת של PowerPoint</vt:lpstr>
      <vt:lpstr>NSF-BSF IOS/DEB/MCB Dear Colleague letters</vt:lpstr>
      <vt:lpstr>מצגת של PowerPoint</vt:lpstr>
      <vt:lpstr>Where do I find information about What is BEING FUNDED?</vt:lpstr>
      <vt:lpstr>מצגת של PowerPoint</vt:lpstr>
      <vt:lpstr>NOT SURE? ASK A PROGRAM DIRECTOR </vt:lpstr>
      <vt:lpstr>Picking a U.S. collaborator</vt:lpstr>
      <vt:lpstr>מצגת של PowerPoint</vt:lpstr>
      <vt:lpstr>Parts of a preliminary Proposal</vt:lpstr>
      <vt:lpstr>Preliminary Proposal Project Description Content</vt:lpstr>
      <vt:lpstr>A strong pre-proposal….</vt:lpstr>
      <vt:lpstr>Parts of a Full Proposal</vt:lpstr>
      <vt:lpstr>A strong Full Proposal….</vt:lpstr>
      <vt:lpstr>NSF’s Two Merit review criteria</vt:lpstr>
      <vt:lpstr>What is Intellectual Merit?</vt:lpstr>
      <vt:lpstr>What are Broader Impacts?</vt:lpstr>
      <vt:lpstr>Examples of BROADER IMPACTS Activities</vt:lpstr>
      <vt:lpstr>Potentially Transformative Research</vt:lpstr>
      <vt:lpstr>How The Biology Directorate reviews Proposals</vt:lpstr>
      <vt:lpstr>IOS Core PROGRAMS Proposal Success Rates</vt:lpstr>
      <vt:lpstr>funding RATES ACROSS the Directorate for Biological Sciences</vt:lpstr>
      <vt:lpstr>OTHER NSF-BSF PROGRAMS: Collaborative Research in computational Neuroscience (CRCNS)</vt:lpstr>
      <vt:lpstr>Questions?</vt:lpstr>
    </vt:vector>
  </TitlesOfParts>
  <Company>National Science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NSF-BSF Collaborations in Biology</dc:title>
  <dc:creator>Elekonich, Michelle M.</dc:creator>
  <cp:lastModifiedBy>אבי טייב</cp:lastModifiedBy>
  <cp:revision>66</cp:revision>
  <dcterms:created xsi:type="dcterms:W3CDTF">2015-08-06T14:57:26Z</dcterms:created>
  <dcterms:modified xsi:type="dcterms:W3CDTF">2016-07-27T07:15:00Z</dcterms:modified>
</cp:coreProperties>
</file>