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7" r:id="rId1"/>
  </p:sldMasterIdLst>
  <p:sldIdLst>
    <p:sldId id="256" r:id="rId2"/>
    <p:sldId id="281" r:id="rId3"/>
    <p:sldId id="288" r:id="rId4"/>
    <p:sldId id="278" r:id="rId5"/>
    <p:sldId id="268" r:id="rId6"/>
    <p:sldId id="283" r:id="rId7"/>
    <p:sldId id="274" r:id="rId8"/>
    <p:sldId id="287" r:id="rId9"/>
    <p:sldId id="262" r:id="rId10"/>
    <p:sldId id="284" r:id="rId11"/>
    <p:sldId id="269" r:id="rId12"/>
    <p:sldId id="264" r:id="rId13"/>
    <p:sldId id="277" r:id="rId14"/>
    <p:sldId id="273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CD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524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653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935953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8155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551169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7817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6456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497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8/3/2021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007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701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8/3/2021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642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632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314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586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316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736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249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  <p:sldLayoutId id="2147483731" r:id="rId14"/>
    <p:sldLayoutId id="2147483732" r:id="rId15"/>
    <p:sldLayoutId id="214748373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484" y="869994"/>
            <a:ext cx="8915399" cy="2262781"/>
          </a:xfrm>
        </p:spPr>
        <p:txBody>
          <a:bodyPr/>
          <a:lstStyle/>
          <a:p>
            <a:pPr algn="ctr" rtl="1"/>
            <a:r>
              <a:rPr lang="he-IL" altLang="he-IL" b="1" dirty="0">
                <a:solidFill>
                  <a:srgbClr val="92D050"/>
                </a:solidFill>
                <a:latin typeface="Narkisim" pitchFamily="34" charset="-79"/>
                <a:cs typeface="Narkisim" pitchFamily="34" charset="-79"/>
              </a:rPr>
              <a:t>תקצוב מענקי מחקר</a:t>
            </a:r>
            <a:br>
              <a:rPr lang="en-US" altLang="he-IL" b="1" dirty="0">
                <a:solidFill>
                  <a:srgbClr val="92D050"/>
                </a:solidFill>
                <a:latin typeface="Narkisim" pitchFamily="34" charset="-79"/>
                <a:cs typeface="Narkisim" pitchFamily="34" charset="-79"/>
              </a:rPr>
            </a:br>
            <a:r>
              <a:rPr lang="en-US" altLang="he-IL" b="1" dirty="0">
                <a:solidFill>
                  <a:srgbClr val="92D050"/>
                </a:solidFill>
                <a:latin typeface="Narkisim" pitchFamily="34" charset="-79"/>
                <a:cs typeface="Narkisim" pitchFamily="34" charset="-79"/>
              </a:rPr>
              <a:t>ISF</a:t>
            </a:r>
            <a:r>
              <a:rPr lang="he-IL" altLang="he-IL" b="1" dirty="0">
                <a:solidFill>
                  <a:srgbClr val="92D050"/>
                </a:solidFill>
                <a:latin typeface="Narkisim" pitchFamily="34" charset="-79"/>
                <a:cs typeface="Narkisim" pitchFamily="34" charset="-79"/>
              </a:rPr>
              <a:t>, תשפ"ב (2021-2022)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28000"/>
            <a:ext cx="8915399" cy="1126283"/>
          </a:xfrm>
        </p:spPr>
        <p:txBody>
          <a:bodyPr vert="horz" lIns="91440" tIns="45720" rIns="91440" bIns="45720" rtlCol="0" anchor="b">
            <a:normAutofit fontScale="70000" lnSpcReduction="20000"/>
          </a:bodyPr>
          <a:lstStyle/>
          <a:p>
            <a:pPr algn="ctr" rtl="1">
              <a:spcBef>
                <a:spcPct val="0"/>
              </a:spcBef>
            </a:pPr>
            <a:r>
              <a:rPr lang="he-IL" sz="5400" b="1" dirty="0">
                <a:solidFill>
                  <a:srgbClr val="92D050"/>
                </a:solidFill>
                <a:latin typeface="Narkisim" pitchFamily="34" charset="-79"/>
                <a:ea typeface="+mj-ea"/>
                <a:cs typeface="Narkisim" pitchFamily="34" charset="-79"/>
              </a:rPr>
              <a:t>רשות המחקר</a:t>
            </a:r>
            <a:endParaRPr lang="en-US" sz="5400" b="1" dirty="0">
              <a:solidFill>
                <a:srgbClr val="92D050"/>
              </a:solidFill>
              <a:latin typeface="Narkisim" pitchFamily="34" charset="-79"/>
              <a:ea typeface="+mj-ea"/>
              <a:cs typeface="Narkisim" pitchFamily="34" charset="-79"/>
            </a:endParaRPr>
          </a:p>
          <a:p>
            <a:pPr algn="ctr" rtl="1">
              <a:spcBef>
                <a:spcPct val="0"/>
              </a:spcBef>
            </a:pPr>
            <a:r>
              <a:rPr lang="he-IL" sz="5400" b="1" dirty="0">
                <a:solidFill>
                  <a:srgbClr val="92D050"/>
                </a:solidFill>
                <a:latin typeface="Narkisim" pitchFamily="34" charset="-79"/>
                <a:ea typeface="+mj-ea"/>
                <a:cs typeface="Narkisim" pitchFamily="34" charset="-79"/>
              </a:rPr>
              <a:t>מציגה: סוזנה מישאל</a:t>
            </a:r>
            <a:endParaRPr lang="en-US" sz="5400" b="1" dirty="0">
              <a:solidFill>
                <a:srgbClr val="92D050"/>
              </a:solidFill>
              <a:latin typeface="Narkisim" pitchFamily="34" charset="-79"/>
              <a:ea typeface="+mj-ea"/>
              <a:cs typeface="Narkisim" pitchFamily="34" charset="-79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19" t="30599" r="32947" b="32318"/>
          <a:stretch/>
        </p:blipFill>
        <p:spPr>
          <a:xfrm>
            <a:off x="4501990" y="4421141"/>
            <a:ext cx="2346385" cy="1338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6407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7872" y="1781751"/>
            <a:ext cx="10049192" cy="3140769"/>
          </a:xfrm>
        </p:spPr>
        <p:txBody>
          <a:bodyPr>
            <a:noAutofit/>
          </a:bodyPr>
          <a:lstStyle/>
          <a:p>
            <a:pPr marL="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לצורך שימוש בתשתיות מחקר קיימות  אפשרות לקבלת תוספת חד פעמית עד   70,000 שח עבור שימוש בתשתיות מחקר של אוניברסיטאות אחרות. תוספת זאת מהווה עד 75% מסה"כ ההוצאה המתוכננת עבור נושא זה, כאשר יתרת הסכום תכוסה ע"י החוקר בשלוש אפשרויות: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2" algn="just" rt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e-IL" sz="1600" dirty="0"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המימון  המשלים   יכול  להיות  מכוסה  ע"י אותו </a:t>
            </a:r>
            <a:r>
              <a:rPr lang="en-US" sz="1600" dirty="0"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ISF</a:t>
            </a:r>
            <a:r>
              <a:rPr lang="he-IL" sz="1600" dirty="0"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 בגינו מוגשת הצעת המחקר.</a:t>
            </a:r>
            <a:endParaRPr lang="en-US" sz="1600" dirty="0">
              <a:effectLst/>
              <a:latin typeface="David" panose="020E0502060401010101" pitchFamily="34" charset="-79"/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 lvl="2" algn="just" rt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e-IL" sz="1600" dirty="0"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תקציב פנימי של החוקר-התחייבות מראש ע"י החוקר בעת הגשת המענק.</a:t>
            </a:r>
            <a:endParaRPr lang="en-US" sz="1600" dirty="0">
              <a:effectLst/>
              <a:latin typeface="David" panose="020E0502060401010101" pitchFamily="34" charset="-79"/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 lvl="2" algn="just" rtl="1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he-IL" sz="1600" dirty="0"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מוסד החוקר-אחראיות לקבל תחייבות המוסד הינה על החוקר מראש לפני הגשת הצעת המחקר.  </a:t>
            </a:r>
            <a:endParaRPr lang="en-US" sz="1600" dirty="0">
              <a:effectLst/>
              <a:latin typeface="David" panose="020E0502060401010101" pitchFamily="34" charset="-79"/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 marL="0" indent="0" algn="just" rtl="1">
              <a:buNone/>
            </a:pPr>
            <a:endParaRPr lang="he-IL" dirty="0"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5F61041-2133-47C5-A177-B372695A0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596" y="0"/>
            <a:ext cx="10503624" cy="707331"/>
          </a:xfrm>
          <a:effectLst/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he-IL" sz="4000" b="1" dirty="0">
                <a:solidFill>
                  <a:srgbClr val="85CD43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תוספת חדשה במסגרת מענק אישי: הנגשת תשתיות מחקר </a:t>
            </a:r>
            <a:endParaRPr lang="en-US" sz="4000" b="1" dirty="0">
              <a:solidFill>
                <a:srgbClr val="85CD43"/>
              </a:solidFill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88839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7814" y="1487194"/>
            <a:ext cx="9516371" cy="3416061"/>
          </a:xfrm>
        </p:spPr>
        <p:txBody>
          <a:bodyPr>
            <a:normAutofit/>
          </a:bodyPr>
          <a:lstStyle/>
          <a:p>
            <a:pPr lvl="0" algn="just" rtl="1">
              <a:lnSpc>
                <a:spcPct val="150000"/>
              </a:lnSpc>
              <a:buFont typeface="Wingdings" panose="05000000000000000000" pitchFamily="2" charset="2"/>
              <a:buChar char="§"/>
              <a:tabLst>
                <a:tab pos="228600" algn="l"/>
              </a:tabLst>
            </a:pPr>
            <a:r>
              <a:rPr lang="he-IL" sz="1800" dirty="0"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סעיף </a:t>
            </a:r>
            <a:r>
              <a:rPr lang="en-US" sz="1800" dirty="0"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Miscellaneous </a:t>
            </a:r>
            <a:r>
              <a:rPr lang="he-IL" sz="1800" dirty="0"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 מוגבל ל</a:t>
            </a:r>
            <a:r>
              <a:rPr lang="ar-SA" sz="1800" dirty="0"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-</a:t>
            </a:r>
            <a:r>
              <a:rPr lang="he-IL" sz="1800" dirty="0"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15% מתקציב המחקר השנתי, כאשר כל שנה מחושבת בנפרד.</a:t>
            </a:r>
            <a:endParaRPr lang="en-US" sz="1800" dirty="0">
              <a:effectLst/>
              <a:latin typeface="David" panose="020E0502060401010101" pitchFamily="34" charset="-79"/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 lvl="0" algn="just" rtl="1">
              <a:lnSpc>
                <a:spcPct val="150000"/>
              </a:lnSpc>
              <a:buFont typeface="Wingdings" panose="05000000000000000000" pitchFamily="2" charset="2"/>
              <a:buChar char="§"/>
              <a:tabLst>
                <a:tab pos="228600" algn="l"/>
              </a:tabLst>
            </a:pPr>
            <a:r>
              <a:rPr lang="he-IL" sz="1800" dirty="0"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הסעיף מיועד עבור: צילומים</a:t>
            </a:r>
            <a:r>
              <a:rPr lang="ar-SA" sz="1800" dirty="0"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, </a:t>
            </a:r>
            <a:r>
              <a:rPr lang="he-IL" sz="1800" dirty="0"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ספרות מקצועית</a:t>
            </a:r>
            <a:r>
              <a:rPr lang="ar-SA" sz="1800" dirty="0"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, </a:t>
            </a:r>
            <a:r>
              <a:rPr lang="he-IL" sz="1800" dirty="0"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השתתפות בפרסום בעיתונים מדעיים</a:t>
            </a:r>
            <a:r>
              <a:rPr lang="ar-SA" sz="1800" dirty="0"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, </a:t>
            </a:r>
            <a:r>
              <a:rPr lang="he-IL" sz="1800" dirty="0"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ציוד משרדי וחברות באגודות מקצועית</a:t>
            </a:r>
            <a:r>
              <a:rPr lang="ar-SA" sz="1800" dirty="0"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.  </a:t>
            </a:r>
            <a:r>
              <a:rPr lang="he-IL" sz="1800" dirty="0"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ניתן להכניס עריכה של מאמרים של המחקר הזה תחת השתתפות בפרסום בעיתונים מדעיים</a:t>
            </a:r>
            <a:r>
              <a:rPr lang="ar-SA" sz="1800" dirty="0"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. </a:t>
            </a:r>
            <a:endParaRPr lang="en-US" sz="1800" dirty="0">
              <a:effectLst/>
              <a:latin typeface="David" panose="020E0502060401010101" pitchFamily="34" charset="-79"/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 lvl="0" algn="just" rtl="1">
              <a:lnSpc>
                <a:spcPct val="150000"/>
              </a:lnSpc>
              <a:buFont typeface="Wingdings" panose="05000000000000000000" pitchFamily="2" charset="2"/>
              <a:buChar char="§"/>
              <a:tabLst>
                <a:tab pos="228600" algn="l"/>
              </a:tabLst>
            </a:pPr>
            <a:r>
              <a:rPr lang="he-IL" sz="1800" dirty="0"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חיבור לאינטרנט רק במשרד/מעבדת החוקר, לא יאושר חיבור אלחוטי (נטסטיק).</a:t>
            </a:r>
            <a:endParaRPr lang="en-US" sz="1800" dirty="0">
              <a:effectLst/>
              <a:latin typeface="David" panose="020E0502060401010101" pitchFamily="34" charset="-79"/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 lvl="0" algn="just" rtl="1">
              <a:lnSpc>
                <a:spcPct val="150000"/>
              </a:lnSpc>
              <a:buFont typeface="Wingdings" panose="05000000000000000000" pitchFamily="2" charset="2"/>
              <a:buChar char="§"/>
              <a:tabLst>
                <a:tab pos="228600" algn="l"/>
              </a:tabLst>
            </a:pPr>
            <a:r>
              <a:rPr lang="he-IL" sz="1800" dirty="0"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סעיף זה מאושר גם אם לא נכלל במפורש בהצעה המקורית.</a:t>
            </a:r>
            <a:endParaRPr lang="en-US" sz="1800" dirty="0">
              <a:effectLst/>
              <a:latin typeface="David" panose="020E0502060401010101" pitchFamily="34" charset="-79"/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 algn="just" rtl="1">
              <a:lnSpc>
                <a:spcPct val="110000"/>
              </a:lnSpc>
              <a:spcBef>
                <a:spcPct val="0"/>
              </a:spcBef>
            </a:pPr>
            <a:endParaRPr lang="he-IL" altLang="en-US" sz="1600" dirty="0"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F130A8B-6D81-4C0D-9249-25CFB75F3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596" y="0"/>
            <a:ext cx="9601196" cy="707331"/>
          </a:xfr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b="1" dirty="0">
                <a:solidFill>
                  <a:srgbClr val="85CD43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Miscellaneous</a:t>
            </a:r>
          </a:p>
        </p:txBody>
      </p:sp>
    </p:spTree>
    <p:extLst>
      <p:ext uri="{BB962C8B-B14F-4D97-AF65-F5344CB8AC3E}">
        <p14:creationId xmlns:p14="http://schemas.microsoft.com/office/powerpoint/2010/main" val="16922348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1127" y="707331"/>
            <a:ext cx="9601196" cy="3076575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9186217B-EE1C-471E-9028-EB5411D7A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596" y="0"/>
            <a:ext cx="9601196" cy="707331"/>
          </a:xfr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b="1" dirty="0">
                <a:solidFill>
                  <a:srgbClr val="85CD43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Equipment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F12A587-DC8C-4AC7-BCF3-819F35DF9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794" y="3741243"/>
            <a:ext cx="10899861" cy="3171825"/>
          </a:xfrm>
        </p:spPr>
        <p:txBody>
          <a:bodyPr>
            <a:noAutofit/>
          </a:bodyPr>
          <a:lstStyle/>
          <a:p>
            <a:pPr algn="just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סעיף זה הוא עבור ציוד למחקר / מעבדה / ציוד "גדול",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ולא נגבית תקורה בגינו.</a:t>
            </a:r>
          </a:p>
          <a:p>
            <a:pPr algn="just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סעיף זה מוגבל ל-120,000 ₪. במידה ונדרש סכום גבוה יותר, ישלים החוקר את היתרה ממקורותיו. </a:t>
            </a:r>
            <a:r>
              <a:rPr lang="he-IL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בעת התקצוב נדרש לשריין את הסכום העודף ממקורותיו של החוקר.</a:t>
            </a:r>
          </a:p>
          <a:p>
            <a:pPr algn="just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ניתן לרכוש את הציוד הייעודי עד </a:t>
            </a:r>
            <a:r>
              <a:rPr lang="he-IL" u="sng" dirty="0">
                <a:latin typeface="David" panose="020E0502060401010101" pitchFamily="34" charset="-79"/>
                <a:cs typeface="David" panose="020E0502060401010101" pitchFamily="34" charset="-79"/>
              </a:rPr>
              <a:t>למחצית מתקופת המענק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  <a:p>
            <a:pPr algn="just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יש לקחת בחשבון ולתקצב גם עלויות של הובלה, התקנה והדרכה.</a:t>
            </a:r>
          </a:p>
          <a:p>
            <a:pPr algn="just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e-IL" altLang="he-IL" dirty="0">
                <a:latin typeface="David" panose="020E0502060401010101" pitchFamily="34" charset="-79"/>
                <a:cs typeface="David" panose="020E0502060401010101" pitchFamily="34" charset="-79"/>
              </a:rPr>
              <a:t>לציוד אשר יוזמן מספק בחו"ל יש להוסיף 40% (עלויות יבוא).</a:t>
            </a:r>
          </a:p>
          <a:p>
            <a:pPr marL="0" indent="0"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504524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0732" y="1225491"/>
            <a:ext cx="10049192" cy="5007669"/>
          </a:xfrm>
        </p:spPr>
        <p:txBody>
          <a:bodyPr>
            <a:noAutofit/>
          </a:bodyPr>
          <a:lstStyle/>
          <a:p>
            <a:pPr algn="just" rtl="1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he-IL" sz="1800" dirty="0"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הקרן מעודדת שת"פ בין חוקרים ישראלים לעמיתים בחו"ל ומאפשרת לחוקרים להגיש במסגרת המענק האישי  בקשה למימון תוספתי שיוקדש למטרה זו. </a:t>
            </a:r>
            <a:r>
              <a:rPr lang="he-IL" sz="1800" dirty="0">
                <a:solidFill>
                  <a:srgbClr val="FF0000"/>
                </a:solidFill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מדובר על שיתוף פעולה שיביא תוצרים למחקר עתידי, ולא מדובר על תקציב המיועד למחקר המוגש הנוכחי.</a:t>
            </a:r>
            <a:endParaRPr lang="en-US" sz="1800" dirty="0">
              <a:effectLst/>
              <a:latin typeface="David" panose="020E0502060401010101" pitchFamily="34" charset="-79"/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 algn="just" rtl="1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§"/>
              <a:tabLst>
                <a:tab pos="1247775" algn="l"/>
              </a:tabLst>
            </a:pPr>
            <a:r>
              <a:rPr lang="he-IL" sz="1800" dirty="0"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הכוונה לשיתוף פעולה עם חוקר אחד בלבד</a:t>
            </a:r>
            <a:r>
              <a:rPr lang="ar-SA" sz="1800" dirty="0"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, </a:t>
            </a:r>
            <a:r>
              <a:rPr lang="he-IL" sz="1800" dirty="0"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ששמו ופרטיו ייכללו בבקשה לתוספת זו </a:t>
            </a:r>
            <a:r>
              <a:rPr lang="he-IL" sz="1800" b="1" dirty="0"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ולא לשת</a:t>
            </a:r>
            <a:r>
              <a:rPr lang="ar-SA" sz="1800" b="1" dirty="0"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"</a:t>
            </a:r>
            <a:r>
              <a:rPr lang="he-IL" sz="1800" b="1" dirty="0"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פ בינלאומי כללי </a:t>
            </a:r>
            <a:r>
              <a:rPr lang="ar-SA" sz="1800" b="1" dirty="0"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(</a:t>
            </a:r>
            <a:r>
              <a:rPr lang="he-IL" sz="1800" b="1" dirty="0"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או עם מספר חוקרים</a:t>
            </a:r>
            <a:r>
              <a:rPr lang="ar-SA" sz="1800" b="1" dirty="0"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).</a:t>
            </a:r>
            <a:r>
              <a:rPr lang="he-IL" sz="1800" b="1" dirty="0"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 לא יתאפשר שינוי משתף הפעולה במהלך המענק.</a:t>
            </a:r>
            <a:endParaRPr lang="en-US" sz="1800" dirty="0">
              <a:effectLst/>
              <a:latin typeface="David" panose="020E0502060401010101" pitchFamily="34" charset="-79"/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 lvl="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he-IL" sz="1800" dirty="0"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בבקשות בהן אושר סעיף זה, ההקצבה הינה </a:t>
            </a:r>
            <a:r>
              <a:rPr lang="he-IL" sz="1800" u="sng" dirty="0"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הקצבה נפרדת </a:t>
            </a:r>
            <a:r>
              <a:rPr lang="he-IL" sz="1800" dirty="0"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ולא כלולה בסכום המענק השנתי.</a:t>
            </a:r>
            <a:endParaRPr lang="en-US" sz="1800" dirty="0">
              <a:effectLst/>
              <a:latin typeface="David" panose="020E0502060401010101" pitchFamily="34" charset="-79"/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 lvl="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he-IL" sz="1800" dirty="0"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ההקצבה הינה חד פעמית ע"ס עד </a:t>
            </a:r>
            <a:r>
              <a:rPr lang="he-IL" sz="1800" b="1" dirty="0"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38,000 ₪</a:t>
            </a:r>
            <a:r>
              <a:rPr lang="he-IL" sz="1800" dirty="0"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, כולל תקורה של 17%, לכל תקופת המענק.</a:t>
            </a:r>
            <a:endParaRPr lang="en-US" sz="1800" dirty="0">
              <a:effectLst/>
              <a:latin typeface="David" panose="020E0502060401010101" pitchFamily="34" charset="-79"/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 lvl="0" algn="just" rtl="1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he-IL" sz="1800" dirty="0"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ניתן לכלול בסעיף הוצאות הנחוצות לשיתוף הפעולה (חילופי סטודנטים, שימוש בתשתיות מחקר, חומרים ציוד או שירותים, נסיעות וכד').</a:t>
            </a:r>
            <a:endParaRPr lang="en-US" sz="1800" dirty="0">
              <a:effectLst/>
              <a:latin typeface="David" panose="020E0502060401010101" pitchFamily="34" charset="-79"/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 marL="0" indent="0" algn="just" rtl="1">
              <a:buNone/>
            </a:pPr>
            <a:endParaRPr lang="he-IL" dirty="0"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5F61041-2133-47C5-A177-B372695A0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596" y="0"/>
            <a:ext cx="9601196" cy="707331"/>
          </a:xfr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b="1" dirty="0">
                <a:solidFill>
                  <a:srgbClr val="85CD43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Collaboration</a:t>
            </a:r>
          </a:p>
        </p:txBody>
      </p:sp>
    </p:spTree>
    <p:extLst>
      <p:ext uri="{BB962C8B-B14F-4D97-AF65-F5344CB8AC3E}">
        <p14:creationId xmlns:p14="http://schemas.microsoft.com/office/powerpoint/2010/main" val="30411559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32013" y="2880421"/>
            <a:ext cx="6815669" cy="1515533"/>
          </a:xfrm>
        </p:spPr>
        <p:txBody>
          <a:bodyPr>
            <a:normAutofit fontScale="90000"/>
          </a:bodyPr>
          <a:lstStyle/>
          <a:p>
            <a:pPr algn="ctr"/>
            <a:r>
              <a:rPr lang="he-IL" altLang="en-US" b="1" dirty="0">
                <a:solidFill>
                  <a:srgbClr val="85CD43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תודה רבה,</a:t>
            </a:r>
            <a:br>
              <a:rPr lang="he-IL" altLang="en-US" b="1" dirty="0">
                <a:solidFill>
                  <a:srgbClr val="85CD43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</a:br>
            <a:r>
              <a:rPr lang="he-IL" altLang="en-US" b="1" dirty="0">
                <a:solidFill>
                  <a:srgbClr val="85CD43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ובהצלחה!</a:t>
            </a:r>
            <a:endParaRPr lang="en-US" dirty="0">
              <a:solidFill>
                <a:srgbClr val="85CD4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161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E4F76C7E-4156-4CFB-A1E2-783A36CBA102}"/>
              </a:ext>
            </a:extLst>
          </p:cNvPr>
          <p:cNvSpPr txBox="1">
            <a:spLocks/>
          </p:cNvSpPr>
          <p:nvPr/>
        </p:nvSpPr>
        <p:spPr>
          <a:xfrm>
            <a:off x="1710964" y="1457324"/>
            <a:ext cx="9765073" cy="42957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 rtl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he-IL" altLang="he-IL" sz="2400" dirty="0">
                <a:latin typeface="Narkisim" panose="020E0502050101010101" pitchFamily="34" charset="-79"/>
                <a:cs typeface="Narkisim" panose="020E0502050101010101" pitchFamily="34" charset="-79"/>
              </a:rPr>
              <a:t>על פי רוב, ובהחלט ב-</a:t>
            </a:r>
            <a:r>
              <a:rPr lang="en-US" altLang="he-IL" sz="2400" dirty="0">
                <a:latin typeface="Narkisim" panose="020E0502050101010101" pitchFamily="34" charset="-79"/>
                <a:cs typeface="Narkisim" panose="020E0502050101010101" pitchFamily="34" charset="-79"/>
              </a:rPr>
              <a:t>ISF</a:t>
            </a:r>
            <a:r>
              <a:rPr lang="he-IL" altLang="he-IL" sz="2400" dirty="0">
                <a:latin typeface="Narkisim" panose="020E0502050101010101" pitchFamily="34" charset="-79"/>
                <a:cs typeface="Narkisim" panose="020E0502050101010101" pitchFamily="34" charset="-79"/>
              </a:rPr>
              <a:t>, הגורם הקובע הוא </a:t>
            </a:r>
            <a:r>
              <a:rPr lang="he-IL" altLang="he-IL" sz="2400" u="sng" dirty="0">
                <a:latin typeface="Narkisim" panose="020E0502050101010101" pitchFamily="34" charset="-79"/>
                <a:cs typeface="Narkisim" panose="020E0502050101010101" pitchFamily="34" charset="-79"/>
              </a:rPr>
              <a:t>ההצעה האקדמית</a:t>
            </a:r>
            <a:r>
              <a:rPr lang="he-IL" altLang="he-IL" sz="2400" dirty="0">
                <a:latin typeface="Narkisim" panose="020E0502050101010101" pitchFamily="34" charset="-79"/>
                <a:cs typeface="Narkisim" panose="020E0502050101010101" pitchFamily="34" charset="-79"/>
              </a:rPr>
              <a:t>.</a:t>
            </a:r>
          </a:p>
          <a:p>
            <a:pPr marL="342900" indent="-342900" algn="just" rtl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he-IL" altLang="he-IL" sz="2400" dirty="0">
                <a:latin typeface="Narkisim" panose="020E0502050101010101" pitchFamily="34" charset="-79"/>
                <a:cs typeface="Narkisim" panose="020E0502050101010101" pitchFamily="34" charset="-79"/>
              </a:rPr>
              <a:t>התקציב הוא מראה של ההצעה במונחים פיננסיים ומצביע על רצינות ועקביות.</a:t>
            </a:r>
          </a:p>
          <a:p>
            <a:pPr marL="342900" indent="-342900" algn="just" rtl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he-IL" altLang="he-IL" sz="2400" dirty="0">
                <a:latin typeface="Narkisim" panose="020E0502050101010101" pitchFamily="34" charset="-79"/>
                <a:cs typeface="Narkisim" panose="020E0502050101010101" pitchFamily="34" charset="-79"/>
              </a:rPr>
              <a:t>יש לתקצב לפי הצרכים של המחקר בפועל,  ולא במחשבה "לחסוך כדי לזכות".</a:t>
            </a:r>
          </a:p>
          <a:p>
            <a:pPr marL="342900" indent="-342900" algn="just" rtl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he-IL" altLang="he-IL" sz="2400" dirty="0">
                <a:latin typeface="Narkisim" panose="020E0502050101010101" pitchFamily="34" charset="-79"/>
                <a:cs typeface="Narkisim" panose="020E0502050101010101" pitchFamily="34" charset="-79"/>
              </a:rPr>
              <a:t>אתם תזכו בזכות ההצעה  המחקרית שלכם בלבד.</a:t>
            </a:r>
          </a:p>
          <a:p>
            <a:pPr marL="342900" indent="-342900" algn="just" rtl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he-IL" altLang="he-IL" sz="2400" dirty="0">
                <a:latin typeface="Narkisim" panose="020E0502050101010101" pitchFamily="34" charset="-79"/>
                <a:cs typeface="Narkisim" panose="020E0502050101010101" pitchFamily="34" charset="-79"/>
              </a:rPr>
              <a:t>לאחר הזכייה ולכל אורך חיי המענק, התקציב מלווה את הביצוע ואז, אם נבנה נכון – מסייע; או לחילופין, מהווה מכשול אם תוקצב בחוסר; לכן, יש לקחת בחשבון ולחשוב קדימה על כלל תקופת המחקר ולא רק על השנה הראשונה.</a:t>
            </a:r>
          </a:p>
          <a:p>
            <a:pPr marL="342900" indent="-342900" algn="just" rtl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he-IL" altLang="he-IL" sz="2400" dirty="0">
                <a:latin typeface="Narkisim" panose="020E0502050101010101" pitchFamily="34" charset="-79"/>
                <a:cs typeface="Narkisim" panose="020E0502050101010101" pitchFamily="34" charset="-79"/>
              </a:rPr>
              <a:t>במענקי </a:t>
            </a:r>
            <a:r>
              <a:rPr lang="en-US" altLang="he-IL" sz="2400" dirty="0">
                <a:latin typeface="Narkisim" panose="020E0502050101010101" pitchFamily="34" charset="-79"/>
                <a:cs typeface="Narkisim" panose="020E0502050101010101" pitchFamily="34" charset="-79"/>
              </a:rPr>
              <a:t>ISF</a:t>
            </a:r>
            <a:r>
              <a:rPr lang="he-IL" altLang="he-IL" sz="2400" dirty="0">
                <a:latin typeface="Narkisim" panose="020E0502050101010101" pitchFamily="34" charset="-79"/>
                <a:cs typeface="Narkisim" panose="020E0502050101010101" pitchFamily="34" charset="-79"/>
              </a:rPr>
              <a:t> ישנה תקורה של 17%</a:t>
            </a:r>
          </a:p>
          <a:p>
            <a:pPr algn="just" rtl="1">
              <a:lnSpc>
                <a:spcPct val="150000"/>
              </a:lnSpc>
              <a:buSzPts val="1200"/>
            </a:pPr>
            <a:endParaRPr lang="en-US" sz="24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1442475C-7437-4A3C-BA6A-BE1D68537750}"/>
              </a:ext>
            </a:extLst>
          </p:cNvPr>
          <p:cNvSpPr txBox="1">
            <a:spLocks/>
          </p:cNvSpPr>
          <p:nvPr/>
        </p:nvSpPr>
        <p:spPr>
          <a:xfrm>
            <a:off x="1575662" y="428625"/>
            <a:ext cx="9601196" cy="7073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000" b="1" dirty="0">
                <a:solidFill>
                  <a:srgbClr val="85CD43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Budget</a:t>
            </a:r>
          </a:p>
        </p:txBody>
      </p:sp>
    </p:spTree>
    <p:extLst>
      <p:ext uri="{BB962C8B-B14F-4D97-AF65-F5344CB8AC3E}">
        <p14:creationId xmlns:p14="http://schemas.microsoft.com/office/powerpoint/2010/main" val="712791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E4F76C7E-4156-4CFB-A1E2-783A36CBA102}"/>
              </a:ext>
            </a:extLst>
          </p:cNvPr>
          <p:cNvSpPr txBox="1">
            <a:spLocks/>
          </p:cNvSpPr>
          <p:nvPr/>
        </p:nvSpPr>
        <p:spPr>
          <a:xfrm>
            <a:off x="1853839" y="95248"/>
            <a:ext cx="9765073" cy="656272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1">
              <a:lnSpc>
                <a:spcPct val="120000"/>
              </a:lnSpc>
            </a:pPr>
            <a:r>
              <a:rPr lang="he-IL" altLang="he-IL" sz="4000" b="1" dirty="0">
                <a:solidFill>
                  <a:srgbClr val="85CD43"/>
                </a:solidFill>
                <a:latin typeface="Narkisim" panose="020E0502050101010101" pitchFamily="34" charset="-79"/>
                <a:ea typeface="+mj-ea"/>
                <a:cs typeface="Narkisim" panose="020E0502050101010101" pitchFamily="34" charset="-79"/>
              </a:rPr>
              <a:t>מבנה תקציב הקרן:</a:t>
            </a:r>
          </a:p>
          <a:p>
            <a:pPr marL="342900" indent="-342900" algn="just" rtl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he-IL" sz="2400" b="1" dirty="0">
                <a:solidFill>
                  <a:srgbClr val="92D05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Personnel</a:t>
            </a:r>
          </a:p>
          <a:p>
            <a:pPr marL="342900" indent="-342900" algn="just" rtl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tx1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Supplies and Materials</a:t>
            </a:r>
          </a:p>
          <a:p>
            <a:pPr marL="342900" indent="-342900" algn="just" rtl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tx1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Services</a:t>
            </a:r>
          </a:p>
          <a:p>
            <a:pPr marL="342900" indent="-342900" algn="just" rtl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tx1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Other Expenses</a:t>
            </a:r>
          </a:p>
          <a:p>
            <a:pPr marL="342900" indent="-342900" algn="just" rtl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tx1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Computers</a:t>
            </a:r>
          </a:p>
          <a:p>
            <a:pPr marL="342900" indent="-342900" algn="just" rtl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FFC00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Miscellaneous</a:t>
            </a:r>
            <a:endParaRPr lang="he-IL" sz="2400" b="1" dirty="0">
              <a:solidFill>
                <a:srgbClr val="FFC000"/>
              </a:solidFill>
              <a:latin typeface="Narkisim" panose="020E0502050101010101" pitchFamily="34" charset="-79"/>
              <a:cs typeface="Narkisim" panose="020E0502050101010101" pitchFamily="34" charset="-79"/>
            </a:endParaRPr>
          </a:p>
          <a:p>
            <a:pPr marL="342900" indent="-342900" algn="just" rtl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he-IL" sz="2400" b="1" dirty="0">
                <a:solidFill>
                  <a:schemeClr val="tx1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תוספת חדשה במסגרת מענק אישי: הנגשת תשתיות מחקר </a:t>
            </a:r>
            <a:endParaRPr lang="en-US" sz="2400" b="1" dirty="0">
              <a:solidFill>
                <a:schemeClr val="tx1"/>
              </a:solidFill>
              <a:latin typeface="Narkisim" panose="020E0502050101010101" pitchFamily="34" charset="-79"/>
              <a:cs typeface="Narkisim" panose="020E0502050101010101" pitchFamily="34" charset="-79"/>
            </a:endParaRPr>
          </a:p>
          <a:p>
            <a:pPr marL="342900" indent="-342900" algn="just" rtl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he-IL" altLang="he-IL" sz="2400" b="1" dirty="0">
                <a:solidFill>
                  <a:schemeClr val="tx1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ציוד</a:t>
            </a:r>
          </a:p>
          <a:p>
            <a:pPr algn="just" rtl="1">
              <a:lnSpc>
                <a:spcPct val="120000"/>
              </a:lnSpc>
            </a:pPr>
            <a:endParaRPr lang="he-IL" altLang="he-IL" sz="2400" b="1" dirty="0">
              <a:solidFill>
                <a:schemeClr val="tx1"/>
              </a:solidFill>
              <a:latin typeface="Narkisim" panose="020E0502050101010101" pitchFamily="34" charset="-79"/>
              <a:cs typeface="Narkisim" panose="020E0502050101010101" pitchFamily="34" charset="-79"/>
            </a:endParaRPr>
          </a:p>
          <a:p>
            <a:pPr marL="342900" indent="-342900" algn="just" rtl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he-IL" altLang="he-IL" sz="2400" b="1" dirty="0">
                <a:solidFill>
                  <a:schemeClr val="tx1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שיתופי פעולה- הקצבה נפרדת מסכום הזכיה</a:t>
            </a:r>
            <a:endParaRPr lang="en-US" altLang="he-IL" sz="2400" b="1" dirty="0">
              <a:solidFill>
                <a:schemeClr val="tx1"/>
              </a:solidFill>
              <a:latin typeface="Narkisim" panose="020E0502050101010101" pitchFamily="34" charset="-79"/>
              <a:cs typeface="Narkisim" panose="020E0502050101010101" pitchFamily="34" charset="-79"/>
            </a:endParaRPr>
          </a:p>
          <a:p>
            <a:pPr marL="342900" indent="-342900" algn="just" rtl="1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he-IL" altLang="he-IL" sz="2400" dirty="0">
              <a:solidFill>
                <a:schemeClr val="tx1"/>
              </a:solidFill>
              <a:latin typeface="Narkisim" panose="020E0502050101010101" pitchFamily="34" charset="-79"/>
              <a:cs typeface="Narkisim" panose="020E0502050101010101" pitchFamily="34" charset="-79"/>
            </a:endParaRPr>
          </a:p>
          <a:p>
            <a:pPr algn="just" rtl="1">
              <a:lnSpc>
                <a:spcPct val="150000"/>
              </a:lnSpc>
              <a:buSzPts val="1200"/>
            </a:pPr>
            <a:endParaRPr lang="en-US" sz="24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FFFC7338-4A40-4387-AB2E-067A5192E351}"/>
              </a:ext>
            </a:extLst>
          </p:cNvPr>
          <p:cNvSpPr/>
          <p:nvPr/>
        </p:nvSpPr>
        <p:spPr>
          <a:xfrm>
            <a:off x="2505075" y="962025"/>
            <a:ext cx="3352800" cy="183832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/>
              <a:t>לא ניתן לבצע הוצאות בגין דברים שלא תוקצבו (פרט לסעיפים גמישים: שכר ומלגות).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772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42594F-0B6A-4111-92AA-ADAE2F9A57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1984" y="1970014"/>
            <a:ext cx="8915400" cy="3954536"/>
          </a:xfrm>
        </p:spPr>
        <p:txBody>
          <a:bodyPr>
            <a:noAutofit/>
          </a:bodyPr>
          <a:lstStyle/>
          <a:p>
            <a:pPr lvl="0" algn="just" rtl="1">
              <a:lnSpc>
                <a:spcPct val="150000"/>
              </a:lnSpc>
              <a:buSzPts val="1200"/>
              <a:buFont typeface="Wingdings" panose="05000000000000000000" pitchFamily="2" charset="2"/>
              <a:buChar char="§"/>
            </a:pPr>
            <a:r>
              <a:rPr lang="he-IL" dirty="0"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רובריקת </a:t>
            </a:r>
            <a:r>
              <a:rPr lang="en-US" dirty="0"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Personnel</a:t>
            </a:r>
            <a:r>
              <a:rPr lang="he-IL" dirty="0"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 מיועדת לתקציב מלגות או שכר</a:t>
            </a:r>
            <a:r>
              <a:rPr lang="en-US" dirty="0"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. </a:t>
            </a:r>
            <a:endParaRPr lang="he-IL" dirty="0">
              <a:effectLst/>
              <a:latin typeface="David" panose="020E0502060401010101" pitchFamily="34" charset="-79"/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 algn="just" rtl="1">
              <a:lnSpc>
                <a:spcPct val="150000"/>
              </a:lnSpc>
              <a:buSzPts val="1200"/>
              <a:buFont typeface="Wingdings" panose="05000000000000000000" pitchFamily="2" charset="2"/>
              <a:buChar char="§"/>
            </a:pPr>
            <a:r>
              <a:rPr lang="en-US" b="1" dirty="0"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PI</a:t>
            </a:r>
            <a:r>
              <a:rPr lang="he-IL" dirty="0"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 - חוקר ראשי –אין לתקצב שכר לחוקר ראשי. יש לשים בתקציב הקדשת זמן בלבד- בין 15%-35% מזמנו של החוקר. </a:t>
            </a:r>
            <a:endParaRPr lang="en-US" dirty="0">
              <a:effectLst/>
              <a:latin typeface="David" panose="020E0502060401010101" pitchFamily="34" charset="-79"/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 lvl="0" algn="just" rtl="1">
              <a:lnSpc>
                <a:spcPct val="150000"/>
              </a:lnSpc>
              <a:buSzPts val="1200"/>
              <a:buFont typeface="Wingdings" panose="05000000000000000000" pitchFamily="2" charset="2"/>
              <a:buChar char="§"/>
            </a:pPr>
            <a:r>
              <a:rPr lang="he-IL" dirty="0">
                <a:solidFill>
                  <a:srgbClr val="FF0000"/>
                </a:solidFill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לא ניתן לכלול בבקשת התקציב תשלום שכר לחבר סגל שיש לו מינוי אקדמי במוסדו או עמית מחקר הרשום במערכת </a:t>
            </a:r>
            <a:r>
              <a:rPr lang="en-US" dirty="0">
                <a:solidFill>
                  <a:srgbClr val="FF0000"/>
                </a:solidFill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ISF </a:t>
            </a:r>
            <a:r>
              <a:rPr lang="he-IL" dirty="0">
                <a:solidFill>
                  <a:srgbClr val="FF0000"/>
                </a:solidFill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 כמי שיכול להגיש בעצמו מחקרים ל </a:t>
            </a:r>
            <a:r>
              <a:rPr lang="en-US" dirty="0">
                <a:solidFill>
                  <a:srgbClr val="FF0000"/>
                </a:solidFill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ISF</a:t>
            </a:r>
            <a:r>
              <a:rPr lang="he-IL" dirty="0">
                <a:solidFill>
                  <a:srgbClr val="FF0000"/>
                </a:solidFill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 ( יש לבדוק מעמד המועמד מול רשות המחקר טרם העסקה)</a:t>
            </a:r>
            <a:endParaRPr lang="he-IL" dirty="0">
              <a:solidFill>
                <a:srgbClr val="FF0000"/>
              </a:solidFill>
              <a:effectLst/>
              <a:latin typeface="David" panose="020E0502060401010101" pitchFamily="34" charset="-79"/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 algn="just" rtl="1">
              <a:lnSpc>
                <a:spcPct val="150000"/>
              </a:lnSpc>
              <a:buSzPts val="1200"/>
              <a:buFont typeface="Wingdings" panose="05000000000000000000" pitchFamily="2" charset="2"/>
              <a:buChar char="§"/>
            </a:pPr>
            <a:r>
              <a:rPr lang="he-IL" dirty="0"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סעיפי </a:t>
            </a:r>
            <a:r>
              <a:rPr lang="en-US" dirty="0"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PERSONNEL</a:t>
            </a:r>
            <a:r>
              <a:rPr lang="he-IL" dirty="0"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 הם גמישים, קרי , לאחר הזכיה ניתן לנייד כספים מסעיפים אחרים אל סעיפי כוח האדם ללא אישור מהקרן מראש.</a:t>
            </a:r>
            <a:endParaRPr lang="en-US" dirty="0">
              <a:effectLst/>
              <a:latin typeface="David" panose="020E0502060401010101" pitchFamily="34" charset="-79"/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 marL="342900" lvl="0" indent="-342900" algn="just" rtl="1">
              <a:lnSpc>
                <a:spcPct val="150000"/>
              </a:lnSpc>
              <a:buSzPts val="1200"/>
              <a:buFont typeface="Times New Roman" panose="02020603050405020304" pitchFamily="18" charset="0"/>
              <a:buAutoNum type="arabicPeriod"/>
            </a:pPr>
            <a:endParaRPr lang="en-US" dirty="0">
              <a:effectLst/>
              <a:latin typeface="David" panose="020E0502060401010101" pitchFamily="34" charset="-79"/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 marL="0" lvl="0" indent="0" algn="just" rtl="1">
              <a:lnSpc>
                <a:spcPct val="150000"/>
              </a:lnSpc>
              <a:buSzPts val="1200"/>
              <a:buNone/>
            </a:pP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CE40248-5031-4A60-BDEC-9710C76E9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596" y="0"/>
            <a:ext cx="9601196" cy="707331"/>
          </a:xfr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b="1" dirty="0">
                <a:solidFill>
                  <a:srgbClr val="85CD43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Personnel</a:t>
            </a:r>
          </a:p>
        </p:txBody>
      </p:sp>
    </p:spTree>
    <p:extLst>
      <p:ext uri="{BB962C8B-B14F-4D97-AF65-F5344CB8AC3E}">
        <p14:creationId xmlns:p14="http://schemas.microsoft.com/office/powerpoint/2010/main" val="1361588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1301" y="1448555"/>
            <a:ext cx="9412853" cy="3571120"/>
          </a:xfrm>
        </p:spPr>
        <p:txBody>
          <a:bodyPr>
            <a:noAutofit/>
          </a:bodyPr>
          <a:lstStyle/>
          <a:p>
            <a:pPr lvl="0" algn="just" rtl="1">
              <a:lnSpc>
                <a:spcPct val="150000"/>
              </a:lnSpc>
              <a:buSzPts val="1200"/>
              <a:buFont typeface="Wingdings" panose="05000000000000000000" pitchFamily="2" charset="2"/>
              <a:buChar char="§"/>
            </a:pP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בחלק זה של התקציב ניתן לכלול ציוד קטן עבור המחקר כגון: מצלמה, כוננים, ציוד מעבדה קטן וכו'. </a:t>
            </a:r>
          </a:p>
          <a:p>
            <a:pPr lvl="0" algn="just" rtl="1">
              <a:lnSpc>
                <a:spcPct val="150000"/>
              </a:lnSpc>
              <a:buSzPts val="1200"/>
              <a:buFont typeface="Wingdings" panose="05000000000000000000" pitchFamily="2" charset="2"/>
              <a:buChar char="§"/>
            </a:pP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במדעי הרוח בלבד-ניתן להוסיף סכום חד פעמי של עד 15,000 ₪ למענק לרכישת ספרות מקצועית.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 rtl="1">
              <a:lnSpc>
                <a:spcPct val="150000"/>
              </a:lnSpc>
              <a:spcAft>
                <a:spcPts val="1000"/>
              </a:spcAft>
              <a:buSzPts val="1200"/>
              <a:buFont typeface="Wingdings" panose="05000000000000000000" pitchFamily="2" charset="2"/>
              <a:buChar char="§"/>
            </a:pP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יש לתמחר לפי הצעות מחיר או מחירים המקובלים בשוק.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1" indent="0" algn="r" rtl="1">
              <a:buNone/>
              <a:defRPr/>
            </a:pPr>
            <a:endParaRPr lang="he-IL" sz="2000" dirty="0"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3AC6F44-AB9D-4787-B247-FF6F34518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596" y="0"/>
            <a:ext cx="9601196" cy="707331"/>
          </a:xfr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b="1" dirty="0">
                <a:solidFill>
                  <a:srgbClr val="85CD43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Supplies and Materials</a:t>
            </a:r>
          </a:p>
        </p:txBody>
      </p:sp>
    </p:spTree>
    <p:extLst>
      <p:ext uri="{BB962C8B-B14F-4D97-AF65-F5344CB8AC3E}">
        <p14:creationId xmlns:p14="http://schemas.microsoft.com/office/powerpoint/2010/main" val="1527218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4663" y="907815"/>
            <a:ext cx="9412853" cy="5258443"/>
          </a:xfrm>
        </p:spPr>
        <p:txBody>
          <a:bodyPr>
            <a:noAutofit/>
          </a:bodyPr>
          <a:lstStyle/>
          <a:p>
            <a:pPr marL="302260" indent="-285750" algn="just" rtl="1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ברובריקה של שירותים ניתן לכלול שירותים הבאים: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 indent="-342900" algn="just" rtl="1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ייעוץ סטטיסטי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 indent="-342900" algn="just" rtl="1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שירותי מעבדה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 indent="-342900" algn="just" rtl="1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ביצוע סקרים.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 indent="-342900" algn="just" rtl="1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שירותי תרגום ותמלול.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 indent="-342900" algn="just" rtl="1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שירותי עריכה במידה והעריכה הינה חלק מהותי מהמחקר ולא מספיקה ההקצבה במסגרת רובריקת "שונות".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B090F26-AF15-48ED-9144-7A702984D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596" y="0"/>
            <a:ext cx="9601196" cy="707331"/>
          </a:xfr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b="1" dirty="0">
                <a:solidFill>
                  <a:srgbClr val="85CD43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Services</a:t>
            </a:r>
          </a:p>
        </p:txBody>
      </p:sp>
    </p:spTree>
    <p:extLst>
      <p:ext uri="{BB962C8B-B14F-4D97-AF65-F5344CB8AC3E}">
        <p14:creationId xmlns:p14="http://schemas.microsoft.com/office/powerpoint/2010/main" val="2848851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1596" y="1732930"/>
            <a:ext cx="10656024" cy="3124819"/>
          </a:xfrm>
        </p:spPr>
        <p:txBody>
          <a:bodyPr>
            <a:noAutofit/>
          </a:bodyPr>
          <a:lstStyle/>
          <a:p>
            <a:pPr marL="0" indent="0" algn="just" rtl="1">
              <a:lnSpc>
                <a:spcPct val="150000"/>
              </a:lnSpc>
              <a:spcAft>
                <a:spcPts val="1000"/>
              </a:spcAft>
              <a:buNone/>
            </a:pPr>
            <a:r>
              <a:rPr lang="he-IL" sz="2400" dirty="0"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ברובריקה זאת ניתן  לכלול את ההוצאות הבאות:</a:t>
            </a:r>
            <a:endParaRPr lang="en-US" sz="2400" dirty="0">
              <a:effectLst/>
              <a:latin typeface="David" panose="020E0502060401010101" pitchFamily="34" charset="-79"/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 lvl="1" algn="just" rtl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e-IL" sz="2000" dirty="0"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נסיעות בארץ</a:t>
            </a:r>
            <a:endParaRPr lang="en-US" sz="2000" dirty="0">
              <a:effectLst/>
              <a:latin typeface="David" panose="020E0502060401010101" pitchFamily="34" charset="-79"/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 lvl="1" algn="just" rtl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e-IL" sz="2000" dirty="0"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נסיעות בחו"ל</a:t>
            </a:r>
            <a:endParaRPr lang="en-US" sz="2000" dirty="0">
              <a:effectLst/>
              <a:latin typeface="David" panose="020E0502060401010101" pitchFamily="34" charset="-79"/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 lvl="1" algn="just" rtl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e-IL" sz="2000" dirty="0"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תשלום לנבדקים</a:t>
            </a:r>
            <a:endParaRPr lang="en-US" sz="2000" dirty="0">
              <a:effectLst/>
              <a:latin typeface="David" panose="020E0502060401010101" pitchFamily="34" charset="-79"/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 lvl="1" algn="just" rtl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e-IL" sz="2000" dirty="0"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מאגרי מידע</a:t>
            </a:r>
          </a:p>
          <a:p>
            <a:pPr lvl="1" algn="just" rtl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e-IL" altLang="en-US" sz="2000" dirty="0">
                <a:latin typeface="David" panose="020E0502060401010101" pitchFamily="34" charset="-79"/>
                <a:cs typeface="David" panose="020E0502060401010101" pitchFamily="34" charset="-79"/>
              </a:rPr>
              <a:t>כל מה שלא נכנס בסעיפים האחרים</a:t>
            </a:r>
            <a:endParaRPr lang="en-US" sz="2000" dirty="0">
              <a:effectLst/>
              <a:latin typeface="David" panose="020E0502060401010101" pitchFamily="34" charset="-79"/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 lvl="0" algn="just" rtl="1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endParaRPr lang="en-US" sz="2400" dirty="0">
              <a:effectLst/>
              <a:latin typeface="David" panose="020E0502060401010101" pitchFamily="34" charset="-79"/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4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84DCB07-F206-45B5-A264-6363E3ACC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596" y="0"/>
            <a:ext cx="9601196" cy="707331"/>
          </a:xfr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b="1" dirty="0">
                <a:solidFill>
                  <a:srgbClr val="85CD43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Other Expenses</a:t>
            </a:r>
          </a:p>
        </p:txBody>
      </p:sp>
    </p:spTree>
    <p:extLst>
      <p:ext uri="{BB962C8B-B14F-4D97-AF65-F5344CB8AC3E}">
        <p14:creationId xmlns:p14="http://schemas.microsoft.com/office/powerpoint/2010/main" val="1574313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2548" y="1199530"/>
            <a:ext cx="10142222" cy="4182095"/>
          </a:xfrm>
        </p:spPr>
        <p:txBody>
          <a:bodyPr>
            <a:noAutofit/>
          </a:bodyPr>
          <a:lstStyle/>
          <a:p>
            <a:pPr marL="0" indent="0" algn="just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he-IL" dirty="0"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שימו לב למגבלות הבאות בתקציב של רובריקה זאת:</a:t>
            </a:r>
            <a:endParaRPr lang="en-US" dirty="0">
              <a:effectLst/>
              <a:latin typeface="David" panose="020E0502060401010101" pitchFamily="34" charset="-79"/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 lvl="0" algn="just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e-IL" dirty="0"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נסיעה לחו"ל מאושרת עד 6,000 ש"ח </a:t>
            </a:r>
            <a:r>
              <a:rPr lang="he-IL" b="1" u="sng" dirty="0"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לשנה</a:t>
            </a:r>
            <a:r>
              <a:rPr lang="he-IL" dirty="0"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 – </a:t>
            </a:r>
            <a:r>
              <a:rPr lang="he-IL" b="1" dirty="0"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רק</a:t>
            </a:r>
            <a:r>
              <a:rPr lang="he-IL" dirty="0"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 עבור סטודנטים (בתר דוק' או דוק') מקבלי מלגה/שכר בפרויקט זה באותה שנה מחקרית, וזאת  לצורך השתתפותם בכינוסים מדעיים בחו</a:t>
            </a:r>
            <a:r>
              <a:rPr lang="ar-SA" dirty="0"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"</a:t>
            </a:r>
            <a:r>
              <a:rPr lang="he-IL" dirty="0"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ל בנושא הקשור במישרין  למחקר הממומן על ידי הקרן</a:t>
            </a:r>
            <a:r>
              <a:rPr lang="ar-SA" dirty="0"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.  </a:t>
            </a:r>
            <a:endParaRPr lang="en-US" dirty="0">
              <a:effectLst/>
              <a:latin typeface="David" panose="020E0502060401010101" pitchFamily="34" charset="-79"/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 lvl="0" algn="just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e-IL" dirty="0">
                <a:solidFill>
                  <a:srgbClr val="FF0000"/>
                </a:solidFill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לא מאושרת נסיעה לחו"ל עבור עוזרי מחקר/עובדי מחקר המועסקים בשכר ע"ח המחקר.</a:t>
            </a:r>
            <a:endParaRPr lang="en-US" dirty="0">
              <a:solidFill>
                <a:srgbClr val="FF0000"/>
              </a:solidFill>
              <a:effectLst/>
              <a:latin typeface="David" panose="020E0502060401010101" pitchFamily="34" charset="-79"/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 lvl="0"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e-IL" dirty="0"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נסיעות לחו"ל של החוקר- לא ימומנו מכספי המענק נס"ח של החוקר אלא במקרים חריגים שבהם הנסיעה חיונית לביצוע המחקר או שנשוא המחקר נמצא בחו"ל.</a:t>
            </a:r>
            <a:endParaRPr lang="en-US" dirty="0">
              <a:effectLst/>
              <a:latin typeface="David" panose="020E0502060401010101" pitchFamily="34" charset="-79"/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84DCB07-F206-45B5-A264-6363E3ACC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596" y="0"/>
            <a:ext cx="9601196" cy="707331"/>
          </a:xfr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b="1" dirty="0">
                <a:solidFill>
                  <a:srgbClr val="85CD43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Other Expenses</a:t>
            </a:r>
          </a:p>
        </p:txBody>
      </p:sp>
    </p:spTree>
    <p:extLst>
      <p:ext uri="{BB962C8B-B14F-4D97-AF65-F5344CB8AC3E}">
        <p14:creationId xmlns:p14="http://schemas.microsoft.com/office/powerpoint/2010/main" val="1717862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7071" t="51321" r="28350" b="28607"/>
          <a:stretch/>
        </p:blipFill>
        <p:spPr>
          <a:xfrm>
            <a:off x="1495427" y="1258626"/>
            <a:ext cx="9601196" cy="2398973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C55C05AF-C0C0-4967-80BD-EAC4D5A8C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596" y="0"/>
            <a:ext cx="9601196" cy="707331"/>
          </a:xfr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b="1" dirty="0">
                <a:solidFill>
                  <a:srgbClr val="85CD43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Computers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1EC6237-C440-4A88-A7CE-F3BC2AE4ED33}"/>
              </a:ext>
            </a:extLst>
          </p:cNvPr>
          <p:cNvSpPr txBox="1">
            <a:spLocks/>
          </p:cNvSpPr>
          <p:nvPr/>
        </p:nvSpPr>
        <p:spPr>
          <a:xfrm>
            <a:off x="565317" y="4498127"/>
            <a:ext cx="11061365" cy="18931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§"/>
              <a:tabLst>
                <a:tab pos="228600" algn="l"/>
              </a:tabLst>
            </a:pPr>
            <a:r>
              <a:rPr lang="he-IL" dirty="0"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במסגרת המענק יאושרו לכל היותר מחשב נייח אחד ומחשב נייד או טבלט לכל חוקר ראשי</a:t>
            </a:r>
            <a:r>
              <a:rPr lang="en-US" dirty="0"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.</a:t>
            </a:r>
          </a:p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§"/>
              <a:tabLst>
                <a:tab pos="228600" algn="l"/>
              </a:tabLst>
            </a:pPr>
            <a:r>
              <a:rPr lang="he-IL" dirty="0"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יש לקחת בחשבון תקצוב מחשבים במידה וידרשו מחשב לסטודנטים. מה שלא יתוקצב מראש לא יאושר לרכש.</a:t>
            </a:r>
            <a:endParaRPr lang="en-US" dirty="0">
              <a:latin typeface="David" panose="020E0502060401010101" pitchFamily="34" charset="-79"/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§"/>
              <a:tabLst>
                <a:tab pos="228600" algn="l"/>
              </a:tabLst>
            </a:pPr>
            <a:r>
              <a:rPr lang="he-IL" b="1" dirty="0"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בתקציב ישנה גם רובריקה של מחשבים יעודיים למחקר-הכוונה למחשבי מעבדה, שרתים, מחשבים להרצת נתונים 24/7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/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/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0154994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12983</TotalTime>
  <Words>905</Words>
  <Application>Microsoft Office PowerPoint</Application>
  <PresentationFormat>Widescreen</PresentationFormat>
  <Paragraphs>77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Calibri</vt:lpstr>
      <vt:lpstr>Century Gothic</vt:lpstr>
      <vt:lpstr>David</vt:lpstr>
      <vt:lpstr>Narkisim</vt:lpstr>
      <vt:lpstr>Times New Roman</vt:lpstr>
      <vt:lpstr>Wingdings</vt:lpstr>
      <vt:lpstr>Wingdings 3</vt:lpstr>
      <vt:lpstr>Wisp</vt:lpstr>
      <vt:lpstr>תקצוב מענקי מחקר ISF, תשפ"ב (2021-2022)</vt:lpstr>
      <vt:lpstr>PowerPoint Presentation</vt:lpstr>
      <vt:lpstr>PowerPoint Presentation</vt:lpstr>
      <vt:lpstr>Personnel</vt:lpstr>
      <vt:lpstr>Supplies and Materials</vt:lpstr>
      <vt:lpstr>Services</vt:lpstr>
      <vt:lpstr>Other Expenses</vt:lpstr>
      <vt:lpstr>Other Expenses</vt:lpstr>
      <vt:lpstr>Computers</vt:lpstr>
      <vt:lpstr>תוספת חדשה במסגרת מענק אישי: הנגשת תשתיות מחקר </vt:lpstr>
      <vt:lpstr>Miscellaneous</vt:lpstr>
      <vt:lpstr>Equipment</vt:lpstr>
      <vt:lpstr>Collaboration</vt:lpstr>
      <vt:lpstr>תודה רבה, ובהצלחה!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תקצוב מענקי מחקר , 2020ISF</dc:title>
  <dc:creator>Ilana</dc:creator>
  <cp:lastModifiedBy>סוזנה מישאל</cp:lastModifiedBy>
  <cp:revision>97</cp:revision>
  <cp:lastPrinted>2021-05-09T07:00:51Z</cp:lastPrinted>
  <dcterms:created xsi:type="dcterms:W3CDTF">2019-05-29T06:15:52Z</dcterms:created>
  <dcterms:modified xsi:type="dcterms:W3CDTF">2021-08-03T08:07:49Z</dcterms:modified>
</cp:coreProperties>
</file>