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0F017-90D6-4265-B5D9-34E630722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F9C849-E4CC-40B4-9873-B57D761B7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51056-0882-4F4B-A51A-3DA1FACD1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3849B-CC16-4CA9-8049-B26859CB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E138D-1C8E-4905-BAA2-7E8DC9BBC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7043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CC834-679F-4F7A-ABF6-4DC2BAC8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29B6A-BF46-4466-ABFA-9D5A38021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CBB91-1D76-414B-85F2-D8F07CB0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24259-38EA-435E-83C7-42DD2FA9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D7D50-6E71-4610-B9E6-0DE13426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20494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75CAAE-331D-460B-AA8F-B6789F6EE1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CC448-3BE6-45CC-8F08-5858A56FF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7CD10-DF2E-4161-B6D3-6689F63EC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37EFF-7635-40AE-A0EA-155346EE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0A7BA-2217-4C25-A3D1-E627DC0D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08029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5BA81-66C0-4C6D-B7FD-10B74093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F02F4-EAFD-4214-98DF-3FA9B43C0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00FD2-1A51-41D9-907A-735F7091D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8C242-93A9-45DB-9E4A-64980CD9D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7228A-748C-41EB-95FC-05019532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9996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D8B0-665E-4DE2-B40E-8706CBFA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A0CA5-DACD-469E-B002-425F8391A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C8DD-57D0-4BF5-A41B-725F4BF0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C4502-F854-46CD-97C6-85C6DBA33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A7F87-6AEF-4AB7-8169-E7886455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7526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59765-AFFA-4401-82E4-A79AFB10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8F78-71CB-4A1D-A083-5D5810DE9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18540-BA54-4B0D-B493-41992216D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FD0E1-E1D2-4607-84D7-AC92DC6D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D24FF-37F5-4050-B29F-E8FD6B88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031F4-00FE-4D29-985C-8AF2B839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2315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BBE68-EC77-4B5E-9BC0-CE085126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EEF02-CC03-4CF8-A920-7BECE522E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3B15A-AD2E-447D-B900-E24DDBCE2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C419BD-2FD4-4B13-8210-E2AC6EAE7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4FD1A0-C4EA-4435-B8F0-E210326A31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EF8F46-8AD0-49A2-AB91-D6AE40E1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FC2A5C-CB94-4729-89BA-5BF916275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1027E-A3D1-4330-848A-113119E4D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81857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ABBEE-D41D-4A64-93B0-F5DF12EE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1135F8-27DD-462E-BE56-EB7A1F1A2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6D196-29E7-4CDE-A52D-46508FA5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A1306-FBA2-42BC-8429-55D5A8E3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3257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344B36-52F2-4F55-94FC-64C290D9F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0A049-6CDD-4D91-AEBC-CCBB9FAC2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6E130-5F2B-4ED9-9346-F4979036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0481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0486-32BE-4242-99CE-4345E04C8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15F-4A1E-483A-BA27-94DC7B9AC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8925D-BDC2-49EF-99B2-EE745859E2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D91A8-1555-47D9-8D93-24F4B531C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9993E-6507-498B-AC40-22C59E20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8AA08-161F-414A-A7D3-52BA87593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7279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C1ACB-3064-4D4D-B48F-6D3D4B15E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8ECBB-6BF5-46D7-82E5-427D480296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73C8F-D335-40FC-B996-184FE82AB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6E3C6-1E0C-457F-9DDA-ACE820A2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DDA3E-0422-4C44-9D2E-BEBC6FAD6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B66CD-2369-461C-A86C-949693B4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1554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2801D3-C498-466C-9398-7AFA10E7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5C877-9817-46F0-A6D3-42F8B59DF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3B67D-B69E-4092-8A6D-938A253A3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407C5-B420-4662-A7AD-668891348065}" type="datetimeFigureOut">
              <a:rPr lang="en-IL" smtClean="0"/>
              <a:t>01/08/2022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538C1-1E03-4DEE-AC3F-7E0885999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C5EC2-7A86-4DE4-9314-273D0AD2A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4B839-AF1E-407B-AC8C-7FA12B8354F0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9703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B034-D43C-4EB4-B6D6-5E5551B1CF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4400" dirty="0">
                <a:solidFill>
                  <a:srgbClr val="0070C0"/>
                </a:solidFill>
                <a:cs typeface="+mn-cs"/>
              </a:rPr>
              <a:t>מפגש חוקרים לקראת הגשות ל-</a:t>
            </a:r>
            <a:r>
              <a:rPr lang="en-US" sz="4400" dirty="0">
                <a:solidFill>
                  <a:srgbClr val="0070C0"/>
                </a:solidFill>
                <a:cs typeface="+mn-cs"/>
              </a:rPr>
              <a:t>ISF</a:t>
            </a:r>
            <a:br>
              <a:rPr lang="he-IL" sz="4400" dirty="0">
                <a:solidFill>
                  <a:srgbClr val="0070C0"/>
                </a:solidFill>
                <a:cs typeface="+mn-cs"/>
              </a:rPr>
            </a:br>
            <a:r>
              <a:rPr lang="he-IL" sz="4400" dirty="0">
                <a:solidFill>
                  <a:srgbClr val="0070C0"/>
                </a:solidFill>
                <a:cs typeface="+mn-cs"/>
              </a:rPr>
              <a:t>יולי 2022</a:t>
            </a:r>
            <a:endParaRPr lang="en-IL" sz="4400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062C4-2ED6-4A09-9529-3DFCFB082B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sz="3600" dirty="0"/>
              <a:t>פנינה סופר</a:t>
            </a:r>
          </a:p>
          <a:p>
            <a:r>
              <a:rPr lang="he-IL" sz="3600" dirty="0"/>
              <a:t>החוג למערכות מידע</a:t>
            </a:r>
            <a:endParaRPr lang="en-IL" sz="3600" dirty="0"/>
          </a:p>
        </p:txBody>
      </p:sp>
    </p:spTree>
    <p:extLst>
      <p:ext uri="{BB962C8B-B14F-4D97-AF65-F5344CB8AC3E}">
        <p14:creationId xmlns:p14="http://schemas.microsoft.com/office/powerpoint/2010/main" val="6947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B1E6E-A425-4113-9D96-318D3291B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365125"/>
            <a:ext cx="11315700" cy="1325563"/>
          </a:xfrm>
        </p:spPr>
        <p:txBody>
          <a:bodyPr/>
          <a:lstStyle/>
          <a:p>
            <a:pPr algn="r" rtl="1"/>
            <a:r>
              <a:rPr lang="en-US" dirty="0">
                <a:solidFill>
                  <a:srgbClr val="0070C0"/>
                </a:solidFill>
                <a:cs typeface="+mn-cs"/>
              </a:rPr>
              <a:t>ISF</a:t>
            </a:r>
            <a:r>
              <a:rPr lang="he-IL" dirty="0">
                <a:solidFill>
                  <a:srgbClr val="0070C0"/>
                </a:solidFill>
                <a:cs typeface="+mn-cs"/>
              </a:rPr>
              <a:t> ואני </a:t>
            </a:r>
            <a:r>
              <a:rPr lang="he-IL" sz="4000" dirty="0">
                <a:solidFill>
                  <a:srgbClr val="0070C0"/>
                </a:solidFill>
                <a:cs typeface="+mn-cs"/>
              </a:rPr>
              <a:t>(סיפור על אהבה וחושך – בכל סדר שהוא...)</a:t>
            </a:r>
            <a:endParaRPr lang="en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B5616-71B5-4398-8005-8979728C4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825625"/>
            <a:ext cx="11458575" cy="4351338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מענקים שקיבלתי:</a:t>
            </a:r>
          </a:p>
          <a:p>
            <a:pPr lvl="1" algn="r" rtl="1"/>
            <a:r>
              <a:rPr lang="he-IL" dirty="0"/>
              <a:t>2013 – </a:t>
            </a:r>
            <a:r>
              <a:rPr lang="en-US" dirty="0"/>
              <a:t>Analyzing and reducing the impacts of data inaccuracy on business processes</a:t>
            </a:r>
            <a:r>
              <a:rPr lang="he-IL" dirty="0"/>
              <a:t> (4 שנים)</a:t>
            </a:r>
          </a:p>
          <a:p>
            <a:pPr lvl="1" algn="r" rtl="1"/>
            <a:r>
              <a:rPr lang="he-IL" dirty="0"/>
              <a:t>2017 – </a:t>
            </a:r>
            <a:r>
              <a:rPr lang="en-US" dirty="0"/>
              <a:t>Workaround-Driven Business Process Evolution </a:t>
            </a:r>
            <a:br>
              <a:rPr lang="en-US" dirty="0"/>
            </a:br>
            <a:r>
              <a:rPr lang="he-IL" dirty="0"/>
              <a:t>(4 שנים)</a:t>
            </a:r>
          </a:p>
          <a:p>
            <a:pPr lvl="1" algn="r" rtl="1"/>
            <a:r>
              <a:rPr lang="he-IL" dirty="0"/>
              <a:t>2021 – </a:t>
            </a:r>
            <a:r>
              <a:rPr lang="en-US" dirty="0"/>
              <a:t>An Extended Cognition Approach for the Process of Process Mining </a:t>
            </a:r>
            <a:br>
              <a:rPr lang="en-US" dirty="0"/>
            </a:br>
            <a:r>
              <a:rPr lang="he-IL" dirty="0"/>
              <a:t>(4 שנים)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אבל לפני כן – 5 הגשות שלא התקבלו...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566828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FC386-6F82-4D45-BB0E-FEDB116E3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 rtl="1"/>
            <a:r>
              <a:rPr lang="he-IL" dirty="0">
                <a:solidFill>
                  <a:srgbClr val="0070C0"/>
                </a:solidFill>
                <a:cs typeface="+mn-cs"/>
              </a:rPr>
              <a:t>אז מה למדתי – נושא ומטרות המחקר המוצע</a:t>
            </a:r>
            <a:endParaRPr lang="en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26D79-247F-418D-912C-DA99B1327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נושא: חידוש מאד ברור ומהותי</a:t>
            </a:r>
          </a:p>
          <a:p>
            <a:pPr lvl="1" algn="r" rtl="1"/>
            <a:r>
              <a:rPr lang="he-IL" dirty="0"/>
              <a:t>לא לפחד מאמביציוזיות-יתר</a:t>
            </a:r>
          </a:p>
          <a:p>
            <a:pPr lvl="1" algn="r" rtl="1"/>
            <a:r>
              <a:rPr lang="he-IL" dirty="0"/>
              <a:t>אבל עם מיקוד ברור</a:t>
            </a:r>
          </a:p>
          <a:p>
            <a:pPr lvl="1" algn="r" rtl="1"/>
            <a:r>
              <a:rPr lang="he-IL" dirty="0"/>
              <a:t>בתחום שזוכה לתשומת לב</a:t>
            </a:r>
          </a:p>
          <a:p>
            <a:pPr algn="r" rtl="1"/>
            <a:r>
              <a:rPr lang="he-IL" dirty="0"/>
              <a:t>מטרות: שילוב מטרות בעלות אופי שונה</a:t>
            </a:r>
          </a:p>
          <a:p>
            <a:pPr lvl="1" algn="r" rtl="1"/>
            <a:r>
              <a:rPr lang="he-IL" dirty="0"/>
              <a:t>תיאורטית</a:t>
            </a:r>
          </a:p>
          <a:p>
            <a:pPr lvl="1" algn="r" rtl="1"/>
            <a:r>
              <a:rPr lang="he-IL" dirty="0"/>
              <a:t>טכנולוגית</a:t>
            </a:r>
          </a:p>
          <a:p>
            <a:pPr lvl="1" algn="r" rtl="1"/>
            <a:r>
              <a:rPr lang="he-IL" dirty="0"/>
              <a:t>פרקטית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04819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D877F-6F4F-4C6E-B2C8-C14E805E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0070C0"/>
                </a:solidFill>
                <a:cs typeface="+mn-cs"/>
              </a:rPr>
              <a:t>אז מה למדתי – שיטות ותכנית מחקר</a:t>
            </a:r>
            <a:endParaRPr lang="en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D8BFC-8939-4F84-B799-F9103D066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שילוב שיטות מחקר שונות</a:t>
            </a:r>
          </a:p>
          <a:p>
            <a:pPr lvl="1" algn="r" rtl="1"/>
            <a:r>
              <a:rPr lang="he-IL" dirty="0"/>
              <a:t>מחקר אמפירי וביסוס תיאוריה</a:t>
            </a:r>
          </a:p>
          <a:p>
            <a:pPr lvl="1" algn="r" rtl="1"/>
            <a:r>
              <a:rPr lang="en-US" dirty="0"/>
              <a:t>Design Science</a:t>
            </a:r>
            <a:endParaRPr lang="he-IL" dirty="0"/>
          </a:p>
          <a:p>
            <a:pPr lvl="1" algn="r" rtl="1"/>
            <a:r>
              <a:rPr lang="he-IL" dirty="0"/>
              <a:t>הערכה אמפירית מפורטת</a:t>
            </a:r>
          </a:p>
          <a:p>
            <a:pPr lvl="2" algn="r" rtl="1"/>
            <a:r>
              <a:rPr lang="he-IL" dirty="0"/>
              <a:t>קריטריונים, מדדים</a:t>
            </a:r>
          </a:p>
          <a:p>
            <a:pPr lvl="2" algn="r" rtl="1"/>
            <a:r>
              <a:rPr lang="he-IL" dirty="0"/>
              <a:t>איסוף נתונים</a:t>
            </a:r>
          </a:p>
          <a:p>
            <a:pPr algn="r" rtl="1"/>
            <a:r>
              <a:rPr lang="he-IL" dirty="0"/>
              <a:t>פירוט מלא של פעילויות ותוצרים</a:t>
            </a:r>
          </a:p>
          <a:p>
            <a:pPr lvl="1" algn="r" rtl="1"/>
            <a:r>
              <a:rPr lang="he-IL" dirty="0"/>
              <a:t>עקביות עם </a:t>
            </a:r>
            <a:r>
              <a:rPr lang="he-IL"/>
              <a:t>מטרות המחקר</a:t>
            </a:r>
            <a:endParaRPr lang="en-US"/>
          </a:p>
          <a:p>
            <a:pPr lvl="1" algn="r" rtl="1"/>
            <a:r>
              <a:rPr lang="he-IL" dirty="0"/>
              <a:t>כתהליך של שלבים, כאשר לכל שלב יש תרומה וקיים קשר ברור בין השלבים</a:t>
            </a:r>
          </a:p>
          <a:p>
            <a:pPr lvl="1" algn="r" rtl="1"/>
            <a:r>
              <a:rPr lang="he-IL" dirty="0"/>
              <a:t>כדאי להמחיש באיורים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01973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224BF5-56C9-4D62-9126-C6D70DF828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0500" y="176640"/>
            <a:ext cx="9337183" cy="40222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385D75-62DB-4548-B260-A11BFBB1A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502" y="2728190"/>
            <a:ext cx="6467498" cy="40222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F0CB9F-CB56-4466-B343-60E5B1001DE1}"/>
              </a:ext>
            </a:extLst>
          </p:cNvPr>
          <p:cNvSpPr txBox="1"/>
          <p:nvPr/>
        </p:nvSpPr>
        <p:spPr>
          <a:xfrm>
            <a:off x="7553325" y="176640"/>
            <a:ext cx="398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dirty="0"/>
              <a:t>דוגמא לתרשים תכנית מחקר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30104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ECB41-6F3E-4732-AD43-58724EBF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 rtl="1"/>
            <a:r>
              <a:rPr lang="he-IL" dirty="0">
                <a:solidFill>
                  <a:srgbClr val="0070C0"/>
                </a:solidFill>
                <a:cs typeface="+mn-cs"/>
              </a:rPr>
              <a:t>אז מה למדתי – ביסוס היתכנות</a:t>
            </a:r>
            <a:endParaRPr lang="en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1AA98-85E5-49CE-AD24-DF545252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 algn="r" rtl="1"/>
            <a:r>
              <a:rPr lang="he-IL" dirty="0"/>
              <a:t>החוקרים: אם עדיין לא מכירים אותי בתחום, אשתף פעולה עם מישהו ידוע</a:t>
            </a:r>
          </a:p>
          <a:p>
            <a:pPr algn="r" rtl="1"/>
            <a:r>
              <a:rPr lang="en-US" dirty="0"/>
              <a:t>Preliminary results</a:t>
            </a:r>
          </a:p>
          <a:p>
            <a:pPr lvl="1" algn="r" rtl="1"/>
            <a:r>
              <a:rPr lang="he-IL" dirty="0"/>
              <a:t>רצוי להראות שצעדים ראשונים כבר פורסמו ע"י החוקרים</a:t>
            </a:r>
          </a:p>
          <a:p>
            <a:pPr lvl="1" algn="r" rtl="1"/>
            <a:r>
              <a:rPr lang="he-IL" dirty="0"/>
              <a:t>פיילוט או הכנה לפיילוט</a:t>
            </a:r>
          </a:p>
          <a:p>
            <a:pPr algn="r" rtl="1"/>
            <a:r>
              <a:rPr lang="en-US" dirty="0"/>
              <a:t>Expected results and pitfalls</a:t>
            </a:r>
          </a:p>
          <a:p>
            <a:pPr lvl="1" algn="r" rtl="1"/>
            <a:r>
              <a:rPr lang="he-IL" dirty="0"/>
              <a:t>פרק שמדבר לא רק על תוצאות אלא גם על סיכונים וניהולם</a:t>
            </a:r>
          </a:p>
          <a:p>
            <a:pPr algn="r" rtl="1"/>
            <a:r>
              <a:rPr lang="he-IL" dirty="0"/>
              <a:t>צירוף מכתבי שת"פ רלבנטיים</a:t>
            </a:r>
          </a:p>
          <a:p>
            <a:pPr lvl="1" algn="r" rtl="1"/>
            <a:r>
              <a:rPr lang="he-IL" dirty="0"/>
              <a:t>מחוקרים בארץ ובעולם – תמיכה, שת"פ מתוכנן</a:t>
            </a:r>
          </a:p>
          <a:p>
            <a:pPr lvl="1" algn="r" rtl="1"/>
            <a:r>
              <a:rPr lang="he-IL" dirty="0"/>
              <a:t>מארגונים (תעשיה, שירותים, מגזר ציבורי) </a:t>
            </a:r>
          </a:p>
          <a:p>
            <a:pPr lvl="2" algn="r" rtl="1"/>
            <a:r>
              <a:rPr lang="he-IL" dirty="0"/>
              <a:t>הסכמה לאיסוף נתונים, </a:t>
            </a:r>
          </a:p>
          <a:p>
            <a:pPr lvl="2" algn="r" rtl="1"/>
            <a:r>
              <a:rPr lang="he-IL" dirty="0"/>
              <a:t>עניין בתוצאות</a:t>
            </a:r>
          </a:p>
          <a:p>
            <a:pPr lvl="1" algn="r" rtl="1"/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92269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A06A9-9CA5-476E-A08A-EABAD41AC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0070C0"/>
                </a:solidFill>
                <a:cs typeface="+mn-cs"/>
              </a:rPr>
              <a:t>טיפים להגשה עצמה</a:t>
            </a:r>
            <a:endParaRPr lang="en-IL" dirty="0">
              <a:solidFill>
                <a:srgbClr val="0070C0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316ED-D2CA-4E11-AE93-9C77A2F3D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בחירת קטגוריה מתאימה</a:t>
            </a:r>
          </a:p>
          <a:p>
            <a:pPr lvl="1" algn="r" rtl="1"/>
            <a:r>
              <a:rPr lang="he-IL" dirty="0"/>
              <a:t>בפרט למחקר אינטר-דיסציפלינארי</a:t>
            </a:r>
          </a:p>
          <a:p>
            <a:pPr lvl="1" algn="r" rtl="1"/>
            <a:r>
              <a:rPr lang="he-IL" dirty="0"/>
              <a:t>כדאי להתייעץ – עם קולגות, רשות המחקר, או לכתוב ל-</a:t>
            </a:r>
            <a:r>
              <a:rPr lang="en-US" dirty="0"/>
              <a:t>ISF</a:t>
            </a:r>
            <a:endParaRPr lang="he-IL" dirty="0"/>
          </a:p>
          <a:p>
            <a:pPr algn="r" rtl="1"/>
            <a:r>
              <a:rPr lang="he-IL" dirty="0"/>
              <a:t>משך </a:t>
            </a:r>
            <a:r>
              <a:rPr lang="he-IL" dirty="0" err="1"/>
              <a:t>הפרוייקט</a:t>
            </a:r>
            <a:endParaRPr lang="he-IL" dirty="0"/>
          </a:p>
          <a:p>
            <a:pPr algn="r" rtl="1"/>
            <a:r>
              <a:rPr lang="he-IL" dirty="0"/>
              <a:t>תקצוב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82459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F00F6-B6B9-4362-A54B-EDA4E87CE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0070C0"/>
                </a:solidFill>
                <a:cs typeface="+mn-cs"/>
              </a:rPr>
              <a:t>ושיהיה המון בהצלחה!</a:t>
            </a:r>
            <a:endParaRPr lang="en-IL" dirty="0">
              <a:solidFill>
                <a:srgbClr val="0070C0"/>
              </a:solidFill>
              <a:cs typeface="+mn-cs"/>
            </a:endParaRPr>
          </a:p>
        </p:txBody>
      </p:sp>
      <p:pic>
        <p:nvPicPr>
          <p:cNvPr id="1028" name="Picture 4" descr="הצלחה | טוהר">
            <a:extLst>
              <a:ext uri="{FF2B5EF4-FFF2-40B4-BE49-F238E27FC236}">
                <a16:creationId xmlns:a16="http://schemas.microsoft.com/office/drawing/2014/main" id="{00D7C6C7-D510-4D77-9200-4F862A6CC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82401"/>
            <a:ext cx="4114177" cy="273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We Did It We Made It Sticker - We Did It We Made It Yay Stickers">
            <a:extLst>
              <a:ext uri="{FF2B5EF4-FFF2-40B4-BE49-F238E27FC236}">
                <a16:creationId xmlns:a16="http://schemas.microsoft.com/office/drawing/2014/main" id="{89127223-D76F-473B-9246-2518734506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3098800"/>
            <a:ext cx="1638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82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278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מפגש חוקרים לקראת הגשות ל-ISF יולי 2022</vt:lpstr>
      <vt:lpstr>ISF ואני (סיפור על אהבה וחושך – בכל סדר שהוא...)</vt:lpstr>
      <vt:lpstr>אז מה למדתי – נושא ומטרות המחקר המוצע</vt:lpstr>
      <vt:lpstr>אז מה למדתי – שיטות ותכנית מחקר</vt:lpstr>
      <vt:lpstr>PowerPoint Presentation</vt:lpstr>
      <vt:lpstr>אז מה למדתי – ביסוס היתכנות</vt:lpstr>
      <vt:lpstr>טיפים להגשה עצמה</vt:lpstr>
      <vt:lpstr>ושיהיה המון בהצלחה!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מפגש חוקרים לקראת הגשות ל-ISF יולי 2022</dc:title>
  <dc:creator>Soffer, Pnina</dc:creator>
  <cp:lastModifiedBy>שושי צלקה</cp:lastModifiedBy>
  <cp:revision>25</cp:revision>
  <dcterms:created xsi:type="dcterms:W3CDTF">2022-07-27T06:39:45Z</dcterms:created>
  <dcterms:modified xsi:type="dcterms:W3CDTF">2022-08-01T10:47:26Z</dcterms:modified>
</cp:coreProperties>
</file>