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32" r:id="rId1"/>
  </p:sldMasterIdLst>
  <p:sldIdLst>
    <p:sldId id="256" r:id="rId2"/>
    <p:sldId id="285" r:id="rId3"/>
    <p:sldId id="275" r:id="rId4"/>
    <p:sldId id="281" r:id="rId5"/>
    <p:sldId id="282" r:id="rId6"/>
    <p:sldId id="265" r:id="rId7"/>
    <p:sldId id="266" r:id="rId8"/>
    <p:sldId id="267" r:id="rId9"/>
    <p:sldId id="268" r:id="rId10"/>
    <p:sldId id="284" r:id="rId11"/>
    <p:sldId id="280" r:id="rId12"/>
    <p:sldId id="273" r:id="rId13"/>
    <p:sldId id="270" r:id="rId14"/>
    <p:sldId id="271" r:id="rId15"/>
    <p:sldId id="286" r:id="rId16"/>
    <p:sldId id="287" r:id="rId17"/>
    <p:sldId id="288" r:id="rId18"/>
    <p:sldId id="277" r:id="rId19"/>
    <p:sldId id="276" r:id="rId20"/>
    <p:sldId id="278" r:id="rId21"/>
    <p:sldId id="283" r:id="rId22"/>
    <p:sldId id="289" r:id="rId23"/>
    <p:sldId id="274"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AFB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pic>
        <p:nvPicPr>
          <p:cNvPr id="11" name="תמונה 3">
            <a:extLst>
              <a:ext uri="{FF2B5EF4-FFF2-40B4-BE49-F238E27FC236}">
                <a16:creationId xmlns:a16="http://schemas.microsoft.com/office/drawing/2014/main" id="{652B3215-3C8F-4CB7-9ECC-1DC54870FB73}"/>
              </a:ext>
            </a:extLst>
          </p:cNvPr>
          <p:cNvPicPr>
            <a:picLocks noChangeAspect="1"/>
          </p:cNvPicPr>
          <p:nvPr userDrawn="1"/>
        </p:nvPicPr>
        <p:blipFill>
          <a:blip r:embed="rId2">
            <a:alphaModFix amt="20000"/>
            <a:extLst>
              <a:ext uri="{28A0092B-C50C-407E-A947-70E740481C1C}">
                <a14:useLocalDpi xmlns:a14="http://schemas.microsoft.com/office/drawing/2010/main" val="0"/>
              </a:ext>
            </a:extLst>
          </a:blip>
          <a:stretch>
            <a:fillRect/>
          </a:stretch>
        </p:blipFill>
        <p:spPr>
          <a:xfrm>
            <a:off x="1616824" y="0"/>
            <a:ext cx="10575175" cy="6858000"/>
          </a:xfrm>
          <a:prstGeom prst="rect">
            <a:avLst/>
          </a:prstGeom>
        </p:spPr>
      </p:pic>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CA430C0A-5464-4FE4-84EB-FF9C94016DF4}" type="datetimeFigureOut">
              <a:rPr lang="en-US" smtClean="0"/>
              <a:t>7/14/2021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4001111172"/>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smtClean="0"/>
              <a:t>7/14/2021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t>‹#›</a:t>
            </a:fld>
            <a:endParaRPr lang="en-US" dirty="0"/>
          </a:p>
        </p:txBody>
      </p:sp>
      <p:pic>
        <p:nvPicPr>
          <p:cNvPr id="9" name="תמונה 3">
            <a:extLst>
              <a:ext uri="{FF2B5EF4-FFF2-40B4-BE49-F238E27FC236}">
                <a16:creationId xmlns:a16="http://schemas.microsoft.com/office/drawing/2014/main" id="{BD0D67F4-B005-4AC5-A77E-B6428955854E}"/>
              </a:ext>
            </a:extLst>
          </p:cNvPr>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l="3406" r="83043"/>
          <a:stretch/>
        </p:blipFill>
        <p:spPr>
          <a:xfrm>
            <a:off x="10758923" y="0"/>
            <a:ext cx="1433078" cy="6858000"/>
          </a:xfrm>
          <a:prstGeom prst="rect">
            <a:avLst/>
          </a:prstGeom>
        </p:spPr>
      </p:pic>
    </p:spTree>
    <p:extLst>
      <p:ext uri="{BB962C8B-B14F-4D97-AF65-F5344CB8AC3E}">
        <p14:creationId xmlns:p14="http://schemas.microsoft.com/office/powerpoint/2010/main" val="21170367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smtClean="0"/>
              <a:t>7/14/2021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10160475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2" name="תמונה 3">
            <a:extLst>
              <a:ext uri="{FF2B5EF4-FFF2-40B4-BE49-F238E27FC236}">
                <a16:creationId xmlns:a16="http://schemas.microsoft.com/office/drawing/2014/main" id="{7624C368-9236-4B54-BB39-A3EA2AE783C3}"/>
              </a:ext>
            </a:extLst>
          </p:cNvPr>
          <p:cNvPicPr>
            <a:picLocks noChangeAspect="1"/>
          </p:cNvPicPr>
          <p:nvPr userDrawn="1"/>
        </p:nvPicPr>
        <p:blipFill>
          <a:blip r:embed="rId2">
            <a:alphaModFix amt="20000"/>
            <a:extLst>
              <a:ext uri="{28A0092B-C50C-407E-A947-70E740481C1C}">
                <a14:useLocalDpi xmlns:a14="http://schemas.microsoft.com/office/drawing/2010/main" val="0"/>
              </a:ext>
            </a:extLst>
          </a:blip>
          <a:stretch>
            <a:fillRect/>
          </a:stretch>
        </p:blipFill>
        <p:spPr>
          <a:xfrm>
            <a:off x="1616824" y="0"/>
            <a:ext cx="10575175"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070A7B3-6521-4DCA-87E5-044747A908C1}" type="datetimeFigureOut">
              <a:rPr lang="en-US" smtClean="0"/>
              <a:t>7/14/2021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40532223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360C6404-AD6E-4860-8E75-697CA40B95DA}" type="datetimeFigureOut">
              <a:rPr lang="en-US" smtClean="0"/>
              <a:t>7/14/2021</a:t>
            </a:fld>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smtClean="0"/>
              <a:pPr/>
              <a:t>‹#›</a:t>
            </a:fld>
            <a:endParaRPr lang="en-US" dirty="0"/>
          </a:p>
        </p:txBody>
      </p:sp>
      <p:pic>
        <p:nvPicPr>
          <p:cNvPr id="11" name="תמונה 3">
            <a:extLst>
              <a:ext uri="{FF2B5EF4-FFF2-40B4-BE49-F238E27FC236}">
                <a16:creationId xmlns:a16="http://schemas.microsoft.com/office/drawing/2014/main" id="{BE048D61-23EA-4E2B-A43A-B7D6BA782E31}"/>
              </a:ext>
            </a:extLst>
          </p:cNvPr>
          <p:cNvPicPr>
            <a:picLocks noChangeAspect="1"/>
          </p:cNvPicPr>
          <p:nvPr userDrawn="1"/>
        </p:nvPicPr>
        <p:blipFill>
          <a:blip r:embed="rId2">
            <a:alphaModFix amt="20000"/>
            <a:extLst>
              <a:ext uri="{28A0092B-C50C-407E-A947-70E740481C1C}">
                <a14:useLocalDpi xmlns:a14="http://schemas.microsoft.com/office/drawing/2010/main" val="0"/>
              </a:ext>
            </a:extLst>
          </a:blip>
          <a:stretch>
            <a:fillRect/>
          </a:stretch>
        </p:blipFill>
        <p:spPr>
          <a:xfrm>
            <a:off x="1600200" y="0"/>
            <a:ext cx="10575175" cy="6858000"/>
          </a:xfrm>
          <a:prstGeom prst="rect">
            <a:avLst/>
          </a:prstGeom>
        </p:spPr>
      </p:pic>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8" name="Footer Placeholder 7"/>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755312184"/>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AB134690-1557-4C89-A502-4959FE7FAD70}" type="datetimeFigureOut">
              <a:rPr lang="en-US" smtClean="0"/>
              <a:t>7/14/2021</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smtClean="0"/>
              <a:t>‹#›</a:t>
            </a:fld>
            <a:endParaRPr lang="en-US" dirty="0"/>
          </a:p>
        </p:txBody>
      </p:sp>
      <p:pic>
        <p:nvPicPr>
          <p:cNvPr id="14" name="תמונה 3">
            <a:extLst>
              <a:ext uri="{FF2B5EF4-FFF2-40B4-BE49-F238E27FC236}">
                <a16:creationId xmlns:a16="http://schemas.microsoft.com/office/drawing/2014/main" id="{B74821DC-FD61-4106-ADE7-4B562868A4A5}"/>
              </a:ext>
            </a:extLst>
          </p:cNvPr>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l="3406" r="83043"/>
          <a:stretch/>
        </p:blipFill>
        <p:spPr>
          <a:xfrm>
            <a:off x="10758923" y="0"/>
            <a:ext cx="1433078" cy="6858000"/>
          </a:xfrm>
          <a:prstGeom prst="rect">
            <a:avLst/>
          </a:prstGeom>
        </p:spPr>
      </p:pic>
    </p:spTree>
    <p:extLst>
      <p:ext uri="{BB962C8B-B14F-4D97-AF65-F5344CB8AC3E}">
        <p14:creationId xmlns:p14="http://schemas.microsoft.com/office/powerpoint/2010/main" val="4440989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4F7D4976-E339-4826-83B7-FBD03F55ECF8}" type="datetimeFigureOut">
              <a:rPr lang="en-US" smtClean="0"/>
              <a:t>7/14/2021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smtClean="0"/>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pic>
        <p:nvPicPr>
          <p:cNvPr id="14" name="תמונה 3">
            <a:extLst>
              <a:ext uri="{FF2B5EF4-FFF2-40B4-BE49-F238E27FC236}">
                <a16:creationId xmlns:a16="http://schemas.microsoft.com/office/drawing/2014/main" id="{5E7D7FC9-995D-4D89-954B-6D0F0406435D}"/>
              </a:ext>
            </a:extLst>
          </p:cNvPr>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l="3406" r="83043"/>
          <a:stretch/>
        </p:blipFill>
        <p:spPr>
          <a:xfrm>
            <a:off x="10758923" y="0"/>
            <a:ext cx="1433078" cy="6858000"/>
          </a:xfrm>
          <a:prstGeom prst="rect">
            <a:avLst/>
          </a:prstGeom>
        </p:spPr>
      </p:pic>
    </p:spTree>
    <p:extLst>
      <p:ext uri="{BB962C8B-B14F-4D97-AF65-F5344CB8AC3E}">
        <p14:creationId xmlns:p14="http://schemas.microsoft.com/office/powerpoint/2010/main" val="6117250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smtClean="0"/>
              <a:t>7/14/2021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smtClean="0"/>
              <a:t>‹#›</a:t>
            </a:fld>
            <a:endParaRPr lang="en-US" dirty="0"/>
          </a:p>
        </p:txBody>
      </p:sp>
      <p:pic>
        <p:nvPicPr>
          <p:cNvPr id="11" name="תמונה 3">
            <a:extLst>
              <a:ext uri="{FF2B5EF4-FFF2-40B4-BE49-F238E27FC236}">
                <a16:creationId xmlns:a16="http://schemas.microsoft.com/office/drawing/2014/main" id="{2EBAE392-EDFB-4E47-93E4-50A5227E8EF5}"/>
              </a:ext>
            </a:extLst>
          </p:cNvPr>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l="3406" r="83043"/>
          <a:stretch/>
        </p:blipFill>
        <p:spPr>
          <a:xfrm>
            <a:off x="10758923" y="0"/>
            <a:ext cx="1433078" cy="6858000"/>
          </a:xfrm>
          <a:prstGeom prst="rect">
            <a:avLst/>
          </a:prstGeom>
        </p:spPr>
      </p:pic>
    </p:spTree>
    <p:extLst>
      <p:ext uri="{BB962C8B-B14F-4D97-AF65-F5344CB8AC3E}">
        <p14:creationId xmlns:p14="http://schemas.microsoft.com/office/powerpoint/2010/main" val="2159350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smtClean="0"/>
              <a:t>7/14/2021</a:t>
            </a:fld>
            <a:endParaRPr lang="en-US" dirty="0"/>
          </a:p>
        </p:txBody>
      </p:sp>
      <p:sp>
        <p:nvSpPr>
          <p:cNvPr id="3" name="Footer Placeholder 2"/>
          <p:cNvSpPr>
            <a:spLocks noGrp="1"/>
          </p:cNvSpPr>
          <p:nvPr>
            <p:ph type="ftr" sz="quarter" idx="11"/>
          </p:nvPr>
        </p:nvSpPr>
        <p:spPr>
          <a:xfrm>
            <a:off x="2005814" y="6236208"/>
            <a:ext cx="5495575" cy="320040"/>
          </a:xfrm>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smtClean="0"/>
              <a:t>‹#›</a:t>
            </a:fld>
            <a:endParaRPr lang="en-US" dirty="0"/>
          </a:p>
        </p:txBody>
      </p:sp>
      <p:pic>
        <p:nvPicPr>
          <p:cNvPr id="8" name="תמונה 3">
            <a:extLst>
              <a:ext uri="{FF2B5EF4-FFF2-40B4-BE49-F238E27FC236}">
                <a16:creationId xmlns:a16="http://schemas.microsoft.com/office/drawing/2014/main" id="{333E31BC-E4C4-4032-B856-B780E25F772B}"/>
              </a:ext>
            </a:extLst>
          </p:cNvPr>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l="3406" r="83043"/>
          <a:stretch/>
        </p:blipFill>
        <p:spPr>
          <a:xfrm>
            <a:off x="10758923" y="0"/>
            <a:ext cx="1433078" cy="6858000"/>
          </a:xfrm>
          <a:prstGeom prst="rect">
            <a:avLst/>
          </a:prstGeom>
        </p:spPr>
      </p:pic>
    </p:spTree>
    <p:extLst>
      <p:ext uri="{BB962C8B-B14F-4D97-AF65-F5344CB8AC3E}">
        <p14:creationId xmlns:p14="http://schemas.microsoft.com/office/powerpoint/2010/main" val="14375745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8"/>
          <p:cNvSpPr>
            <a:spLocks noGrp="1"/>
          </p:cNvSpPr>
          <p:nvPr>
            <p:ph type="dt" sz="half" idx="10"/>
          </p:nvPr>
        </p:nvSpPr>
        <p:spPr/>
        <p:txBody>
          <a:bodyPr/>
          <a:lstStyle/>
          <a:p>
            <a:fld id="{D1BE4249-C0D0-4B06-8692-E8BB871AF643}" type="datetimeFigureOut">
              <a:rPr lang="en-US" smtClean="0"/>
              <a:t>7/14/2021</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8A7A6979-0714-4377-B894-6BE4C2D6E202}" type="slidenum">
              <a:rPr lang="en-US" smtClean="0"/>
              <a:t>‹#›</a:t>
            </a:fld>
            <a:endParaRPr lang="en-US" dirty="0"/>
          </a:p>
        </p:txBody>
      </p:sp>
      <p:pic>
        <p:nvPicPr>
          <p:cNvPr id="15" name="תמונה 3">
            <a:extLst>
              <a:ext uri="{FF2B5EF4-FFF2-40B4-BE49-F238E27FC236}">
                <a16:creationId xmlns:a16="http://schemas.microsoft.com/office/drawing/2014/main" id="{EDD5EF3E-9507-49B0-BA15-7C8D943E0C70}"/>
              </a:ext>
            </a:extLst>
          </p:cNvPr>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r="57644"/>
          <a:stretch/>
        </p:blipFill>
        <p:spPr>
          <a:xfrm>
            <a:off x="1634040" y="0"/>
            <a:ext cx="4479176" cy="6858000"/>
          </a:xfrm>
          <a:prstGeom prst="rect">
            <a:avLst/>
          </a:prstGeom>
        </p:spPr>
      </p:pic>
      <p:pic>
        <p:nvPicPr>
          <p:cNvPr id="13" name="Picture 12" descr="A close up of a logo&#10;&#10;Description automatically generated">
            <a:extLst>
              <a:ext uri="{FF2B5EF4-FFF2-40B4-BE49-F238E27FC236}">
                <a16:creationId xmlns:a16="http://schemas.microsoft.com/office/drawing/2014/main" id="{D9D10CB8-58E8-49C6-A7A4-D7E4A5714B3C}"/>
              </a:ext>
            </a:extLst>
          </p:cNvPr>
          <p:cNvPicPr>
            <a:picLocks noChangeAspect="1"/>
          </p:cNvPicPr>
          <p:nvPr userDrawn="1"/>
        </p:nvPicPr>
        <p:blipFill>
          <a:blip r:embed="rId3"/>
          <a:stretch>
            <a:fillRect/>
          </a:stretch>
        </p:blipFill>
        <p:spPr>
          <a:xfrm>
            <a:off x="0" y="166112"/>
            <a:ext cx="1674994" cy="691200"/>
          </a:xfrm>
          <a:prstGeom prst="rect">
            <a:avLst/>
          </a:prstGeom>
        </p:spPr>
      </p:pic>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25090677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042B0DB6-F5C7-45FB-8CF3-31B45F9C2DAC}" type="datetimeFigureOut">
              <a:rPr lang="en-US" smtClean="0"/>
              <a:t>7/14/2021</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smtClean="0"/>
              <a:t>‹#›</a:t>
            </a:fld>
            <a:endParaRPr lang="en-US" dirty="0"/>
          </a:p>
        </p:txBody>
      </p:sp>
      <p:pic>
        <p:nvPicPr>
          <p:cNvPr id="12" name="Picture 11" descr="A close up of a logo&#10;&#10;Description automatically generated">
            <a:extLst>
              <a:ext uri="{FF2B5EF4-FFF2-40B4-BE49-F238E27FC236}">
                <a16:creationId xmlns:a16="http://schemas.microsoft.com/office/drawing/2014/main" id="{3EA1C7FF-0777-4E9E-B1BA-23406159FC56}"/>
              </a:ext>
            </a:extLst>
          </p:cNvPr>
          <p:cNvPicPr>
            <a:picLocks noChangeAspect="1"/>
          </p:cNvPicPr>
          <p:nvPr userDrawn="1"/>
        </p:nvPicPr>
        <p:blipFill>
          <a:blip r:embed="rId2"/>
          <a:stretch>
            <a:fillRect/>
          </a:stretch>
        </p:blipFill>
        <p:spPr>
          <a:xfrm>
            <a:off x="0" y="166112"/>
            <a:ext cx="1674994" cy="691200"/>
          </a:xfrm>
          <a:prstGeom prst="rect">
            <a:avLst/>
          </a:prstGeom>
        </p:spPr>
      </p:pic>
      <p:pic>
        <p:nvPicPr>
          <p:cNvPr id="14" name="תמונה 3">
            <a:extLst>
              <a:ext uri="{FF2B5EF4-FFF2-40B4-BE49-F238E27FC236}">
                <a16:creationId xmlns:a16="http://schemas.microsoft.com/office/drawing/2014/main" id="{9739588F-3825-4441-8C57-AFDEE36ABC27}"/>
              </a:ext>
            </a:extLst>
          </p:cNvPr>
          <p:cNvPicPr>
            <a:picLocks noChangeAspect="1"/>
          </p:cNvPicPr>
          <p:nvPr userDrawn="1"/>
        </p:nvPicPr>
        <p:blipFill rotWithShape="1">
          <a:blip r:embed="rId3">
            <a:alphaModFix amt="20000"/>
            <a:extLst>
              <a:ext uri="{28A0092B-C50C-407E-A947-70E740481C1C}">
                <a14:useLocalDpi xmlns:a14="http://schemas.microsoft.com/office/drawing/2010/main" val="0"/>
              </a:ext>
            </a:extLst>
          </a:blip>
          <a:srcRect l="3406" r="83043"/>
          <a:stretch/>
        </p:blipFill>
        <p:spPr>
          <a:xfrm>
            <a:off x="10758923" y="0"/>
            <a:ext cx="1433078" cy="6858000"/>
          </a:xfrm>
          <a:prstGeom prst="rect">
            <a:avLst/>
          </a:prstGeom>
        </p:spPr>
      </p:pic>
    </p:spTree>
    <p:extLst>
      <p:ext uri="{BB962C8B-B14F-4D97-AF65-F5344CB8AC3E}">
        <p14:creationId xmlns:p14="http://schemas.microsoft.com/office/powerpoint/2010/main" val="42865141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160EA64-D806-43AC-9DF2-F8C432F32B4C}" type="datetimeFigureOut">
              <a:rPr lang="en-US" smtClean="0"/>
              <a:t>7/14/2021</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smtClean="0"/>
              <a:pPr/>
              <a:t>‹#›</a:t>
            </a:fld>
            <a:endParaRPr lang="en-US" dirty="0"/>
          </a:p>
        </p:txBody>
      </p:sp>
      <p:pic>
        <p:nvPicPr>
          <p:cNvPr id="10" name="Picture 9" descr="A close up of a logo&#10;&#10;Description automatically generated">
            <a:extLst>
              <a:ext uri="{FF2B5EF4-FFF2-40B4-BE49-F238E27FC236}">
                <a16:creationId xmlns:a16="http://schemas.microsoft.com/office/drawing/2014/main" id="{E04E2385-C8C9-4D91-8310-293C845D9721}"/>
              </a:ext>
            </a:extLst>
          </p:cNvPr>
          <p:cNvPicPr>
            <a:picLocks noChangeAspect="1"/>
          </p:cNvPicPr>
          <p:nvPr userDrawn="1"/>
        </p:nvPicPr>
        <p:blipFill>
          <a:blip r:embed="rId13"/>
          <a:stretch>
            <a:fillRect/>
          </a:stretch>
        </p:blipFill>
        <p:spPr>
          <a:xfrm>
            <a:off x="0" y="166112"/>
            <a:ext cx="1674994" cy="691200"/>
          </a:xfrm>
          <a:prstGeom prst="rect">
            <a:avLst/>
          </a:prstGeom>
        </p:spPr>
      </p:pic>
    </p:spTree>
    <p:extLst>
      <p:ext uri="{BB962C8B-B14F-4D97-AF65-F5344CB8AC3E}">
        <p14:creationId xmlns:p14="http://schemas.microsoft.com/office/powerpoint/2010/main" val="1601576034"/>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sldNum="0" hdr="0" ft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www.volkswagenstiftung.de/en/funding/our-funding-portfolio-at-a-glance/global-issues-preventing-pandemics-the-role-of-human-environmental-interactions"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fritz-thyssen-stiftung.de/en/funding/types-of-support/support-of-projects/"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gerda-henkel-stiftung.de/en/general-research-grants-projects?page_id=32"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minerva.mpg.de/19287/gentner-symposia"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minerva.mpg.de/18385/minerva-schools"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minerva.mpg.de/16308/eligibility"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minerva.mpg.de/minerva-centers"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humboldt-foundation.de/en/apply/sponsorship-programmes/alexander-von-humboldt-professorship" TargetMode="External"/><Relationship Id="rId2" Type="http://schemas.openxmlformats.org/officeDocument/2006/relationships/hyperlink" Target="https://www.humboldt-foundation.de/en/apply/sponsorship-programmes/humboldt-research-award" TargetMode="Externa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hyperlink" Target="https://www.humboldt-foundation.de/en/apply/sponsorship-programmes/humboldt-research-fellowship"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www.mpg.de/institutes?tab=institutes" TargetMode="External"/><Relationship Id="rId2" Type="http://schemas.openxmlformats.org/officeDocument/2006/relationships/hyperlink" Target="https://www.mpg.de/institutes_map" TargetMode="Externa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s://www.research-in-germany.org/en/research-funding/funding-programmes/leibniz-international-visiting-scholars-at-leibniz-institutes.html"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gepris.dfg.de/gepris/OCTOPUS?language=en"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www.research-in-germany.org/en/research-funding/funding-programmes/daad-research-stays-for-university-academics-and-scientists.html"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www.merckgroup.com/en/research/open-innovation/2021-research-grants.html"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helmholtz.de/en/research/" TargetMode="External"/><Relationship Id="rId2" Type="http://schemas.openxmlformats.org/officeDocument/2006/relationships/hyperlink" Target="https://www.helmholtz.de/en/about-us/helmholtz-centers/" TargetMode="Externa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gif.org.il/"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gov.il/he/departments/publications/Call_for_bids/most_rfp202000615"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gov.il/he/departments/publications/Call_for_bids/most_rfp202100712"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dfg.de/en/research_funding/programmes/international_cooperation/middle_east_collaboration/index.html"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dfg.de/formulare/15_20e/15_20e.pdf"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dfg.de/en/research_funding/programmes/international_cooperation/initiation_international_collaboration/index.html"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volkswagenstiftung.de/en/funding/our-funding-portfolio-at-a-glance/nieders%C3%A4chsisches-vorab-research-cooperation-lower-saxony-%E2%80%93-israel" TargetMode="External"/><Relationship Id="rId2" Type="http://schemas.openxmlformats.org/officeDocument/2006/relationships/hyperlink" Target="https://en.wikipedia.org/wiki/Category:Universities_and_colleges_in_Lower_Saxony" TargetMode="External"/><Relationship Id="rId1" Type="http://schemas.openxmlformats.org/officeDocument/2006/relationships/slideLayout" Target="../slideLayouts/slideLayout2.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7D3A4E0-C908-4EA9-ABDF-E82AD6BDE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6096000" cy="6858000"/>
          </a:xfrm>
          <a:prstGeom prst="rect">
            <a:avLst/>
          </a:pr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709A815-7842-429B-B0EC-14B0ECACA101}"/>
              </a:ext>
            </a:extLst>
          </p:cNvPr>
          <p:cNvSpPr>
            <a:spLocks noGrp="1"/>
          </p:cNvSpPr>
          <p:nvPr>
            <p:ph type="ctrTitle"/>
          </p:nvPr>
        </p:nvSpPr>
        <p:spPr>
          <a:xfrm>
            <a:off x="6499952" y="1630496"/>
            <a:ext cx="5468366" cy="1121757"/>
          </a:xfrm>
        </p:spPr>
        <p:txBody>
          <a:bodyPr>
            <a:normAutofit fontScale="90000"/>
          </a:bodyPr>
          <a:lstStyle/>
          <a:p>
            <a:pPr rtl="1"/>
            <a:br>
              <a:rPr lang="en-US" sz="5400" b="1" dirty="0">
                <a:solidFill>
                  <a:srgbClr val="FF0000"/>
                </a:solidFill>
                <a:latin typeface="David" panose="020B0604020202020204" pitchFamily="34" charset="-79"/>
                <a:cs typeface="David" panose="020B0604020202020204" pitchFamily="34" charset="-79"/>
              </a:rPr>
            </a:br>
            <a:r>
              <a:rPr lang="he-IL" sz="5400" b="1" dirty="0">
                <a:solidFill>
                  <a:srgbClr val="FF0000"/>
                </a:solidFill>
                <a:latin typeface="David" panose="020B0604020202020204" pitchFamily="34" charset="-79"/>
                <a:cs typeface="David" panose="020B0604020202020204" pitchFamily="34" charset="-79"/>
              </a:rPr>
              <a:t>שת"פ</a:t>
            </a:r>
            <a:r>
              <a:rPr lang="he-IL" sz="5400" b="1" dirty="0">
                <a:solidFill>
                  <a:srgbClr val="00B050"/>
                </a:solidFill>
                <a:latin typeface="David" panose="020B0604020202020204" pitchFamily="34" charset="-79"/>
                <a:cs typeface="David" panose="020B0604020202020204" pitchFamily="34" charset="-79"/>
              </a:rPr>
              <a:t> </a:t>
            </a:r>
            <a:r>
              <a:rPr lang="he-IL" sz="5400" b="1" dirty="0">
                <a:solidFill>
                  <a:srgbClr val="FFFF00"/>
                </a:solidFill>
                <a:latin typeface="David" panose="020B0604020202020204" pitchFamily="34" charset="-79"/>
                <a:cs typeface="David" panose="020B0604020202020204" pitchFamily="34" charset="-79"/>
              </a:rPr>
              <a:t>עם</a:t>
            </a:r>
            <a:r>
              <a:rPr lang="he-IL" sz="5400" b="1" dirty="0">
                <a:solidFill>
                  <a:srgbClr val="0070C0"/>
                </a:solidFill>
                <a:latin typeface="David" panose="020B0604020202020204" pitchFamily="34" charset="-79"/>
                <a:cs typeface="David" panose="020B0604020202020204" pitchFamily="34" charset="-79"/>
              </a:rPr>
              <a:t> </a:t>
            </a:r>
            <a:r>
              <a:rPr lang="he-IL" sz="5400" b="1" dirty="0">
                <a:solidFill>
                  <a:schemeClr val="bg1">
                    <a:lumMod val="85000"/>
                    <a:lumOff val="15000"/>
                  </a:schemeClr>
                </a:solidFill>
                <a:latin typeface="David" panose="020B0604020202020204" pitchFamily="34" charset="-79"/>
                <a:cs typeface="David" panose="020B0604020202020204" pitchFamily="34" charset="-79"/>
              </a:rPr>
              <a:t>גרמניה</a:t>
            </a:r>
            <a:br>
              <a:rPr lang="he-IL" sz="5400" b="1" dirty="0">
                <a:solidFill>
                  <a:schemeClr val="bg1">
                    <a:lumMod val="85000"/>
                    <a:lumOff val="15000"/>
                  </a:schemeClr>
                </a:solidFill>
                <a:latin typeface="David" panose="020B0604020202020204" pitchFamily="34" charset="-79"/>
                <a:cs typeface="David" panose="020B0604020202020204" pitchFamily="34" charset="-79"/>
              </a:rPr>
            </a:br>
            <a:r>
              <a:rPr lang="he-IL" sz="2200" b="1" dirty="0">
                <a:solidFill>
                  <a:schemeClr val="bg1">
                    <a:lumMod val="85000"/>
                    <a:lumOff val="15000"/>
                  </a:schemeClr>
                </a:solidFill>
                <a:latin typeface="David" panose="020B0604020202020204" pitchFamily="34" charset="-79"/>
                <a:cs typeface="David" panose="020B0604020202020204" pitchFamily="34" charset="-79"/>
              </a:rPr>
              <a:t>מפגש חוקרים  14.7.21</a:t>
            </a:r>
            <a:br>
              <a:rPr lang="he-IL" sz="4000" b="1" dirty="0">
                <a:solidFill>
                  <a:srgbClr val="00B050"/>
                </a:solidFill>
                <a:latin typeface="David" panose="020B0604020202020204" pitchFamily="34" charset="-79"/>
                <a:cs typeface="David" panose="020B0604020202020204" pitchFamily="34" charset="-79"/>
              </a:rPr>
            </a:br>
            <a:endParaRPr lang="en-GB" sz="4000" b="1" dirty="0">
              <a:solidFill>
                <a:srgbClr val="FF0000"/>
              </a:solidFill>
              <a:latin typeface="David" panose="020B0604020202020204" pitchFamily="34" charset="-79"/>
              <a:cs typeface="David" panose="020B0604020202020204" pitchFamily="34" charset="-79"/>
            </a:endParaRPr>
          </a:p>
        </p:txBody>
      </p:sp>
      <p:pic>
        <p:nvPicPr>
          <p:cNvPr id="1026" name="Picture 2" descr="Download free photo of Friendship, diplomacy flag, flags, harmony ...">
            <a:extLst>
              <a:ext uri="{FF2B5EF4-FFF2-40B4-BE49-F238E27FC236}">
                <a16:creationId xmlns:a16="http://schemas.microsoft.com/office/drawing/2014/main" id="{D87A2C78-DF5B-4A80-B73F-C1C3E8D990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90633" y="3447125"/>
            <a:ext cx="5677685" cy="3410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72405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A5BAAF-37F5-478D-8270-CA130B916695}"/>
              </a:ext>
            </a:extLst>
          </p:cNvPr>
          <p:cNvSpPr>
            <a:spLocks noGrp="1"/>
          </p:cNvSpPr>
          <p:nvPr>
            <p:ph type="title"/>
          </p:nvPr>
        </p:nvSpPr>
        <p:spPr>
          <a:xfrm>
            <a:off x="2783397" y="624689"/>
            <a:ext cx="7729728" cy="1537777"/>
          </a:xfrm>
        </p:spPr>
        <p:txBody>
          <a:bodyPr>
            <a:normAutofit fontScale="90000"/>
          </a:bodyPr>
          <a:lstStyle/>
          <a:p>
            <a:r>
              <a:rPr lang="en-US" sz="2200" b="1" dirty="0"/>
              <a:t>Volkswagen foundation</a:t>
            </a:r>
            <a:br>
              <a:rPr lang="en-US" sz="2000" b="1" dirty="0"/>
            </a:br>
            <a:br>
              <a:rPr lang="en-US" sz="2000" dirty="0">
                <a:solidFill>
                  <a:schemeClr val="tx1"/>
                </a:solidFill>
              </a:rPr>
            </a:br>
            <a:r>
              <a:rPr lang="en-US" sz="2000" b="1" dirty="0"/>
              <a:t>Global Issues – Preventing Pandemics: the Role of Human-Environmental Interactions</a:t>
            </a:r>
            <a:br>
              <a:rPr lang="en-US" sz="1000" b="0" i="0" dirty="0">
                <a:solidFill>
                  <a:schemeClr val="tx1"/>
                </a:solidFill>
                <a:effectLst/>
                <a:latin typeface="TheSerif-Regular"/>
              </a:rPr>
            </a:br>
            <a:endParaRPr lang="en-IL" sz="1200" dirty="0">
              <a:solidFill>
                <a:schemeClr val="tx1"/>
              </a:solidFill>
            </a:endParaRPr>
          </a:p>
        </p:txBody>
      </p:sp>
      <p:sp>
        <p:nvSpPr>
          <p:cNvPr id="3" name="Content Placeholder 2">
            <a:extLst>
              <a:ext uri="{FF2B5EF4-FFF2-40B4-BE49-F238E27FC236}">
                <a16:creationId xmlns:a16="http://schemas.microsoft.com/office/drawing/2014/main" id="{5ED7F61A-5C2A-4E23-8B8A-AC2A927FF8D5}"/>
              </a:ext>
            </a:extLst>
          </p:cNvPr>
          <p:cNvSpPr>
            <a:spLocks noGrp="1"/>
          </p:cNvSpPr>
          <p:nvPr>
            <p:ph idx="1"/>
          </p:nvPr>
        </p:nvSpPr>
        <p:spPr>
          <a:xfrm>
            <a:off x="2688879" y="2697933"/>
            <a:ext cx="8012317" cy="3042094"/>
          </a:xfrm>
        </p:spPr>
        <p:txBody>
          <a:bodyPr>
            <a:normAutofit fontScale="85000" lnSpcReduction="10000"/>
          </a:bodyPr>
          <a:lstStyle/>
          <a:p>
            <a:pPr algn="r" rtl="1"/>
            <a:r>
              <a:rPr lang="he-IL" dirty="0"/>
              <a:t>תחום המחקר: כל התחומים</a:t>
            </a:r>
          </a:p>
          <a:p>
            <a:pPr algn="r" rtl="1"/>
            <a:r>
              <a:rPr lang="he-IL" dirty="0"/>
              <a:t>תקציב: עד 1.5 מיליון יוֹרוֹ לתקופה של עד 4 שנים.</a:t>
            </a:r>
          </a:p>
          <a:p>
            <a:pPr algn="r" rtl="1"/>
            <a:r>
              <a:rPr lang="he-IL" dirty="0"/>
              <a:t>צוותי מחקר בין-תחומיים (חוקרים ממדעי הרוח או מדעי החברה העובדים יחד עם מדעי הטבע,מדעי החיים או הנדסה)מעורבות של 3-5 חוקרים לפחות משלוש מדינות שונות (כולל לפחות מועמד אחד מאוניברסיטה / מוסד מחקר גרמני שיוביל את ההצעה  ולפחות שניים נוספים ממוסדות בשתי מדינות עם הכנסה נמוכה ובינונית (</a:t>
            </a:r>
            <a:r>
              <a:rPr lang="en-US" sz="1800" dirty="0">
                <a:effectLst/>
                <a:latin typeface="Calibri" panose="020F0502020204030204" pitchFamily="34" charset="0"/>
                <a:ea typeface="Calibri" panose="020F0502020204030204" pitchFamily="34" charset="0"/>
              </a:rPr>
              <a:t>low and middle income</a:t>
            </a:r>
            <a:r>
              <a:rPr lang="he-IL" sz="1800" dirty="0">
                <a:effectLst/>
                <a:latin typeface="Calibri" panose="020F0502020204030204" pitchFamily="34" charset="0"/>
                <a:ea typeface="Calibri" panose="020F0502020204030204" pitchFamily="34" charset="0"/>
              </a:rPr>
              <a:t>)</a:t>
            </a:r>
            <a:r>
              <a:rPr lang="he-IL" dirty="0"/>
              <a:t> </a:t>
            </a:r>
            <a:endParaRPr lang="en-US" dirty="0"/>
          </a:p>
          <a:p>
            <a:pPr algn="r" rtl="1"/>
            <a:r>
              <a:rPr lang="he-IL" dirty="0"/>
              <a:t>ישראל נחשבת ל </a:t>
            </a:r>
            <a:r>
              <a:rPr lang="en-US" sz="1800" dirty="0">
                <a:effectLst/>
                <a:latin typeface="Calibri" panose="020F0502020204030204" pitchFamily="34" charset="0"/>
                <a:ea typeface="Calibri" panose="020F0502020204030204" pitchFamily="34" charset="0"/>
              </a:rPr>
              <a:t>High Income Country</a:t>
            </a:r>
            <a:r>
              <a:rPr lang="he-IL" sz="1800" dirty="0">
                <a:effectLst/>
                <a:latin typeface="Calibri" panose="020F0502020204030204" pitchFamily="34" charset="0"/>
                <a:ea typeface="Calibri" panose="020F0502020204030204" pitchFamily="34" charset="0"/>
              </a:rPr>
              <a:t> וניתן להיות חלק מקבוצת המחקר כל עוד מספר השותפים מ-</a:t>
            </a:r>
            <a:r>
              <a:rPr lang="en-US" sz="1800" dirty="0">
                <a:effectLst/>
                <a:latin typeface="Calibri" panose="020F0502020204030204" pitchFamily="34" charset="0"/>
                <a:ea typeface="Calibri" panose="020F0502020204030204" pitchFamily="34" charset="0"/>
              </a:rPr>
              <a:t> low and middle income </a:t>
            </a:r>
            <a:r>
              <a:rPr lang="he-IL" sz="1800" dirty="0">
                <a:effectLst/>
                <a:latin typeface="Calibri" panose="020F0502020204030204" pitchFamily="34" charset="0"/>
                <a:ea typeface="Calibri" panose="020F0502020204030204" pitchFamily="34" charset="0"/>
              </a:rPr>
              <a:t> תואם או עולה על מספר החוקרים מ </a:t>
            </a:r>
            <a:r>
              <a:rPr lang="en-US" sz="1800" dirty="0">
                <a:effectLst/>
                <a:latin typeface="Calibri" panose="020F0502020204030204" pitchFamily="34" charset="0"/>
                <a:ea typeface="Calibri" panose="020F0502020204030204" pitchFamily="34" charset="0"/>
              </a:rPr>
              <a:t>High Income Countr</a:t>
            </a:r>
            <a:r>
              <a:rPr lang="en-US" dirty="0">
                <a:latin typeface="Calibri" panose="020F0502020204030204" pitchFamily="34" charset="0"/>
                <a:ea typeface="Calibri" panose="020F0502020204030204" pitchFamily="34" charset="0"/>
              </a:rPr>
              <a:t>ies</a:t>
            </a:r>
            <a:r>
              <a:rPr lang="he-IL" dirty="0">
                <a:latin typeface="Calibri" panose="020F0502020204030204" pitchFamily="34" charset="0"/>
                <a:ea typeface="Calibri" panose="020F0502020204030204" pitchFamily="34" charset="0"/>
              </a:rPr>
              <a:t>.</a:t>
            </a:r>
            <a:endParaRPr lang="en-US" dirty="0"/>
          </a:p>
          <a:p>
            <a:pPr algn="r" rtl="1"/>
            <a:r>
              <a:rPr lang="he-IL" dirty="0"/>
              <a:t>תאריך הגשה: הצעה מקדמית </a:t>
            </a:r>
            <a:r>
              <a:rPr lang="he-IL" b="1" dirty="0">
                <a:solidFill>
                  <a:srgbClr val="FF0000"/>
                </a:solidFill>
              </a:rPr>
              <a:t>ב-4 בנובמבר 2021</a:t>
            </a:r>
            <a:endParaRPr lang="he-IL" b="1" dirty="0">
              <a:solidFill>
                <a:srgbClr val="FF0000"/>
              </a:solidFill>
              <a:hlinkClick r:id="rId2"/>
            </a:endParaRPr>
          </a:p>
          <a:p>
            <a:pPr algn="r" rtl="1"/>
            <a:r>
              <a:rPr lang="en-US" dirty="0">
                <a:hlinkClick r:id="rId2"/>
              </a:rPr>
              <a:t>https://www.volkswagenstiftung.de/en/funding/our-funding-portfolio-at-a-glance/global-issues-preventing-pandemics-the-role-of-human-environmental-interactions</a:t>
            </a:r>
            <a:endParaRPr lang="en-IL" dirty="0"/>
          </a:p>
        </p:txBody>
      </p:sp>
      <p:pic>
        <p:nvPicPr>
          <p:cNvPr id="8194" name="Picture 2" descr="Foundation | VolkswagenStiftung">
            <a:extLst>
              <a:ext uri="{FF2B5EF4-FFF2-40B4-BE49-F238E27FC236}">
                <a16:creationId xmlns:a16="http://schemas.microsoft.com/office/drawing/2014/main" id="{D5AB502E-0483-42B8-9830-CFE310105E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978102"/>
            <a:ext cx="4562647" cy="8798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03233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7AC2D-854E-4C52-A5B2-29D7DFF1C68D}"/>
              </a:ext>
            </a:extLst>
          </p:cNvPr>
          <p:cNvSpPr>
            <a:spLocks noGrp="1"/>
          </p:cNvSpPr>
          <p:nvPr>
            <p:ph type="title"/>
          </p:nvPr>
        </p:nvSpPr>
        <p:spPr>
          <a:xfrm>
            <a:off x="2231136" y="964692"/>
            <a:ext cx="7729728" cy="719253"/>
          </a:xfrm>
        </p:spPr>
        <p:txBody>
          <a:bodyPr>
            <a:normAutofit fontScale="90000"/>
          </a:bodyPr>
          <a:lstStyle/>
          <a:p>
            <a:r>
              <a:rPr lang="en-US" b="1" i="0" dirty="0">
                <a:solidFill>
                  <a:schemeClr val="tx1"/>
                </a:solidFill>
                <a:effectLst/>
                <a:latin typeface="Source Sans Pro" panose="020B0503030403020204" pitchFamily="34" charset="0"/>
              </a:rPr>
              <a:t>Fritz Thyssen Foundation</a:t>
            </a:r>
            <a:endParaRPr lang="en-IL" b="1" dirty="0">
              <a:solidFill>
                <a:schemeClr val="tx1"/>
              </a:solidFill>
            </a:endParaRPr>
          </a:p>
        </p:txBody>
      </p:sp>
      <p:sp>
        <p:nvSpPr>
          <p:cNvPr id="3" name="Content Placeholder 2">
            <a:extLst>
              <a:ext uri="{FF2B5EF4-FFF2-40B4-BE49-F238E27FC236}">
                <a16:creationId xmlns:a16="http://schemas.microsoft.com/office/drawing/2014/main" id="{E44F84BE-4F90-43BC-A374-45FE401E665C}"/>
              </a:ext>
            </a:extLst>
          </p:cNvPr>
          <p:cNvSpPr>
            <a:spLocks noGrp="1"/>
          </p:cNvSpPr>
          <p:nvPr>
            <p:ph idx="1"/>
          </p:nvPr>
        </p:nvSpPr>
        <p:spPr/>
        <p:txBody>
          <a:bodyPr>
            <a:normAutofit fontScale="85000" lnSpcReduction="20000"/>
          </a:bodyPr>
          <a:lstStyle/>
          <a:p>
            <a:pPr algn="r"/>
            <a:r>
              <a:rPr lang="he-IL" dirty="0"/>
              <a:t>הקרן תומכת במחקרים בתחום מדעי הרוח, מדעי החברה וביו-רפואה:</a:t>
            </a:r>
          </a:p>
          <a:p>
            <a:pPr marL="0" indent="0" algn="r">
              <a:buNone/>
            </a:pPr>
            <a:r>
              <a:rPr lang="he-IL" dirty="0"/>
              <a:t>היסטוריה, שפה ותרבות</a:t>
            </a:r>
          </a:p>
          <a:p>
            <a:pPr marL="0" indent="0" algn="r" rtl="1">
              <a:buNone/>
            </a:pPr>
            <a:r>
              <a:rPr lang="he-IL" dirty="0"/>
              <a:t>נושא בינתחומי של </a:t>
            </a:r>
            <a:r>
              <a:rPr lang="en-US" dirty="0"/>
              <a:t>Image–Sound–Language</a:t>
            </a:r>
            <a:endParaRPr lang="he-IL" dirty="0"/>
          </a:p>
          <a:p>
            <a:pPr marL="0" indent="0" algn="r">
              <a:buNone/>
            </a:pPr>
            <a:r>
              <a:rPr lang="he-IL" dirty="0"/>
              <a:t>מדינה, כלכלה וחברה</a:t>
            </a:r>
          </a:p>
          <a:p>
            <a:pPr marL="0" indent="0" algn="r">
              <a:buNone/>
            </a:pPr>
            <a:r>
              <a:rPr lang="he-IL" dirty="0"/>
              <a:t>רפואה ומדעי הטבע</a:t>
            </a:r>
          </a:p>
          <a:p>
            <a:pPr marL="0" indent="0" algn="r">
              <a:buNone/>
            </a:pPr>
            <a:r>
              <a:rPr lang="he-IL" dirty="0"/>
              <a:t>תאריך הגשה: 15 בפברואר, 15 בספטמבר</a:t>
            </a:r>
            <a:endParaRPr lang="en-US" dirty="0"/>
          </a:p>
          <a:p>
            <a:pPr marL="0" indent="0" algn="r">
              <a:buNone/>
            </a:pPr>
            <a:r>
              <a:rPr lang="he-IL" dirty="0"/>
              <a:t>תקציב: 180,000-200,000 יורו לתקופה של שנתיים</a:t>
            </a:r>
          </a:p>
          <a:p>
            <a:pPr marL="0" indent="0" algn="r">
              <a:buNone/>
            </a:pPr>
            <a:r>
              <a:rPr lang="he-IL" dirty="0"/>
              <a:t>250,000 יורו לתקופה של 3 שנים.</a:t>
            </a:r>
          </a:p>
          <a:p>
            <a:pPr marL="0" indent="0" algn="r" rtl="1">
              <a:buNone/>
            </a:pPr>
            <a:r>
              <a:rPr lang="he-IL" dirty="0"/>
              <a:t>יתרון להגיש עם חוקר גרמני.*</a:t>
            </a:r>
          </a:p>
          <a:p>
            <a:pPr marL="0" indent="0" algn="r">
              <a:buNone/>
            </a:pPr>
            <a:r>
              <a:rPr lang="en-US" dirty="0">
                <a:hlinkClick r:id="rId2"/>
              </a:rPr>
              <a:t>https://www.fritz-thyssen-stiftung.de/en/funding/types-of-support/support-of-projects/</a:t>
            </a:r>
            <a:endParaRPr lang="he-IL" dirty="0"/>
          </a:p>
          <a:p>
            <a:pPr marL="0" indent="0" algn="r">
              <a:buNone/>
            </a:pPr>
            <a:endParaRPr lang="en-IL" dirty="0"/>
          </a:p>
        </p:txBody>
      </p:sp>
      <p:pic>
        <p:nvPicPr>
          <p:cNvPr id="9218" name="Picture 2" descr="Fritz Thyssen Foundation Archives • European Platform of Women Scientists  EPWS">
            <a:extLst>
              <a:ext uri="{FF2B5EF4-FFF2-40B4-BE49-F238E27FC236}">
                <a16:creationId xmlns:a16="http://schemas.microsoft.com/office/drawing/2014/main" id="{62EB3892-7908-4066-A9F9-088045F5D0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431316"/>
            <a:ext cx="2577947" cy="14144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61320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BF530F-B7C8-42C3-8556-64FB04852FF3}"/>
              </a:ext>
            </a:extLst>
          </p:cNvPr>
          <p:cNvSpPr>
            <a:spLocks noGrp="1"/>
          </p:cNvSpPr>
          <p:nvPr>
            <p:ph type="title"/>
          </p:nvPr>
        </p:nvSpPr>
        <p:spPr/>
        <p:txBody>
          <a:bodyPr/>
          <a:lstStyle/>
          <a:p>
            <a:r>
              <a:rPr lang="en-US" dirty="0"/>
              <a:t>Gerda-</a:t>
            </a:r>
            <a:r>
              <a:rPr lang="en-US" dirty="0" err="1"/>
              <a:t>henkel</a:t>
            </a:r>
            <a:endParaRPr lang="en-IL" dirty="0"/>
          </a:p>
        </p:txBody>
      </p:sp>
      <p:sp>
        <p:nvSpPr>
          <p:cNvPr id="3" name="Content Placeholder 2">
            <a:extLst>
              <a:ext uri="{FF2B5EF4-FFF2-40B4-BE49-F238E27FC236}">
                <a16:creationId xmlns:a16="http://schemas.microsoft.com/office/drawing/2014/main" id="{6A5D3B06-4CB6-433E-9E1F-3C630DE9016B}"/>
              </a:ext>
            </a:extLst>
          </p:cNvPr>
          <p:cNvSpPr>
            <a:spLocks noGrp="1"/>
          </p:cNvSpPr>
          <p:nvPr>
            <p:ph idx="1"/>
          </p:nvPr>
        </p:nvSpPr>
        <p:spPr/>
        <p:txBody>
          <a:bodyPr/>
          <a:lstStyle/>
          <a:p>
            <a:pPr algn="r" rtl="1"/>
            <a:r>
              <a:rPr lang="he-IL" dirty="0"/>
              <a:t>בתחומים: היסטוריה, פרה היסטוריה , אמנות, לימודי האיסלם, ארכיאולוגיה ,היסטוריה של המשפט, היסטוריה של המדע .</a:t>
            </a:r>
          </a:p>
          <a:p>
            <a:pPr algn="r" rtl="1"/>
            <a:r>
              <a:rPr lang="he-IL" dirty="0"/>
              <a:t>יתרון לשת"פ עם חוקר גרמני </a:t>
            </a:r>
          </a:p>
          <a:p>
            <a:pPr algn="r" rtl="1"/>
            <a:r>
              <a:rPr lang="he-IL" dirty="0"/>
              <a:t>סכום המענק- 25,000 יורו</a:t>
            </a:r>
          </a:p>
          <a:p>
            <a:pPr algn="r" rtl="1"/>
            <a:r>
              <a:rPr lang="he-IL" dirty="0"/>
              <a:t>מועד הגשה : 24.11.21. </a:t>
            </a:r>
          </a:p>
          <a:p>
            <a:pPr algn="r" rtl="1"/>
            <a:r>
              <a:rPr lang="he-IL" dirty="0"/>
              <a:t>התחלת מחקר: מאי 2022</a:t>
            </a:r>
          </a:p>
          <a:p>
            <a:pPr algn="r"/>
            <a:r>
              <a:rPr lang="en-US" dirty="0">
                <a:hlinkClick r:id="rId2"/>
              </a:rPr>
              <a:t>https://www.gerda-henkel-stiftung.de/en/general-research-grants-projects?page_id=32</a:t>
            </a:r>
            <a:r>
              <a:rPr lang="en-US" dirty="0"/>
              <a:t>- </a:t>
            </a:r>
            <a:endParaRPr lang="en-IL" dirty="0"/>
          </a:p>
        </p:txBody>
      </p:sp>
      <p:pic>
        <p:nvPicPr>
          <p:cNvPr id="10242" name="Picture 2" descr="Gerda Henkel Stiftung - Photos | Facebook">
            <a:extLst>
              <a:ext uri="{FF2B5EF4-FFF2-40B4-BE49-F238E27FC236}">
                <a16:creationId xmlns:a16="http://schemas.microsoft.com/office/drawing/2014/main" id="{F00499D2-69BC-4CF9-8F76-96FF1A99A4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100810"/>
            <a:ext cx="1988889" cy="17571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48092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A619C-15C4-44DE-A74A-16C30D2D1B55}"/>
              </a:ext>
            </a:extLst>
          </p:cNvPr>
          <p:cNvSpPr>
            <a:spLocks noGrp="1"/>
          </p:cNvSpPr>
          <p:nvPr>
            <p:ph type="title"/>
          </p:nvPr>
        </p:nvSpPr>
        <p:spPr>
          <a:xfrm>
            <a:off x="2770191" y="1087448"/>
            <a:ext cx="7729728" cy="1188720"/>
          </a:xfrm>
        </p:spPr>
        <p:txBody>
          <a:bodyPr/>
          <a:lstStyle/>
          <a:p>
            <a:r>
              <a:rPr lang="en-US" b="1" dirty="0">
                <a:solidFill>
                  <a:srgbClr val="002060"/>
                </a:solidFill>
              </a:rPr>
              <a:t>Minerva-</a:t>
            </a:r>
            <a:r>
              <a:rPr lang="en-US" b="1" dirty="0" err="1">
                <a:solidFill>
                  <a:srgbClr val="002060"/>
                </a:solidFill>
              </a:rPr>
              <a:t>Gentner</a:t>
            </a:r>
            <a:r>
              <a:rPr lang="en-US" b="1" dirty="0">
                <a:solidFill>
                  <a:srgbClr val="002060"/>
                </a:solidFill>
              </a:rPr>
              <a:t> Symposia</a:t>
            </a:r>
          </a:p>
        </p:txBody>
      </p:sp>
      <p:sp>
        <p:nvSpPr>
          <p:cNvPr id="3" name="Content Placeholder 2">
            <a:extLst>
              <a:ext uri="{FF2B5EF4-FFF2-40B4-BE49-F238E27FC236}">
                <a16:creationId xmlns:a16="http://schemas.microsoft.com/office/drawing/2014/main" id="{2044D7C1-EFEB-4EAC-96B6-DC9D3A9ED177}"/>
              </a:ext>
            </a:extLst>
          </p:cNvPr>
          <p:cNvSpPr>
            <a:spLocks noGrp="1"/>
          </p:cNvSpPr>
          <p:nvPr>
            <p:ph idx="1"/>
          </p:nvPr>
        </p:nvSpPr>
        <p:spPr/>
        <p:txBody>
          <a:bodyPr/>
          <a:lstStyle/>
          <a:p>
            <a:pPr marL="0" indent="0" algn="r">
              <a:buNone/>
            </a:pPr>
            <a:r>
              <a:rPr lang="he-IL" dirty="0">
                <a:solidFill>
                  <a:schemeClr val="tx1"/>
                </a:solidFill>
              </a:rPr>
              <a:t>כנס משותף שיכול להתקיים בישראל או בגרמניה</a:t>
            </a:r>
          </a:p>
          <a:p>
            <a:pPr algn="r">
              <a:buFontTx/>
              <a:buChar char="-"/>
            </a:pPr>
            <a:r>
              <a:rPr lang="he-IL" dirty="0">
                <a:solidFill>
                  <a:schemeClr val="tx1"/>
                </a:solidFill>
              </a:rPr>
              <a:t>25-50 משתתפים משתי המדינות ניתן לצרף חוקרים ממדינות אחרות</a:t>
            </a:r>
          </a:p>
          <a:p>
            <a:pPr marL="0" indent="0" algn="r">
              <a:buNone/>
            </a:pPr>
            <a:r>
              <a:rPr lang="he-IL" dirty="0">
                <a:solidFill>
                  <a:schemeClr val="tx1"/>
                </a:solidFill>
              </a:rPr>
              <a:t>שילוב של חוקרים צעירים  - דוקטורנטים ופוסט דוקטורנטים</a:t>
            </a:r>
          </a:p>
          <a:p>
            <a:pPr algn="r">
              <a:buFontTx/>
              <a:buChar char="-"/>
            </a:pPr>
            <a:r>
              <a:rPr lang="he-IL" dirty="0">
                <a:solidFill>
                  <a:schemeClr val="tx1"/>
                </a:solidFill>
              </a:rPr>
              <a:t>סכום המענק- 30,000 יורו</a:t>
            </a:r>
          </a:p>
          <a:p>
            <a:pPr algn="r">
              <a:buFontTx/>
              <a:buChar char="-"/>
            </a:pPr>
            <a:r>
              <a:rPr lang="en-US" dirty="0">
                <a:solidFill>
                  <a:schemeClr val="tx1"/>
                </a:solidFill>
              </a:rPr>
              <a:t>12.7.21 </a:t>
            </a:r>
            <a:r>
              <a:rPr lang="he-IL" dirty="0">
                <a:solidFill>
                  <a:schemeClr val="tx1"/>
                </a:solidFill>
              </a:rPr>
              <a:t>מועד הגשה- יולי </a:t>
            </a:r>
          </a:p>
          <a:p>
            <a:pPr algn="r">
              <a:buFontTx/>
              <a:buChar char="-"/>
            </a:pPr>
            <a:r>
              <a:rPr lang="en-US" dirty="0">
                <a:hlinkClick r:id="rId2"/>
              </a:rPr>
              <a:t>https://www.minerva.mpg.de/19287/gentner-symposia</a:t>
            </a:r>
            <a:endParaRPr lang="en-IL" dirty="0">
              <a:solidFill>
                <a:schemeClr val="tx1"/>
              </a:solidFill>
            </a:endParaRPr>
          </a:p>
        </p:txBody>
      </p:sp>
      <p:pic>
        <p:nvPicPr>
          <p:cNvPr id="11266" name="Picture 2" descr="Homepage of the Minerva Stiftung | Minerva Stiftung Gesellschaft für die  Forschung mbH">
            <a:extLst>
              <a:ext uri="{FF2B5EF4-FFF2-40B4-BE49-F238E27FC236}">
                <a16:creationId xmlns:a16="http://schemas.microsoft.com/office/drawing/2014/main" id="{932AF40E-8326-4AC0-8BAA-AB34A1CAD4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278322"/>
            <a:ext cx="2577947" cy="15796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976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87ACB2-80D9-4336-8510-4EFDAE179818}"/>
              </a:ext>
            </a:extLst>
          </p:cNvPr>
          <p:cNvSpPr>
            <a:spLocks noGrp="1"/>
          </p:cNvSpPr>
          <p:nvPr>
            <p:ph type="title"/>
          </p:nvPr>
        </p:nvSpPr>
        <p:spPr>
          <a:xfrm>
            <a:off x="2248250" y="964692"/>
            <a:ext cx="7712614" cy="1027070"/>
          </a:xfrm>
        </p:spPr>
        <p:txBody>
          <a:bodyPr/>
          <a:lstStyle/>
          <a:p>
            <a:r>
              <a:rPr lang="en-US" b="1" dirty="0">
                <a:solidFill>
                  <a:srgbClr val="002060"/>
                </a:solidFill>
              </a:rPr>
              <a:t>Minerva Schools</a:t>
            </a:r>
          </a:p>
        </p:txBody>
      </p:sp>
      <p:sp>
        <p:nvSpPr>
          <p:cNvPr id="3" name="Content Placeholder 2">
            <a:extLst>
              <a:ext uri="{FF2B5EF4-FFF2-40B4-BE49-F238E27FC236}">
                <a16:creationId xmlns:a16="http://schemas.microsoft.com/office/drawing/2014/main" id="{EF2EC972-D828-4943-AEA9-2B5AE99C351E}"/>
              </a:ext>
            </a:extLst>
          </p:cNvPr>
          <p:cNvSpPr>
            <a:spLocks noGrp="1"/>
          </p:cNvSpPr>
          <p:nvPr>
            <p:ph idx="1"/>
          </p:nvPr>
        </p:nvSpPr>
        <p:spPr/>
        <p:txBody>
          <a:bodyPr/>
          <a:lstStyle/>
          <a:p>
            <a:pPr marL="0" indent="0" algn="r">
              <a:buNone/>
            </a:pPr>
            <a:r>
              <a:rPr lang="he-IL" dirty="0">
                <a:solidFill>
                  <a:schemeClr val="tx1"/>
                </a:solidFill>
              </a:rPr>
              <a:t>כנס משותף או סדרה של סדנאות שניתן לקיים בישראל או בגרמניה</a:t>
            </a:r>
          </a:p>
          <a:p>
            <a:pPr algn="r">
              <a:buFontTx/>
              <a:buChar char="-"/>
            </a:pPr>
            <a:r>
              <a:rPr lang="he-IL" dirty="0">
                <a:solidFill>
                  <a:schemeClr val="tx1"/>
                </a:solidFill>
              </a:rPr>
              <a:t>25-50 משתתפים משתי המדינות ניתן לצרף חוקרים ממדינות אחרות</a:t>
            </a:r>
          </a:p>
          <a:p>
            <a:pPr marL="0" indent="0" algn="r">
              <a:buNone/>
            </a:pPr>
            <a:r>
              <a:rPr lang="he-IL" dirty="0">
                <a:solidFill>
                  <a:schemeClr val="tx1"/>
                </a:solidFill>
              </a:rPr>
              <a:t>בדגש על שילוב של חוקרים צעירים  - דוקטורנטים ופוסט דוקטורנטים</a:t>
            </a:r>
          </a:p>
          <a:p>
            <a:pPr algn="r">
              <a:buFontTx/>
              <a:buChar char="-"/>
            </a:pPr>
            <a:r>
              <a:rPr lang="he-IL" dirty="0">
                <a:solidFill>
                  <a:schemeClr val="tx1"/>
                </a:solidFill>
              </a:rPr>
              <a:t>סכום המענק- 25,500 יורו</a:t>
            </a:r>
          </a:p>
          <a:p>
            <a:pPr algn="r">
              <a:buFontTx/>
              <a:buChar char="-"/>
            </a:pPr>
            <a:r>
              <a:rPr lang="he-IL" dirty="0">
                <a:solidFill>
                  <a:schemeClr val="tx1"/>
                </a:solidFill>
              </a:rPr>
              <a:t>מועד הגשה- פברואר</a:t>
            </a:r>
          </a:p>
          <a:p>
            <a:pPr algn="r">
              <a:buFontTx/>
              <a:buChar char="-"/>
            </a:pPr>
            <a:r>
              <a:rPr lang="en-US" dirty="0">
                <a:hlinkClick r:id="rId2"/>
              </a:rPr>
              <a:t>https://www.minerva.mpg.de/18385/minerva-schools</a:t>
            </a:r>
            <a:endParaRPr lang="en-IL" dirty="0">
              <a:solidFill>
                <a:srgbClr val="002060"/>
              </a:solidFill>
            </a:endParaRPr>
          </a:p>
        </p:txBody>
      </p:sp>
      <p:pic>
        <p:nvPicPr>
          <p:cNvPr id="4" name="Picture 2" descr="Homepage of the Minerva Stiftung | Minerva Stiftung Gesellschaft für die  Forschung mbH">
            <a:extLst>
              <a:ext uri="{FF2B5EF4-FFF2-40B4-BE49-F238E27FC236}">
                <a16:creationId xmlns:a16="http://schemas.microsoft.com/office/drawing/2014/main" id="{A338AA7B-3C77-428B-8951-4F1AB163AA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278322"/>
            <a:ext cx="2577947" cy="15796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29235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87ACB2-80D9-4336-8510-4EFDAE179818}"/>
              </a:ext>
            </a:extLst>
          </p:cNvPr>
          <p:cNvSpPr>
            <a:spLocks noGrp="1"/>
          </p:cNvSpPr>
          <p:nvPr>
            <p:ph type="title"/>
          </p:nvPr>
        </p:nvSpPr>
        <p:spPr>
          <a:xfrm>
            <a:off x="2248250" y="964692"/>
            <a:ext cx="7712614" cy="1027070"/>
          </a:xfrm>
        </p:spPr>
        <p:txBody>
          <a:bodyPr>
            <a:normAutofit fontScale="90000"/>
          </a:bodyPr>
          <a:lstStyle/>
          <a:p>
            <a:r>
              <a:rPr lang="en-US" b="1" dirty="0">
                <a:solidFill>
                  <a:srgbClr val="002060"/>
                </a:solidFill>
              </a:rPr>
              <a:t>Minerva Short-term research grants</a:t>
            </a:r>
          </a:p>
        </p:txBody>
      </p:sp>
      <p:sp>
        <p:nvSpPr>
          <p:cNvPr id="3" name="Content Placeholder 2">
            <a:extLst>
              <a:ext uri="{FF2B5EF4-FFF2-40B4-BE49-F238E27FC236}">
                <a16:creationId xmlns:a16="http://schemas.microsoft.com/office/drawing/2014/main" id="{EF2EC972-D828-4943-AEA9-2B5AE99C351E}"/>
              </a:ext>
            </a:extLst>
          </p:cNvPr>
          <p:cNvSpPr>
            <a:spLocks noGrp="1"/>
          </p:cNvSpPr>
          <p:nvPr>
            <p:ph idx="1"/>
          </p:nvPr>
        </p:nvSpPr>
        <p:spPr/>
        <p:txBody>
          <a:bodyPr/>
          <a:lstStyle/>
          <a:p>
            <a:pPr algn="r" rtl="1">
              <a:buFont typeface="Wingdings" panose="05000000000000000000" pitchFamily="2" charset="2"/>
              <a:buChar char="v"/>
            </a:pPr>
            <a:r>
              <a:rPr lang="he-IL" dirty="0">
                <a:solidFill>
                  <a:schemeClr val="tx1"/>
                </a:solidFill>
              </a:rPr>
              <a:t>מענקי המחקר לטווח קצר של מינרווה מעניק למדענים צעירים (ישראלים וגרמנים) מכל תחומי המחקר לבקר בגרמניה או לגרמנים לבוא לישראל.</a:t>
            </a:r>
          </a:p>
          <a:p>
            <a:pPr algn="r" rtl="1">
              <a:buFont typeface="Wingdings" panose="05000000000000000000" pitchFamily="2" charset="2"/>
              <a:buChar char="v"/>
            </a:pPr>
            <a:r>
              <a:rPr lang="he-IL" dirty="0">
                <a:solidFill>
                  <a:schemeClr val="tx1"/>
                </a:solidFill>
              </a:rPr>
              <a:t>המענקים מאפשרים להשתתף בסמינרים ובסדנאות, במיוחד כמרצים אורחים. </a:t>
            </a:r>
          </a:p>
          <a:p>
            <a:pPr algn="r" rtl="1">
              <a:buFont typeface="Wingdings" panose="05000000000000000000" pitchFamily="2" charset="2"/>
              <a:buChar char="v"/>
            </a:pPr>
            <a:r>
              <a:rPr lang="he-IL" dirty="0">
                <a:solidFill>
                  <a:schemeClr val="tx1"/>
                </a:solidFill>
              </a:rPr>
              <a:t>המענקים מיועדים לשהייה של שבוע עד שמונה שבועות (כולל הוצאות נסיעה וכו')</a:t>
            </a:r>
          </a:p>
          <a:p>
            <a:pPr algn="r" rtl="1">
              <a:buFont typeface="Wingdings" panose="05000000000000000000" pitchFamily="2" charset="2"/>
              <a:buChar char="v"/>
            </a:pPr>
            <a:r>
              <a:rPr lang="he-IL" dirty="0">
                <a:solidFill>
                  <a:schemeClr val="tx1"/>
                </a:solidFill>
              </a:rPr>
              <a:t>מיועד לחוקרים מתחת לגיל 38.</a:t>
            </a:r>
          </a:p>
          <a:p>
            <a:pPr marL="0" indent="0" algn="r">
              <a:buNone/>
            </a:pPr>
            <a:r>
              <a:rPr lang="en-US" dirty="0">
                <a:solidFill>
                  <a:schemeClr val="tx1"/>
                </a:solidFill>
                <a:hlinkClick r:id="rId2"/>
              </a:rPr>
              <a:t>https://www.minerva.mpg.de/16308/eligibility</a:t>
            </a:r>
            <a:endParaRPr lang="he-IL" dirty="0">
              <a:solidFill>
                <a:schemeClr val="tx1"/>
              </a:solidFill>
            </a:endParaRPr>
          </a:p>
        </p:txBody>
      </p:sp>
      <p:pic>
        <p:nvPicPr>
          <p:cNvPr id="4" name="Picture 2" descr="Homepage of the Minerva Stiftung | Minerva Stiftung Gesellschaft für die  Forschung mbH">
            <a:extLst>
              <a:ext uri="{FF2B5EF4-FFF2-40B4-BE49-F238E27FC236}">
                <a16:creationId xmlns:a16="http://schemas.microsoft.com/office/drawing/2014/main" id="{A338AA7B-3C77-428B-8951-4F1AB163AA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278322"/>
            <a:ext cx="2577947" cy="15796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46862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87ACB2-80D9-4336-8510-4EFDAE179818}"/>
              </a:ext>
            </a:extLst>
          </p:cNvPr>
          <p:cNvSpPr>
            <a:spLocks noGrp="1"/>
          </p:cNvSpPr>
          <p:nvPr>
            <p:ph type="title"/>
          </p:nvPr>
        </p:nvSpPr>
        <p:spPr>
          <a:xfrm>
            <a:off x="2248250" y="964692"/>
            <a:ext cx="7712614" cy="1027070"/>
          </a:xfrm>
        </p:spPr>
        <p:txBody>
          <a:bodyPr>
            <a:normAutofit/>
          </a:bodyPr>
          <a:lstStyle/>
          <a:p>
            <a:r>
              <a:rPr lang="en-US" b="1" dirty="0">
                <a:solidFill>
                  <a:srgbClr val="002060"/>
                </a:solidFill>
              </a:rPr>
              <a:t>Minerva centers</a:t>
            </a:r>
          </a:p>
        </p:txBody>
      </p:sp>
      <p:sp>
        <p:nvSpPr>
          <p:cNvPr id="3" name="Content Placeholder 2">
            <a:extLst>
              <a:ext uri="{FF2B5EF4-FFF2-40B4-BE49-F238E27FC236}">
                <a16:creationId xmlns:a16="http://schemas.microsoft.com/office/drawing/2014/main" id="{EF2EC972-D828-4943-AEA9-2B5AE99C351E}"/>
              </a:ext>
            </a:extLst>
          </p:cNvPr>
          <p:cNvSpPr>
            <a:spLocks noGrp="1"/>
          </p:cNvSpPr>
          <p:nvPr>
            <p:ph idx="1"/>
          </p:nvPr>
        </p:nvSpPr>
        <p:spPr/>
        <p:txBody>
          <a:bodyPr/>
          <a:lstStyle/>
          <a:p>
            <a:pPr algn="r" rtl="1">
              <a:buFont typeface="Wingdings" panose="05000000000000000000" pitchFamily="2" charset="2"/>
              <a:buChar char="Ø"/>
            </a:pPr>
            <a:r>
              <a:rPr lang="he-IL" dirty="0">
                <a:solidFill>
                  <a:schemeClr val="tx1"/>
                </a:solidFill>
              </a:rPr>
              <a:t>בערך אחת לשנתיים-שלוש יוצא קול קורא למרכזי מינרווה חדשים בתחום מחקר ספציפי. </a:t>
            </a:r>
          </a:p>
          <a:p>
            <a:pPr algn="r" rtl="1">
              <a:buFont typeface="Wingdings" panose="05000000000000000000" pitchFamily="2" charset="2"/>
              <a:buChar char="Ø"/>
            </a:pPr>
            <a:r>
              <a:rPr lang="he-IL" dirty="0">
                <a:solidFill>
                  <a:schemeClr val="tx1"/>
                </a:solidFill>
              </a:rPr>
              <a:t>בדרך כלל שלושה מרכזי מינרווה ממומנים.</a:t>
            </a:r>
          </a:p>
          <a:p>
            <a:pPr algn="r" rtl="1">
              <a:buFont typeface="Wingdings" panose="05000000000000000000" pitchFamily="2" charset="2"/>
              <a:buChar char="Ø"/>
            </a:pPr>
            <a:r>
              <a:rPr lang="he-IL" dirty="0">
                <a:solidFill>
                  <a:schemeClr val="tx1"/>
                </a:solidFill>
              </a:rPr>
              <a:t>מרכזי מינרווה עוסקים בנושאים חדשניים שמעניינים במיוחד את הקהילה המדעית בישראל ובגרמניה. באופן אידיאלי, המרכז מוקדש לתחום מחקר מתפתח שעדיין אינו מבוסס היטב בישראל ואשר עדיין אינו מושך מספיק מענקים ותרומות.</a:t>
            </a:r>
            <a:endParaRPr lang="en-US" dirty="0">
              <a:solidFill>
                <a:schemeClr val="tx1"/>
              </a:solidFill>
            </a:endParaRPr>
          </a:p>
          <a:p>
            <a:pPr marL="0" indent="0" algn="r">
              <a:buNone/>
            </a:pPr>
            <a:r>
              <a:rPr lang="he-IL" dirty="0">
                <a:solidFill>
                  <a:schemeClr val="tx1"/>
                </a:solidFill>
              </a:rPr>
              <a:t>תקציב: עד 150,000 יורו לשנה ועד לתקופה של 6 שנים.</a:t>
            </a:r>
            <a:endParaRPr lang="en-US" dirty="0">
              <a:solidFill>
                <a:schemeClr val="tx1"/>
              </a:solidFill>
            </a:endParaRPr>
          </a:p>
          <a:p>
            <a:pPr marL="0" indent="0" algn="r">
              <a:buNone/>
            </a:pPr>
            <a:r>
              <a:rPr lang="en-US" dirty="0">
                <a:solidFill>
                  <a:schemeClr val="tx1"/>
                </a:solidFill>
                <a:hlinkClick r:id="rId2"/>
              </a:rPr>
              <a:t>https://www.minerva.mpg.de/minerva-centers</a:t>
            </a:r>
            <a:endParaRPr lang="he-IL" dirty="0">
              <a:solidFill>
                <a:schemeClr val="tx1"/>
              </a:solidFill>
            </a:endParaRPr>
          </a:p>
        </p:txBody>
      </p:sp>
      <p:pic>
        <p:nvPicPr>
          <p:cNvPr id="4" name="Picture 2" descr="Homepage of the Minerva Stiftung | Minerva Stiftung Gesellschaft für die  Forschung mbH">
            <a:extLst>
              <a:ext uri="{FF2B5EF4-FFF2-40B4-BE49-F238E27FC236}">
                <a16:creationId xmlns:a16="http://schemas.microsoft.com/office/drawing/2014/main" id="{A338AA7B-3C77-428B-8951-4F1AB163AA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278322"/>
            <a:ext cx="2577947" cy="15796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6983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0220E-D59F-44A2-8E3F-E784969F54E7}"/>
              </a:ext>
            </a:extLst>
          </p:cNvPr>
          <p:cNvSpPr>
            <a:spLocks noGrp="1"/>
          </p:cNvSpPr>
          <p:nvPr>
            <p:ph type="title"/>
          </p:nvPr>
        </p:nvSpPr>
        <p:spPr>
          <a:xfrm>
            <a:off x="2231135" y="199176"/>
            <a:ext cx="8243723" cy="1302393"/>
          </a:xfrm>
        </p:spPr>
        <p:txBody>
          <a:bodyPr>
            <a:normAutofit fontScale="90000"/>
          </a:bodyPr>
          <a:lstStyle/>
          <a:p>
            <a:br>
              <a:rPr lang="en-US" b="1" dirty="0"/>
            </a:br>
            <a:r>
              <a:rPr lang="en-US" b="1" dirty="0"/>
              <a:t>Alexander Von Humboldt</a:t>
            </a:r>
            <a:r>
              <a:rPr lang="he-IL" b="1" dirty="0"/>
              <a:t> </a:t>
            </a:r>
            <a:r>
              <a:rPr lang="en-US" b="1" dirty="0"/>
              <a:t>foundation - </a:t>
            </a:r>
            <a:br>
              <a:rPr lang="en-US" b="1" dirty="0"/>
            </a:br>
            <a:r>
              <a:rPr lang="en-US" b="1" dirty="0"/>
              <a:t>Humboldt Research Award</a:t>
            </a:r>
            <a:br>
              <a:rPr lang="en-US" sz="1400" b="0" i="0" dirty="0">
                <a:solidFill>
                  <a:srgbClr val="333333"/>
                </a:solidFill>
                <a:effectLst/>
                <a:latin typeface="IBM Plex Sans"/>
              </a:rPr>
            </a:br>
            <a:endParaRPr lang="en-IL" sz="2000" b="1" dirty="0"/>
          </a:p>
        </p:txBody>
      </p:sp>
      <p:sp>
        <p:nvSpPr>
          <p:cNvPr id="3" name="Content Placeholder 2">
            <a:extLst>
              <a:ext uri="{FF2B5EF4-FFF2-40B4-BE49-F238E27FC236}">
                <a16:creationId xmlns:a16="http://schemas.microsoft.com/office/drawing/2014/main" id="{BACAABC5-7470-493D-810B-33BB74B04FD5}"/>
              </a:ext>
            </a:extLst>
          </p:cNvPr>
          <p:cNvSpPr>
            <a:spLocks noGrp="1"/>
          </p:cNvSpPr>
          <p:nvPr>
            <p:ph idx="1"/>
          </p:nvPr>
        </p:nvSpPr>
        <p:spPr>
          <a:xfrm>
            <a:off x="2231135" y="1765425"/>
            <a:ext cx="8687344" cy="4988459"/>
          </a:xfrm>
        </p:spPr>
        <p:txBody>
          <a:bodyPr>
            <a:normAutofit/>
          </a:bodyPr>
          <a:lstStyle/>
          <a:p>
            <a:pPr algn="r" rtl="1">
              <a:buFont typeface="Wingdings" panose="05000000000000000000" pitchFamily="2" charset="2"/>
              <a:buChar char="ü"/>
            </a:pPr>
            <a:r>
              <a:rPr lang="he-IL" dirty="0"/>
              <a:t>מיועד לחוקרים בכירים ומוכרים (בינלאומיים)</a:t>
            </a:r>
          </a:p>
          <a:p>
            <a:pPr algn="r" rtl="1">
              <a:buFont typeface="Wingdings" panose="05000000000000000000" pitchFamily="2" charset="2"/>
              <a:buChar char="ü"/>
            </a:pPr>
            <a:r>
              <a:rPr lang="he-IL" dirty="0"/>
              <a:t>פתוח לכל תחומי המחקר</a:t>
            </a:r>
          </a:p>
          <a:p>
            <a:pPr algn="r" rtl="1">
              <a:buFont typeface="Wingdings" panose="05000000000000000000" pitchFamily="2" charset="2"/>
              <a:buChar char="ü"/>
            </a:pPr>
            <a:r>
              <a:rPr lang="he-IL" dirty="0"/>
              <a:t> פתוח לחוקרים מכל המדינות </a:t>
            </a:r>
          </a:p>
          <a:p>
            <a:pPr algn="r" rtl="1">
              <a:buFont typeface="Wingdings" panose="05000000000000000000" pitchFamily="2" charset="2"/>
              <a:buChar char="ü"/>
            </a:pPr>
            <a:r>
              <a:rPr lang="he-IL" dirty="0"/>
              <a:t>גובה המענק: 60,000 יורו </a:t>
            </a:r>
          </a:p>
          <a:p>
            <a:pPr algn="r" rtl="1">
              <a:buFont typeface="Wingdings" panose="05000000000000000000" pitchFamily="2" charset="2"/>
              <a:buChar char="ü"/>
            </a:pPr>
            <a:r>
              <a:rPr lang="he-IL" dirty="0"/>
              <a:t>זוכי הפרסים יבצעו את פרויקט המחקר שלהם במוסד מחקר בגרמניה בשיתוף עם עמיתים מומחים שם. הפרס מאפשר שהייה כוללת של בין שישה חודשים לשנה שלמה.</a:t>
            </a:r>
          </a:p>
          <a:p>
            <a:pPr algn="r" rtl="1">
              <a:buFont typeface="Wingdings" panose="05000000000000000000" pitchFamily="2" charset="2"/>
              <a:buChar char="ü"/>
            </a:pPr>
            <a:r>
              <a:rPr lang="en-US" dirty="0">
                <a:hlinkClick r:id="rId2"/>
              </a:rPr>
              <a:t>https://www.humboldt-foundation.de/en/apply/sponsorship-programmes/humboldt-research-award</a:t>
            </a:r>
            <a:endParaRPr lang="en-US" dirty="0"/>
          </a:p>
          <a:p>
            <a:pPr marL="0" indent="0" algn="r">
              <a:buNone/>
            </a:pPr>
            <a:r>
              <a:rPr lang="he-IL" b="0" i="0" dirty="0">
                <a:solidFill>
                  <a:srgbClr val="333333"/>
                </a:solidFill>
                <a:effectLst/>
                <a:latin typeface="IBM Plex Sans"/>
              </a:rPr>
              <a:t>*</a:t>
            </a:r>
            <a:r>
              <a:rPr lang="en-US" sz="1400" b="1" i="0" u="sng" dirty="0">
                <a:solidFill>
                  <a:srgbClr val="333333"/>
                </a:solidFill>
                <a:effectLst/>
                <a:latin typeface="IBM Plex Sans"/>
              </a:rPr>
              <a:t>Alexander von Humboldt Professorship</a:t>
            </a:r>
            <a:r>
              <a:rPr lang="he-IL" sz="1400" b="0" i="0" dirty="0">
                <a:solidFill>
                  <a:srgbClr val="333333"/>
                </a:solidFill>
                <a:effectLst/>
                <a:latin typeface="IBM Plex Sans"/>
              </a:rPr>
              <a:t>*</a:t>
            </a:r>
            <a:endParaRPr lang="en-US" sz="1400" b="0" i="0" dirty="0">
              <a:solidFill>
                <a:srgbClr val="333333"/>
              </a:solidFill>
              <a:effectLst/>
              <a:latin typeface="IBM Plex Sans"/>
            </a:endParaRPr>
          </a:p>
          <a:p>
            <a:pPr marL="0" indent="0" algn="r">
              <a:buNone/>
            </a:pPr>
            <a:r>
              <a:rPr lang="en-US" sz="1400" dirty="0">
                <a:hlinkClick r:id="rId3"/>
              </a:rPr>
              <a:t>https://www.humboldt-foundation.de/en/apply/sponsorship-programmes/alexander-von-humboldt-professorship</a:t>
            </a:r>
            <a:endParaRPr lang="he-IL" sz="1400" dirty="0"/>
          </a:p>
          <a:p>
            <a:pPr marL="0" indent="0" algn="r">
              <a:buNone/>
            </a:pPr>
            <a:r>
              <a:rPr lang="he-IL" sz="1400" b="1" i="0" dirty="0">
                <a:solidFill>
                  <a:srgbClr val="333333"/>
                </a:solidFill>
                <a:effectLst/>
                <a:latin typeface="IBM Plex Sans"/>
              </a:rPr>
              <a:t>*</a:t>
            </a:r>
            <a:r>
              <a:rPr lang="en-US" sz="1400" b="1" i="0" dirty="0">
                <a:solidFill>
                  <a:srgbClr val="333333"/>
                </a:solidFill>
                <a:effectLst/>
                <a:latin typeface="IBM Plex Sans"/>
              </a:rPr>
              <a:t>Humboldt Research Fellowship</a:t>
            </a:r>
            <a:r>
              <a:rPr lang="he-IL" sz="1400" b="1" i="0" dirty="0">
                <a:solidFill>
                  <a:srgbClr val="333333"/>
                </a:solidFill>
                <a:effectLst/>
                <a:latin typeface="IBM Plex Sans"/>
              </a:rPr>
              <a:t>*</a:t>
            </a:r>
          </a:p>
          <a:p>
            <a:pPr marL="0" indent="0" algn="r">
              <a:buNone/>
            </a:pPr>
            <a:r>
              <a:rPr lang="en-US" sz="1400" b="0" i="0" dirty="0">
                <a:solidFill>
                  <a:srgbClr val="333333"/>
                </a:solidFill>
                <a:effectLst/>
                <a:latin typeface="IBM Plex Sans Condensed"/>
              </a:rPr>
              <a:t>For postdoctoral researchers, experienced researchers</a:t>
            </a:r>
            <a:endParaRPr lang="he-IL" sz="1400" dirty="0"/>
          </a:p>
          <a:p>
            <a:pPr marL="0" indent="0" algn="r">
              <a:buNone/>
            </a:pPr>
            <a:r>
              <a:rPr lang="en-US" sz="1400" dirty="0">
                <a:hlinkClick r:id="rId4"/>
              </a:rPr>
              <a:t>https://www.humboldt-foundation.de/en/apply/sponsorship-programmes/humboldt-research-fellowship</a:t>
            </a:r>
            <a:endParaRPr lang="en-US" sz="1400" dirty="0"/>
          </a:p>
        </p:txBody>
      </p:sp>
      <p:pic>
        <p:nvPicPr>
          <p:cNvPr id="12290" name="Picture 2" descr="Fully Funded Philipp Schwartz Initiative of the Alexander von Humboldt  Foundation 2019, Germany">
            <a:extLst>
              <a:ext uri="{FF2B5EF4-FFF2-40B4-BE49-F238E27FC236}">
                <a16:creationId xmlns:a16="http://schemas.microsoft.com/office/drawing/2014/main" id="{A6F3FEEA-08C5-46B8-9938-18CD7E55A9D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5513560"/>
            <a:ext cx="2560839" cy="1344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10531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7BACC-67FB-4AF2-981C-66B1425181B6}"/>
              </a:ext>
            </a:extLst>
          </p:cNvPr>
          <p:cNvSpPr>
            <a:spLocks noGrp="1"/>
          </p:cNvSpPr>
          <p:nvPr>
            <p:ph type="title"/>
          </p:nvPr>
        </p:nvSpPr>
        <p:spPr>
          <a:xfrm>
            <a:off x="2584221" y="860079"/>
            <a:ext cx="7729728" cy="1374814"/>
          </a:xfrm>
        </p:spPr>
        <p:txBody>
          <a:bodyPr>
            <a:normAutofit fontScale="90000"/>
          </a:bodyPr>
          <a:lstStyle/>
          <a:p>
            <a:br>
              <a:rPr lang="he-IL" b="1" dirty="0"/>
            </a:br>
            <a:r>
              <a:rPr lang="en-US" b="1" dirty="0"/>
              <a:t>International Visiting Researchers at Max Planck Institutes</a:t>
            </a:r>
            <a:br>
              <a:rPr lang="en-US" dirty="0"/>
            </a:br>
            <a:endParaRPr lang="en-IL" dirty="0"/>
          </a:p>
        </p:txBody>
      </p:sp>
      <p:sp>
        <p:nvSpPr>
          <p:cNvPr id="3" name="Content Placeholder 2">
            <a:extLst>
              <a:ext uri="{FF2B5EF4-FFF2-40B4-BE49-F238E27FC236}">
                <a16:creationId xmlns:a16="http://schemas.microsoft.com/office/drawing/2014/main" id="{A1E0312E-9B8C-47A2-8575-F677CD2D753E}"/>
              </a:ext>
            </a:extLst>
          </p:cNvPr>
          <p:cNvSpPr>
            <a:spLocks noGrp="1"/>
          </p:cNvSpPr>
          <p:nvPr>
            <p:ph idx="1"/>
          </p:nvPr>
        </p:nvSpPr>
        <p:spPr/>
        <p:txBody>
          <a:bodyPr/>
          <a:lstStyle/>
          <a:p>
            <a:pPr algn="r" rtl="1"/>
            <a:r>
              <a:rPr lang="he-IL" dirty="0"/>
              <a:t>מיועד לחוקרים בכירים</a:t>
            </a:r>
          </a:p>
          <a:p>
            <a:pPr algn="r" rtl="1"/>
            <a:r>
              <a:rPr lang="he-IL" dirty="0"/>
              <a:t>המימון יקבע בהתאם לפעילות ,פרופיל החוקר ותקופת השהיה</a:t>
            </a:r>
          </a:p>
          <a:p>
            <a:pPr algn="r" rtl="1"/>
            <a:r>
              <a:rPr lang="he-IL" dirty="0"/>
              <a:t>הבקשה באחריות החוקר הגרמני המזמין</a:t>
            </a:r>
          </a:p>
          <a:p>
            <a:pPr algn="r" rtl="1"/>
            <a:r>
              <a:rPr lang="he-IL" dirty="0"/>
              <a:t>רשימת מכוני מקס פלנק:</a:t>
            </a:r>
          </a:p>
          <a:p>
            <a:pPr algn="r" rtl="1"/>
            <a:r>
              <a:rPr lang="en-US" dirty="0">
                <a:hlinkClick r:id="rId2"/>
              </a:rPr>
              <a:t>https://www.mpg.de/institutes_map</a:t>
            </a:r>
            <a:endParaRPr lang="he-IL" dirty="0"/>
          </a:p>
          <a:p>
            <a:pPr algn="r" rtl="1"/>
            <a:r>
              <a:rPr lang="he-IL" sz="1800" dirty="0">
                <a:effectLst/>
                <a:ea typeface="Calibri" panose="020F0502020204030204" pitchFamily="34" charset="0"/>
                <a:cs typeface="Arial" panose="020B0604020202020204" pitchFamily="34" charset="0"/>
              </a:rPr>
              <a:t>קישור למכוני מקס </a:t>
            </a:r>
            <a:r>
              <a:rPr lang="he-IL" sz="1800" dirty="0" err="1">
                <a:effectLst/>
                <a:ea typeface="Calibri" panose="020F0502020204030204" pitchFamily="34" charset="0"/>
                <a:cs typeface="Arial" panose="020B0604020202020204" pitchFamily="34" charset="0"/>
              </a:rPr>
              <a:t>פלנק</a:t>
            </a:r>
            <a:r>
              <a:rPr lang="he-IL" sz="1800" dirty="0">
                <a:effectLst/>
                <a:ea typeface="Calibri" panose="020F0502020204030204" pitchFamily="34" charset="0"/>
                <a:cs typeface="Arial" panose="020B0604020202020204" pitchFamily="34" charset="0"/>
              </a:rPr>
              <a:t>:</a:t>
            </a:r>
            <a:endParaRPr lang="en-US" dirty="0"/>
          </a:p>
          <a:p>
            <a:pPr algn="r" rtl="1"/>
            <a:r>
              <a:rPr lang="en-US" dirty="0">
                <a:hlinkClick r:id="rId3"/>
              </a:rPr>
              <a:t>https://www.mpg.de/institutes?tab=institutes</a:t>
            </a:r>
            <a:endParaRPr lang="he-IL" dirty="0"/>
          </a:p>
          <a:p>
            <a:pPr algn="r" rtl="1"/>
            <a:endParaRPr lang="en-IL" dirty="0"/>
          </a:p>
        </p:txBody>
      </p:sp>
      <p:pic>
        <p:nvPicPr>
          <p:cNvPr id="14338" name="Picture 2" descr="Max-Planck-Gesellschaft - Research in Germany">
            <a:extLst>
              <a:ext uri="{FF2B5EF4-FFF2-40B4-BE49-F238E27FC236}">
                <a16:creationId xmlns:a16="http://schemas.microsoft.com/office/drawing/2014/main" id="{42815E63-F9AE-4A1F-8295-381E042B1B5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563059"/>
            <a:ext cx="3572251" cy="12949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87336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62D959-FB57-4C2F-881D-78ED1A4EE908}"/>
              </a:ext>
            </a:extLst>
          </p:cNvPr>
          <p:cNvSpPr>
            <a:spLocks noGrp="1"/>
          </p:cNvSpPr>
          <p:nvPr>
            <p:ph type="title"/>
          </p:nvPr>
        </p:nvSpPr>
        <p:spPr/>
        <p:txBody>
          <a:bodyPr>
            <a:normAutofit fontScale="90000"/>
          </a:bodyPr>
          <a:lstStyle/>
          <a:p>
            <a:r>
              <a:rPr lang="en-US" b="1" dirty="0"/>
              <a:t>Leibniz institutes</a:t>
            </a:r>
            <a:br>
              <a:rPr lang="en-US" b="1" dirty="0"/>
            </a:br>
            <a:r>
              <a:rPr lang="en-US" sz="2200" b="1" dirty="0"/>
              <a:t>International Visiting Scholars</a:t>
            </a:r>
            <a:br>
              <a:rPr lang="en-US" b="1" dirty="0"/>
            </a:br>
            <a:endParaRPr lang="en-IL" dirty="0"/>
          </a:p>
        </p:txBody>
      </p:sp>
      <p:sp>
        <p:nvSpPr>
          <p:cNvPr id="3" name="Content Placeholder 2">
            <a:extLst>
              <a:ext uri="{FF2B5EF4-FFF2-40B4-BE49-F238E27FC236}">
                <a16:creationId xmlns:a16="http://schemas.microsoft.com/office/drawing/2014/main" id="{CF287037-137D-48A3-BBBC-8063CFE92A65}"/>
              </a:ext>
            </a:extLst>
          </p:cNvPr>
          <p:cNvSpPr>
            <a:spLocks noGrp="1"/>
          </p:cNvSpPr>
          <p:nvPr>
            <p:ph idx="1"/>
          </p:nvPr>
        </p:nvSpPr>
        <p:spPr/>
        <p:txBody>
          <a:bodyPr/>
          <a:lstStyle/>
          <a:p>
            <a:pPr algn="r" rtl="1"/>
            <a:r>
              <a:rPr lang="en-US" dirty="0"/>
              <a:t>- </a:t>
            </a:r>
            <a:r>
              <a:rPr lang="he-IL" dirty="0"/>
              <a:t>מיועד לחוקרים בכירים</a:t>
            </a:r>
          </a:p>
          <a:p>
            <a:pPr algn="r" rtl="1"/>
            <a:r>
              <a:rPr lang="he-IL" dirty="0"/>
              <a:t>- יצירת קשר מקדים עם המכון הרלבנטי</a:t>
            </a:r>
          </a:p>
          <a:p>
            <a:pPr algn="r" rtl="1"/>
            <a:r>
              <a:rPr lang="he-IL" dirty="0"/>
              <a:t>-ניתן להגיש כל השנה </a:t>
            </a:r>
            <a:endParaRPr lang="en-US" dirty="0"/>
          </a:p>
          <a:p>
            <a:pPr algn="r" rtl="1"/>
            <a:r>
              <a:rPr lang="he-IL" dirty="0"/>
              <a:t>-מענק נקבע בהתאם לאופי הפעילות (מלגה, שהייה...)</a:t>
            </a:r>
          </a:p>
          <a:p>
            <a:pPr algn="r" rtl="1"/>
            <a:r>
              <a:rPr lang="he-IL" dirty="0"/>
              <a:t>רשימת מכוני </a:t>
            </a:r>
            <a:r>
              <a:rPr lang="en-US" dirty="0"/>
              <a:t>LEIBNIZ</a:t>
            </a:r>
            <a:endParaRPr lang="he-IL" dirty="0"/>
          </a:p>
          <a:p>
            <a:pPr algn="r" rtl="1"/>
            <a:r>
              <a:rPr lang="en-US" dirty="0">
                <a:hlinkClick r:id="rId2"/>
              </a:rPr>
              <a:t>https://www.research-in-germany.org/en/research-funding/funding-programmes/leibniz-international-visiting-scholars-at-leibniz-institutes.html</a:t>
            </a:r>
            <a:endParaRPr lang="en-IL" dirty="0"/>
          </a:p>
        </p:txBody>
      </p:sp>
      <p:pic>
        <p:nvPicPr>
          <p:cNvPr id="15362" name="Picture 2" descr="Logos">
            <a:extLst>
              <a:ext uri="{FF2B5EF4-FFF2-40B4-BE49-F238E27FC236}">
                <a16:creationId xmlns:a16="http://schemas.microsoft.com/office/drawing/2014/main" id="{188589CA-3D12-4710-8C54-9BF0C45AD0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711655"/>
            <a:ext cx="2618342" cy="21463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13517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7C9BB7-8D48-45DD-907D-5D011BAFBBF5}"/>
              </a:ext>
            </a:extLst>
          </p:cNvPr>
          <p:cNvSpPr>
            <a:spLocks noGrp="1"/>
          </p:cNvSpPr>
          <p:nvPr>
            <p:ph type="title"/>
          </p:nvPr>
        </p:nvSpPr>
        <p:spPr/>
        <p:txBody>
          <a:bodyPr>
            <a:normAutofit fontScale="90000"/>
          </a:bodyPr>
          <a:lstStyle/>
          <a:p>
            <a:r>
              <a:rPr lang="en-US" b="1" dirty="0"/>
              <a:t>Partner search</a:t>
            </a:r>
            <a:br>
              <a:rPr lang="en-US" dirty="0"/>
            </a:br>
            <a:r>
              <a:rPr lang="en-US" sz="2400" dirty="0">
                <a:latin typeface="Times New Roman" panose="02020603050405020304" pitchFamily="18" charset="0"/>
                <a:ea typeface="Source Sans Pro Black" panose="020B0604020202020204" pitchFamily="34" charset="0"/>
                <a:cs typeface="Times New Roman" panose="02020603050405020304" pitchFamily="18" charset="0"/>
              </a:rPr>
              <a:t>how to find a German research partner</a:t>
            </a:r>
            <a:r>
              <a:rPr lang="en-US" dirty="0">
                <a:latin typeface="Source Sans Pro Black" panose="020B0604020202020204" pitchFamily="34" charset="0"/>
                <a:ea typeface="Source Sans Pro Black" panose="020B0604020202020204" pitchFamily="34" charset="0"/>
              </a:rPr>
              <a:t> </a:t>
            </a:r>
            <a:endParaRPr lang="en-US" dirty="0"/>
          </a:p>
        </p:txBody>
      </p:sp>
      <p:pic>
        <p:nvPicPr>
          <p:cNvPr id="5" name="Content Placeholder 4">
            <a:extLst>
              <a:ext uri="{FF2B5EF4-FFF2-40B4-BE49-F238E27FC236}">
                <a16:creationId xmlns:a16="http://schemas.microsoft.com/office/drawing/2014/main" id="{BCE3DCAD-1C72-427D-8705-77D74BCDAFAE}"/>
              </a:ext>
            </a:extLst>
          </p:cNvPr>
          <p:cNvPicPr>
            <a:picLocks noGrp="1" noChangeAspect="1"/>
          </p:cNvPicPr>
          <p:nvPr>
            <p:ph idx="1"/>
          </p:nvPr>
        </p:nvPicPr>
        <p:blipFill>
          <a:blip r:embed="rId2"/>
          <a:stretch>
            <a:fillRect/>
          </a:stretch>
        </p:blipFill>
        <p:spPr>
          <a:xfrm>
            <a:off x="3192089" y="2638425"/>
            <a:ext cx="5807823" cy="3101975"/>
          </a:xfrm>
        </p:spPr>
      </p:pic>
      <p:sp>
        <p:nvSpPr>
          <p:cNvPr id="7" name="TextBox 6">
            <a:extLst>
              <a:ext uri="{FF2B5EF4-FFF2-40B4-BE49-F238E27FC236}">
                <a16:creationId xmlns:a16="http://schemas.microsoft.com/office/drawing/2014/main" id="{EE87FB4F-5D1D-41B5-8760-E4998BF41C14}"/>
              </a:ext>
            </a:extLst>
          </p:cNvPr>
          <p:cNvSpPr txBox="1"/>
          <p:nvPr/>
        </p:nvSpPr>
        <p:spPr>
          <a:xfrm>
            <a:off x="3048918" y="5800164"/>
            <a:ext cx="6097836" cy="369332"/>
          </a:xfrm>
          <a:prstGeom prst="rect">
            <a:avLst/>
          </a:prstGeom>
          <a:noFill/>
        </p:spPr>
        <p:txBody>
          <a:bodyPr wrap="square">
            <a:spAutoFit/>
          </a:bodyPr>
          <a:lstStyle/>
          <a:p>
            <a:r>
              <a:rPr lang="en-US" dirty="0">
                <a:hlinkClick r:id="rId3"/>
              </a:rPr>
              <a:t>https://gepris.dfg.de/gepris/OCTOPUS?language=en</a:t>
            </a:r>
            <a:endParaRPr lang="en-US" dirty="0"/>
          </a:p>
        </p:txBody>
      </p:sp>
    </p:spTree>
    <p:extLst>
      <p:ext uri="{BB962C8B-B14F-4D97-AF65-F5344CB8AC3E}">
        <p14:creationId xmlns:p14="http://schemas.microsoft.com/office/powerpoint/2010/main" val="36329353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8DEC4-2112-4BF5-A2DE-DBBF6B8E2DBE}"/>
              </a:ext>
            </a:extLst>
          </p:cNvPr>
          <p:cNvSpPr>
            <a:spLocks noGrp="1"/>
          </p:cNvSpPr>
          <p:nvPr>
            <p:ph type="title"/>
          </p:nvPr>
        </p:nvSpPr>
        <p:spPr>
          <a:xfrm>
            <a:off x="2231136" y="778598"/>
            <a:ext cx="7729728" cy="1374814"/>
          </a:xfrm>
        </p:spPr>
        <p:txBody>
          <a:bodyPr>
            <a:noAutofit/>
          </a:bodyPr>
          <a:lstStyle/>
          <a:p>
            <a:br>
              <a:rPr lang="he-IL" sz="2400" b="1" dirty="0"/>
            </a:br>
            <a:r>
              <a:rPr lang="en-US" sz="2400" b="1" dirty="0"/>
              <a:t>DAAD- Research Stays for University Academics and Scientists</a:t>
            </a:r>
            <a:br>
              <a:rPr lang="en-US" sz="2400" b="1" dirty="0"/>
            </a:br>
            <a:endParaRPr lang="en-IL" sz="2400" dirty="0"/>
          </a:p>
        </p:txBody>
      </p:sp>
      <p:sp>
        <p:nvSpPr>
          <p:cNvPr id="3" name="Content Placeholder 2">
            <a:extLst>
              <a:ext uri="{FF2B5EF4-FFF2-40B4-BE49-F238E27FC236}">
                <a16:creationId xmlns:a16="http://schemas.microsoft.com/office/drawing/2014/main" id="{1877FAE6-F3C3-49F0-BECC-5C368C41AF3F}"/>
              </a:ext>
            </a:extLst>
          </p:cNvPr>
          <p:cNvSpPr>
            <a:spLocks noGrp="1"/>
          </p:cNvSpPr>
          <p:nvPr>
            <p:ph idx="1"/>
          </p:nvPr>
        </p:nvSpPr>
        <p:spPr/>
        <p:txBody>
          <a:bodyPr/>
          <a:lstStyle/>
          <a:p>
            <a:pPr algn="r" rtl="1"/>
            <a:r>
              <a:rPr lang="he-IL" dirty="0"/>
              <a:t>ביקור במוסד אקדמי או מכון מחקר בגרמניה</a:t>
            </a:r>
          </a:p>
          <a:p>
            <a:pPr algn="r" rtl="1"/>
            <a:r>
              <a:rPr lang="he-IL" dirty="0"/>
              <a:t>שהייה שבועיים עד 3 חודשים</a:t>
            </a:r>
          </a:p>
          <a:p>
            <a:pPr algn="r" rtl="1"/>
            <a:r>
              <a:rPr lang="he-IL" dirty="0"/>
              <a:t>מימון -2000-2,150  יורו לחודש </a:t>
            </a:r>
          </a:p>
          <a:p>
            <a:pPr algn="r" rtl="1"/>
            <a:r>
              <a:rPr lang="he-IL" dirty="0"/>
              <a:t>הגשה דרך פורטל מקוון </a:t>
            </a:r>
          </a:p>
          <a:p>
            <a:pPr algn="r" rtl="1"/>
            <a:r>
              <a:rPr lang="en-US" dirty="0">
                <a:hlinkClick r:id="rId2"/>
              </a:rPr>
              <a:t>https://www.research-in-germany.org/en/research-funding/funding-programmes/daad-research-stays-for-university-academics-and-scientists.html</a:t>
            </a:r>
            <a:endParaRPr lang="he-IL" dirty="0"/>
          </a:p>
          <a:p>
            <a:pPr algn="r" rtl="1"/>
            <a:endParaRPr lang="en-IL" dirty="0"/>
          </a:p>
        </p:txBody>
      </p:sp>
      <p:pic>
        <p:nvPicPr>
          <p:cNvPr id="16386" name="Picture 2" descr="DAAD - GlogauAIR Art Residency Berlin">
            <a:extLst>
              <a:ext uri="{FF2B5EF4-FFF2-40B4-BE49-F238E27FC236}">
                <a16:creationId xmlns:a16="http://schemas.microsoft.com/office/drawing/2014/main" id="{18984DFF-25C5-4679-8382-37690ED95A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715220"/>
            <a:ext cx="2142780" cy="21427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6745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BF530F-B7C8-42C3-8556-64FB04852FF3}"/>
              </a:ext>
            </a:extLst>
          </p:cNvPr>
          <p:cNvSpPr>
            <a:spLocks noGrp="1"/>
          </p:cNvSpPr>
          <p:nvPr>
            <p:ph type="title"/>
          </p:nvPr>
        </p:nvSpPr>
        <p:spPr>
          <a:xfrm>
            <a:off x="2870114" y="204529"/>
            <a:ext cx="7729728" cy="1188720"/>
          </a:xfrm>
        </p:spPr>
        <p:txBody>
          <a:bodyPr/>
          <a:lstStyle/>
          <a:p>
            <a:r>
              <a:rPr lang="en-US" b="1" dirty="0"/>
              <a:t>MERCK 2021 RESEARCH GRANTS</a:t>
            </a:r>
            <a:endParaRPr lang="en-IL" b="1" dirty="0"/>
          </a:p>
        </p:txBody>
      </p:sp>
      <p:sp>
        <p:nvSpPr>
          <p:cNvPr id="3" name="Content Placeholder 2">
            <a:extLst>
              <a:ext uri="{FF2B5EF4-FFF2-40B4-BE49-F238E27FC236}">
                <a16:creationId xmlns:a16="http://schemas.microsoft.com/office/drawing/2014/main" id="{6A5D3B06-4CB6-433E-9E1F-3C630DE9016B}"/>
              </a:ext>
            </a:extLst>
          </p:cNvPr>
          <p:cNvSpPr>
            <a:spLocks noGrp="1"/>
          </p:cNvSpPr>
          <p:nvPr>
            <p:ph idx="1"/>
          </p:nvPr>
        </p:nvSpPr>
        <p:spPr>
          <a:xfrm>
            <a:off x="2804012" y="1525341"/>
            <a:ext cx="8053601" cy="3255264"/>
          </a:xfrm>
        </p:spPr>
        <p:txBody>
          <a:bodyPr>
            <a:noAutofit/>
          </a:bodyPr>
          <a:lstStyle/>
          <a:p>
            <a:pPr algn="l"/>
            <a:r>
              <a:rPr lang="en-US" sz="1200" b="0" i="0" dirty="0">
                <a:solidFill>
                  <a:srgbClr val="1B1B25"/>
                </a:solidFill>
                <a:effectLst/>
                <a:latin typeface="Verdana" panose="020B0604030504040204" pitchFamily="34" charset="0"/>
              </a:rPr>
              <a:t>Grants of 40,000 € - 450,000 € per year for up to 3 years are available in the areas as further specified below. </a:t>
            </a:r>
          </a:p>
          <a:p>
            <a:pPr algn="l">
              <a:buFont typeface="Arial" panose="020B0604020202020204" pitchFamily="34" charset="0"/>
              <a:buChar char="•"/>
            </a:pPr>
            <a:r>
              <a:rPr lang="en-US" sz="1200" b="1" i="0" dirty="0">
                <a:solidFill>
                  <a:srgbClr val="1B1B25"/>
                </a:solidFill>
                <a:effectLst/>
                <a:latin typeface="Verdana" panose="020B0604030504040204" pitchFamily="34" charset="0"/>
              </a:rPr>
              <a:t>Drug Discovery </a:t>
            </a:r>
            <a:r>
              <a:rPr lang="en-US" sz="1200" b="0" i="0" dirty="0">
                <a:solidFill>
                  <a:srgbClr val="1B1B25"/>
                </a:solidFill>
                <a:effectLst/>
                <a:latin typeface="Verdana" panose="020B0604030504040204" pitchFamily="34" charset="0"/>
              </a:rPr>
              <a:t>- 3 grants comprising 350,000 €/year for 3 years with the option of extension.</a:t>
            </a:r>
          </a:p>
          <a:p>
            <a:pPr algn="l">
              <a:buFont typeface="Arial" panose="020B0604020202020204" pitchFamily="34" charset="0"/>
              <a:buChar char="•"/>
            </a:pPr>
            <a:r>
              <a:rPr lang="en-US" sz="1200" b="1" i="0" dirty="0">
                <a:solidFill>
                  <a:srgbClr val="1B1B25"/>
                </a:solidFill>
                <a:effectLst/>
                <a:latin typeface="Verdana" panose="020B0604030504040204" pitchFamily="34" charset="0"/>
              </a:rPr>
              <a:t>Real time testing and sensors </a:t>
            </a:r>
            <a:r>
              <a:rPr lang="en-US" sz="1200" b="0" i="0" dirty="0">
                <a:solidFill>
                  <a:srgbClr val="1B1B25"/>
                </a:solidFill>
                <a:effectLst/>
                <a:latin typeface="Verdana" panose="020B0604030504040204" pitchFamily="34" charset="0"/>
              </a:rPr>
              <a:t>- grant comprising between 100,000 - 500,000 $/year for 2 years with the option of extension</a:t>
            </a:r>
          </a:p>
          <a:p>
            <a:pPr algn="l">
              <a:buFont typeface="Arial" panose="020B0604020202020204" pitchFamily="34" charset="0"/>
              <a:buChar char="•"/>
            </a:pPr>
            <a:r>
              <a:rPr lang="en-US" sz="1200" b="1" i="0" dirty="0">
                <a:solidFill>
                  <a:srgbClr val="1B1B25"/>
                </a:solidFill>
                <a:effectLst/>
                <a:latin typeface="Verdana" panose="020B0604030504040204" pitchFamily="34" charset="0"/>
              </a:rPr>
              <a:t>Nanoparticle for nucleic acid delivery  - </a:t>
            </a:r>
            <a:r>
              <a:rPr lang="en-US" sz="1200" b="0" i="0" dirty="0">
                <a:solidFill>
                  <a:srgbClr val="1B1B25"/>
                </a:solidFill>
                <a:effectLst/>
                <a:latin typeface="Verdana" panose="020B0604030504040204" pitchFamily="34" charset="0"/>
              </a:rPr>
              <a:t>grant comprising between 100,000 - 300,000 $/year for 2 years with the option of extension</a:t>
            </a:r>
            <a:br>
              <a:rPr lang="en-US" sz="1200" b="0" i="0" dirty="0">
                <a:solidFill>
                  <a:srgbClr val="1B1B25"/>
                </a:solidFill>
                <a:effectLst/>
                <a:latin typeface="Verdana" panose="020B0604030504040204" pitchFamily="34" charset="0"/>
              </a:rPr>
            </a:br>
            <a:endParaRPr lang="en-US" sz="1200" b="0" i="0" dirty="0">
              <a:solidFill>
                <a:srgbClr val="1B1B25"/>
              </a:solidFill>
              <a:effectLst/>
              <a:latin typeface="Verdana" panose="020B0604030504040204" pitchFamily="34" charset="0"/>
            </a:endParaRPr>
          </a:p>
          <a:p>
            <a:pPr algn="l">
              <a:buFont typeface="Arial" panose="020B0604020202020204" pitchFamily="34" charset="0"/>
              <a:buChar char="•"/>
            </a:pPr>
            <a:r>
              <a:rPr lang="en-US" sz="1200" b="1" i="0" dirty="0">
                <a:solidFill>
                  <a:srgbClr val="1B1B25"/>
                </a:solidFill>
                <a:effectLst/>
                <a:latin typeface="Verdana" panose="020B0604030504040204" pitchFamily="34" charset="0"/>
              </a:rPr>
              <a:t>Digital Innovation - </a:t>
            </a:r>
            <a:r>
              <a:rPr lang="en-US" sz="1200" b="0" i="0" dirty="0">
                <a:solidFill>
                  <a:srgbClr val="1B1B25"/>
                </a:solidFill>
                <a:effectLst/>
                <a:latin typeface="Verdana" panose="020B0604030504040204" pitchFamily="34" charset="0"/>
              </a:rPr>
              <a:t>3 grants comprising 40,000 - 100,000 € for 1 year with the option of extension</a:t>
            </a:r>
          </a:p>
          <a:p>
            <a:pPr algn="l">
              <a:buFont typeface="Arial" panose="020B0604020202020204" pitchFamily="34" charset="0"/>
              <a:buChar char="•"/>
            </a:pPr>
            <a:r>
              <a:rPr lang="en-US" sz="1200" b="1" i="0" dirty="0">
                <a:solidFill>
                  <a:srgbClr val="1B1B25"/>
                </a:solidFill>
                <a:effectLst/>
                <a:latin typeface="Verdana" panose="020B0604030504040204" pitchFamily="34" charset="0"/>
              </a:rPr>
              <a:t>Bioelectronics - </a:t>
            </a:r>
            <a:r>
              <a:rPr lang="en-US" sz="1200" b="0" i="0" dirty="0">
                <a:solidFill>
                  <a:srgbClr val="1B1B25"/>
                </a:solidFill>
                <a:effectLst/>
                <a:latin typeface="Verdana" panose="020B0604030504040204" pitchFamily="34" charset="0"/>
              </a:rPr>
              <a:t>grant comprising 150,000 €/year for 3 years </a:t>
            </a:r>
          </a:p>
          <a:p>
            <a:pPr algn="l">
              <a:buFont typeface="Arial" panose="020B0604020202020204" pitchFamily="34" charset="0"/>
              <a:buChar char="•"/>
            </a:pPr>
            <a:r>
              <a:rPr lang="en-US" sz="1200" b="1" i="0" dirty="0">
                <a:solidFill>
                  <a:srgbClr val="1B1B25"/>
                </a:solidFill>
                <a:effectLst/>
                <a:latin typeface="Verdana" panose="020B0604030504040204" pitchFamily="34" charset="0"/>
              </a:rPr>
              <a:t>Sustainability</a:t>
            </a:r>
            <a:r>
              <a:rPr lang="en-US" sz="1200" b="0" i="0" dirty="0">
                <a:solidFill>
                  <a:srgbClr val="1B1B25"/>
                </a:solidFill>
                <a:effectLst/>
                <a:latin typeface="Verdana" panose="020B0604030504040204" pitchFamily="34" charset="0"/>
              </a:rPr>
              <a:t> - grant/s to be negotiated on a case by case basis</a:t>
            </a:r>
          </a:p>
          <a:p>
            <a:pPr algn="l">
              <a:buFont typeface="Arial" panose="020B0604020202020204" pitchFamily="34" charset="0"/>
              <a:buChar char="•"/>
            </a:pPr>
            <a:r>
              <a:rPr lang="en-US" sz="1200" b="1" i="0" dirty="0">
                <a:solidFill>
                  <a:srgbClr val="1B1B25"/>
                </a:solidFill>
                <a:effectLst/>
                <a:latin typeface="Verdana" panose="020B0604030504040204" pitchFamily="34" charset="0"/>
              </a:rPr>
              <a:t>Media recycling for cultured meat </a:t>
            </a:r>
            <a:r>
              <a:rPr lang="en-US" sz="1200" b="0" i="0" dirty="0">
                <a:solidFill>
                  <a:srgbClr val="1B1B25"/>
                </a:solidFill>
                <a:effectLst/>
                <a:latin typeface="Verdana" panose="020B0604030504040204" pitchFamily="34" charset="0"/>
              </a:rPr>
              <a:t>- grant/s to be negotiated on a case by case basis</a:t>
            </a:r>
          </a:p>
          <a:p>
            <a:pPr algn="l">
              <a:buFont typeface="Arial" panose="020B0604020202020204" pitchFamily="34" charset="0"/>
              <a:buChar char="•"/>
            </a:pPr>
            <a:r>
              <a:rPr lang="en-US" sz="1200" b="1" i="0" dirty="0">
                <a:solidFill>
                  <a:srgbClr val="1B1B25"/>
                </a:solidFill>
                <a:effectLst/>
                <a:latin typeface="Verdana" panose="020B0604030504040204" pitchFamily="34" charset="0"/>
              </a:rPr>
              <a:t>Organoids </a:t>
            </a:r>
            <a:r>
              <a:rPr lang="en-US" sz="1200" b="0" i="0" dirty="0">
                <a:solidFill>
                  <a:srgbClr val="1B1B25"/>
                </a:solidFill>
                <a:effectLst/>
                <a:latin typeface="Verdana" panose="020B0604030504040204" pitchFamily="34" charset="0"/>
              </a:rPr>
              <a:t>- grant/s to be negotiated on a case by case basis</a:t>
            </a:r>
          </a:p>
          <a:p>
            <a:pPr algn="l">
              <a:buFont typeface="Arial" panose="020B0604020202020204" pitchFamily="34" charset="0"/>
              <a:buChar char="•"/>
            </a:pPr>
            <a:r>
              <a:rPr lang="en-US" sz="1200" b="1" i="0" dirty="0">
                <a:solidFill>
                  <a:srgbClr val="FF0000"/>
                </a:solidFill>
                <a:effectLst/>
                <a:latin typeface="Verdana" panose="020B0604030504040204" pitchFamily="34" charset="0"/>
              </a:rPr>
              <a:t>Submission deadline is 31 August 2021. </a:t>
            </a:r>
            <a:endParaRPr lang="he-IL" sz="1200" b="1" i="0" dirty="0">
              <a:solidFill>
                <a:srgbClr val="FF0000"/>
              </a:solidFill>
              <a:effectLst/>
              <a:latin typeface="Verdana" panose="020B0604030504040204" pitchFamily="34" charset="0"/>
            </a:endParaRPr>
          </a:p>
          <a:p>
            <a:pPr algn="l">
              <a:buFont typeface="Arial" panose="020B0604020202020204" pitchFamily="34" charset="0"/>
              <a:buChar char="•"/>
            </a:pPr>
            <a:r>
              <a:rPr lang="en-US" sz="1200" b="1" i="0" dirty="0">
                <a:solidFill>
                  <a:srgbClr val="0070C0"/>
                </a:solidFill>
                <a:effectLst/>
                <a:latin typeface="Verdana" panose="020B0604030504040204" pitchFamily="34" charset="0"/>
              </a:rPr>
              <a:t>Submission via CARMEL LTD.</a:t>
            </a:r>
          </a:p>
          <a:p>
            <a:pPr algn="l">
              <a:buFont typeface="Arial" panose="020B0604020202020204" pitchFamily="34" charset="0"/>
              <a:buChar char="•"/>
            </a:pPr>
            <a:r>
              <a:rPr lang="en-US" sz="1200" b="1" i="0" dirty="0">
                <a:solidFill>
                  <a:srgbClr val="00B0F0"/>
                </a:solidFill>
                <a:effectLst/>
                <a:latin typeface="Verdana" panose="020B0604030504040204" pitchFamily="34" charset="0"/>
                <a:hlinkClick r:id="rId2"/>
              </a:rPr>
              <a:t>https://www.merckgroup.com/en/research/open-innovation/2021-research-grants.html</a:t>
            </a:r>
            <a:endParaRPr lang="en-US" sz="1200" b="1" i="0" dirty="0">
              <a:solidFill>
                <a:srgbClr val="00B0F0"/>
              </a:solidFill>
              <a:effectLst/>
              <a:latin typeface="Verdana" panose="020B0604030504040204" pitchFamily="34" charset="0"/>
            </a:endParaRPr>
          </a:p>
        </p:txBody>
      </p:sp>
      <p:pic>
        <p:nvPicPr>
          <p:cNvPr id="17410" name="Picture 2" descr="Merck Foundation Research Grants Program 2021 for Scientists [Grant Amount  Upto Rs. 4 Cr]: Apply by Aug 31 - NoticeBard">
            <a:extLst>
              <a:ext uri="{FF2B5EF4-FFF2-40B4-BE49-F238E27FC236}">
                <a16:creationId xmlns:a16="http://schemas.microsoft.com/office/drawing/2014/main" id="{8416B7D2-DC16-4B0C-A9B3-2EF20EC9EB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475383"/>
            <a:ext cx="2354556" cy="13826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51064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BF530F-B7C8-42C3-8556-64FB04852FF3}"/>
              </a:ext>
            </a:extLst>
          </p:cNvPr>
          <p:cNvSpPr>
            <a:spLocks noGrp="1"/>
          </p:cNvSpPr>
          <p:nvPr>
            <p:ph type="title"/>
          </p:nvPr>
        </p:nvSpPr>
        <p:spPr>
          <a:xfrm>
            <a:off x="2870114" y="204529"/>
            <a:ext cx="7729728" cy="1188720"/>
          </a:xfrm>
        </p:spPr>
        <p:txBody>
          <a:bodyPr/>
          <a:lstStyle/>
          <a:p>
            <a:r>
              <a:rPr lang="en-US" b="1" dirty="0"/>
              <a:t>Helmholtz centers</a:t>
            </a:r>
            <a:endParaRPr lang="en-IL" b="1" dirty="0"/>
          </a:p>
        </p:txBody>
      </p:sp>
      <p:sp>
        <p:nvSpPr>
          <p:cNvPr id="3" name="Content Placeholder 2">
            <a:extLst>
              <a:ext uri="{FF2B5EF4-FFF2-40B4-BE49-F238E27FC236}">
                <a16:creationId xmlns:a16="http://schemas.microsoft.com/office/drawing/2014/main" id="{6A5D3B06-4CB6-433E-9E1F-3C630DE9016B}"/>
              </a:ext>
            </a:extLst>
          </p:cNvPr>
          <p:cNvSpPr>
            <a:spLocks noGrp="1"/>
          </p:cNvSpPr>
          <p:nvPr>
            <p:ph idx="1"/>
          </p:nvPr>
        </p:nvSpPr>
        <p:spPr>
          <a:xfrm>
            <a:off x="3127885" y="1525340"/>
            <a:ext cx="7729728" cy="5219492"/>
          </a:xfrm>
        </p:spPr>
        <p:txBody>
          <a:bodyPr>
            <a:noAutofit/>
          </a:bodyPr>
          <a:lstStyle/>
          <a:p>
            <a:r>
              <a:rPr lang="en-US" sz="1400" dirty="0">
                <a:latin typeface="Times New Roman" panose="02020603050405020304" pitchFamily="18" charset="0"/>
                <a:ea typeface="Calibri" panose="020F0502020204030204" pitchFamily="34" charset="0"/>
                <a:cs typeface="Times New Roman" panose="02020603050405020304" pitchFamily="18" charset="0"/>
              </a:rPr>
              <a:t>F</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ocuses on </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innovative, forward-looking research topic </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that is of </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high strategic relevance </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for the Helmholtz Association.  </a:t>
            </a:r>
            <a:r>
              <a:rPr lang="en-US" sz="14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r>
              <a:rPr lang="en-US" sz="1400" dirty="0">
                <a:effectLst/>
                <a:latin typeface="Times New Roman" panose="02020603050405020304" pitchFamily="18" charset="0"/>
                <a:ea typeface="Calibri" panose="020F0502020204030204" pitchFamily="34" charset="0"/>
                <a:cs typeface="Times New Roman" panose="02020603050405020304" pitchFamily="18" charset="0"/>
              </a:rPr>
              <a:t>Furthermore, an International Lab should offer an attractive environment for </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early-career</a:t>
            </a:r>
            <a:r>
              <a:rPr lang="en-US" sz="1400" dirty="0">
                <a:latin typeface="Times New Roman" panose="02020603050405020304" pitchFamily="18" charset="0"/>
                <a:ea typeface="Calibri" panose="020F0502020204030204" pitchFamily="34" charset="0"/>
                <a:cs typeface="Times New Roman" panose="02020603050405020304" pitchFamily="18" charset="0"/>
              </a:rPr>
              <a:t> </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researchers in the following fields:</a:t>
            </a:r>
            <a:endParaRPr lang="en-US" sz="1400" b="1" i="0" dirty="0">
              <a:solidFill>
                <a:schemeClr val="tx1"/>
              </a:solidFill>
              <a:effectLst/>
              <a:latin typeface="Times New Roman" panose="02020603050405020304" pitchFamily="18" charset="0"/>
              <a:cs typeface="Times New Roman" panose="02020603050405020304" pitchFamily="18" charset="0"/>
            </a:endParaRPr>
          </a:p>
          <a:p>
            <a:pPr algn="l"/>
            <a:r>
              <a:rPr lang="en-US" sz="1200" b="1" i="0" dirty="0">
                <a:solidFill>
                  <a:schemeClr val="tx1"/>
                </a:solidFill>
                <a:effectLst/>
                <a:latin typeface="Verdana" panose="020B0604030504040204" pitchFamily="34" charset="0"/>
              </a:rPr>
              <a:t>ENERGY</a:t>
            </a:r>
          </a:p>
          <a:p>
            <a:pPr algn="l"/>
            <a:r>
              <a:rPr lang="en-US" sz="1200" b="1" dirty="0">
                <a:solidFill>
                  <a:schemeClr val="tx1"/>
                </a:solidFill>
                <a:latin typeface="Verdana" panose="020B0604030504040204" pitchFamily="34" charset="0"/>
              </a:rPr>
              <a:t>EARTH &amp; ENVIRONMENT</a:t>
            </a:r>
          </a:p>
          <a:p>
            <a:pPr algn="l"/>
            <a:r>
              <a:rPr lang="en-US" sz="1200" b="1" i="0" dirty="0">
                <a:solidFill>
                  <a:schemeClr val="tx1"/>
                </a:solidFill>
                <a:effectLst/>
                <a:latin typeface="Verdana" panose="020B0604030504040204" pitchFamily="34" charset="0"/>
              </a:rPr>
              <a:t>HEALTH </a:t>
            </a:r>
          </a:p>
          <a:p>
            <a:pPr algn="l"/>
            <a:r>
              <a:rPr lang="en-US" sz="1200" b="1" i="0" dirty="0">
                <a:solidFill>
                  <a:schemeClr val="tx1"/>
                </a:solidFill>
                <a:effectLst/>
                <a:latin typeface="Verdana" panose="020B0604030504040204" pitchFamily="34" charset="0"/>
              </a:rPr>
              <a:t>AERONAUTICS, SPACE &amp; TRANSPORT</a:t>
            </a:r>
          </a:p>
          <a:p>
            <a:pPr algn="l"/>
            <a:r>
              <a:rPr lang="en-US" sz="1200" b="1" dirty="0">
                <a:solidFill>
                  <a:schemeClr val="tx1"/>
                </a:solidFill>
                <a:latin typeface="Verdana" panose="020B0604030504040204" pitchFamily="34" charset="0"/>
              </a:rPr>
              <a:t>MATTER</a:t>
            </a:r>
          </a:p>
          <a:p>
            <a:pPr algn="l"/>
            <a:r>
              <a:rPr lang="en-US" sz="1200" b="1" i="0" dirty="0">
                <a:solidFill>
                  <a:schemeClr val="tx1"/>
                </a:solidFill>
                <a:effectLst/>
                <a:latin typeface="Verdana" panose="020B0604030504040204" pitchFamily="34" charset="0"/>
              </a:rPr>
              <a:t>INFORMATION</a:t>
            </a:r>
          </a:p>
          <a:p>
            <a:pPr algn="l"/>
            <a:r>
              <a:rPr lang="en-US" sz="1200" b="1" dirty="0">
                <a:solidFill>
                  <a:schemeClr val="tx1"/>
                </a:solidFill>
                <a:latin typeface="Verdana" panose="020B0604030504040204" pitchFamily="34" charset="0"/>
              </a:rPr>
              <a:t>OPEN SCIENCE</a:t>
            </a:r>
          </a:p>
          <a:p>
            <a:pPr algn="l"/>
            <a:r>
              <a:rPr lang="en-US" sz="1200" b="1" dirty="0">
                <a:solidFill>
                  <a:schemeClr val="tx1"/>
                </a:solidFill>
                <a:latin typeface="Verdana" panose="020B0604030504040204" pitchFamily="34" charset="0"/>
              </a:rPr>
              <a:t>INFORMATION &amp; DATA SCIENCE</a:t>
            </a:r>
          </a:p>
          <a:p>
            <a:pPr algn="l"/>
            <a:r>
              <a:rPr lang="en-US" sz="1200" b="1" dirty="0">
                <a:solidFill>
                  <a:srgbClr val="FF0000"/>
                </a:solidFill>
                <a:latin typeface="Verdana" panose="020B0604030504040204" pitchFamily="34" charset="0"/>
              </a:rPr>
              <a:t>CURRENTLY THERE IS NO OPEN CALL</a:t>
            </a:r>
          </a:p>
          <a:p>
            <a:pPr algn="l"/>
            <a:endParaRPr lang="en-US" sz="1200" b="1" dirty="0">
              <a:solidFill>
                <a:schemeClr val="tx1"/>
              </a:solidFill>
              <a:latin typeface="Verdana" panose="020B0604030504040204" pitchFamily="34" charset="0"/>
            </a:endParaRPr>
          </a:p>
          <a:p>
            <a:pPr algn="l"/>
            <a:r>
              <a:rPr lang="en-US" sz="1200" b="1" i="0" dirty="0">
                <a:solidFill>
                  <a:srgbClr val="00B0F0"/>
                </a:solidFill>
                <a:effectLst/>
                <a:latin typeface="Verdana" panose="020B0604030504040204" pitchFamily="34" charset="0"/>
                <a:hlinkClick r:id="rId2"/>
              </a:rPr>
              <a:t>https://www.helmholtz.de/en/about-us/helmholtz-centers/</a:t>
            </a:r>
            <a:endParaRPr lang="en-US" sz="1200" b="1" i="0" dirty="0">
              <a:solidFill>
                <a:srgbClr val="00B0F0"/>
              </a:solidFill>
              <a:effectLst/>
              <a:latin typeface="Verdana" panose="020B0604030504040204" pitchFamily="34" charset="0"/>
            </a:endParaRPr>
          </a:p>
          <a:p>
            <a:pPr algn="l"/>
            <a:endParaRPr lang="en-US" sz="1200" b="1" dirty="0">
              <a:solidFill>
                <a:srgbClr val="00B0F0"/>
              </a:solidFill>
              <a:latin typeface="Verdana" panose="020B0604030504040204" pitchFamily="34" charset="0"/>
            </a:endParaRPr>
          </a:p>
          <a:p>
            <a:pPr algn="l"/>
            <a:r>
              <a:rPr lang="en-US" sz="1200" b="1" i="0" dirty="0">
                <a:solidFill>
                  <a:srgbClr val="00B0F0"/>
                </a:solidFill>
                <a:effectLst/>
                <a:latin typeface="Verdana" panose="020B0604030504040204" pitchFamily="34" charset="0"/>
                <a:hlinkClick r:id="rId3"/>
              </a:rPr>
              <a:t>https://www.helmholtz.de/en/research/</a:t>
            </a:r>
            <a:endParaRPr lang="en-US" sz="1200" b="1" i="0" dirty="0">
              <a:solidFill>
                <a:srgbClr val="00B0F0"/>
              </a:solidFill>
              <a:effectLst/>
              <a:latin typeface="Verdana" panose="020B0604030504040204" pitchFamily="34" charset="0"/>
            </a:endParaRPr>
          </a:p>
        </p:txBody>
      </p:sp>
      <p:pic>
        <p:nvPicPr>
          <p:cNvPr id="1026" name="Picture 2">
            <a:extLst>
              <a:ext uri="{FF2B5EF4-FFF2-40B4-BE49-F238E27FC236}">
                <a16:creationId xmlns:a16="http://schemas.microsoft.com/office/drawing/2014/main" id="{89B60FE4-7150-4BA2-BD72-7B8A21C2A24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432463"/>
            <a:ext cx="2565967" cy="142553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F50AA27B-982B-410D-8FE5-B0858FA80E38}"/>
              </a:ext>
            </a:extLst>
          </p:cNvPr>
          <p:cNvSpPr txBox="1"/>
          <p:nvPr/>
        </p:nvSpPr>
        <p:spPr>
          <a:xfrm>
            <a:off x="3048918" y="4804280"/>
            <a:ext cx="6097836" cy="923330"/>
          </a:xfrm>
          <a:prstGeom prst="rect">
            <a:avLst/>
          </a:prstGeom>
          <a:noFill/>
        </p:spPr>
        <p:txBody>
          <a:bodyPr wrap="square">
            <a:spAutoFit/>
          </a:bodyPr>
          <a:lstStyle/>
          <a:p>
            <a:endParaRPr lang="en-US" dirty="0">
              <a:hlinkClick r:id="rId3"/>
            </a:endParaRPr>
          </a:p>
          <a:p>
            <a:endParaRPr lang="en-US" dirty="0">
              <a:hlinkClick r:id="rId3"/>
            </a:endParaRPr>
          </a:p>
          <a:p>
            <a:endParaRPr lang="en-US" dirty="0">
              <a:hlinkClick r:id="rId3"/>
            </a:endParaRPr>
          </a:p>
        </p:txBody>
      </p:sp>
    </p:spTree>
    <p:extLst>
      <p:ext uri="{BB962C8B-B14F-4D97-AF65-F5344CB8AC3E}">
        <p14:creationId xmlns:p14="http://schemas.microsoft.com/office/powerpoint/2010/main" val="2117950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1026" name="Picture 2" descr="danke">
            <a:extLst>
              <a:ext uri="{FF2B5EF4-FFF2-40B4-BE49-F238E27FC236}">
                <a16:creationId xmlns:a16="http://schemas.microsoft.com/office/drawing/2014/main" id="{B960DA7C-4747-4AB6-94CF-B1651F3EA46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359821" y="804334"/>
            <a:ext cx="7472358" cy="524933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F40C564C-4E1F-4F81-8CF9-328E0C085CEB}"/>
              </a:ext>
            </a:extLst>
          </p:cNvPr>
          <p:cNvPicPr>
            <a:picLocks noChangeAspect="1"/>
          </p:cNvPicPr>
          <p:nvPr/>
        </p:nvPicPr>
        <p:blipFill>
          <a:blip r:embed="rId3"/>
          <a:stretch>
            <a:fillRect/>
          </a:stretch>
        </p:blipFill>
        <p:spPr>
          <a:xfrm rot="16200000">
            <a:off x="397671" y="2431170"/>
            <a:ext cx="1962150" cy="1466850"/>
          </a:xfrm>
          <a:prstGeom prst="rect">
            <a:avLst/>
          </a:prstGeom>
        </p:spPr>
      </p:pic>
    </p:spTree>
    <p:extLst>
      <p:ext uri="{BB962C8B-B14F-4D97-AF65-F5344CB8AC3E}">
        <p14:creationId xmlns:p14="http://schemas.microsoft.com/office/powerpoint/2010/main" val="36938044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054E79-CF5B-490C-8BC0-2D1CF4B3D58D}"/>
              </a:ext>
            </a:extLst>
          </p:cNvPr>
          <p:cNvSpPr>
            <a:spLocks noGrp="1"/>
          </p:cNvSpPr>
          <p:nvPr>
            <p:ph type="title"/>
          </p:nvPr>
        </p:nvSpPr>
        <p:spPr/>
        <p:txBody>
          <a:bodyPr/>
          <a:lstStyle/>
          <a:p>
            <a:r>
              <a:rPr lang="en-US" b="1"/>
              <a:t>GIF-German Israel foundation</a:t>
            </a:r>
            <a:endParaRPr lang="en-IL" b="1" dirty="0"/>
          </a:p>
        </p:txBody>
      </p:sp>
      <p:sp>
        <p:nvSpPr>
          <p:cNvPr id="3" name="Content Placeholder 2">
            <a:extLst>
              <a:ext uri="{FF2B5EF4-FFF2-40B4-BE49-F238E27FC236}">
                <a16:creationId xmlns:a16="http://schemas.microsoft.com/office/drawing/2014/main" id="{E8827F07-8356-4600-884B-E08C5BA70221}"/>
              </a:ext>
            </a:extLst>
          </p:cNvPr>
          <p:cNvSpPr>
            <a:spLocks noGrp="1"/>
          </p:cNvSpPr>
          <p:nvPr>
            <p:ph idx="1"/>
          </p:nvPr>
        </p:nvSpPr>
        <p:spPr>
          <a:xfrm>
            <a:off x="2231136" y="2638044"/>
            <a:ext cx="8135736" cy="3674621"/>
          </a:xfrm>
        </p:spPr>
        <p:txBody>
          <a:bodyPr>
            <a:normAutofit fontScale="62500" lnSpcReduction="20000"/>
          </a:bodyPr>
          <a:lstStyle/>
          <a:p>
            <a:pPr algn="r" rtl="1"/>
            <a:r>
              <a:rPr lang="he-IL" sz="2900" dirty="0"/>
              <a:t>תוכנית ה- </a:t>
            </a:r>
            <a:r>
              <a:rPr lang="en-US" sz="2900" dirty="0"/>
              <a:t>GIF </a:t>
            </a:r>
            <a:r>
              <a:rPr lang="he-IL" sz="2900" dirty="0"/>
              <a:t> החדשה של מדענים צעירים תומכת בחוקרים צעירים עם או בלי שותף למחקר בגרמניה.</a:t>
            </a:r>
            <a:r>
              <a:rPr lang="en-US" sz="2900" dirty="0"/>
              <a:t> </a:t>
            </a:r>
            <a:endParaRPr lang="he-IL" sz="2900" dirty="0"/>
          </a:p>
          <a:p>
            <a:pPr algn="r" rtl="1"/>
            <a:r>
              <a:rPr lang="he-IL" sz="2900" dirty="0"/>
              <a:t>חוקרים </a:t>
            </a:r>
            <a:r>
              <a:rPr lang="en-US" sz="2900" dirty="0"/>
              <a:t>"</a:t>
            </a:r>
            <a:r>
              <a:rPr lang="he-IL" sz="2900" dirty="0"/>
              <a:t>צעירים" מוגדרים עד 10 שנים מאז קבלת הדוקטורט במועד הגשת ההצעה.</a:t>
            </a:r>
          </a:p>
          <a:p>
            <a:pPr algn="r" rtl="1"/>
            <a:r>
              <a:rPr lang="he-IL" sz="2900" dirty="0"/>
              <a:t>ניתן להגיש הצעות באחד המסלולים הבאים:</a:t>
            </a:r>
          </a:p>
          <a:p>
            <a:pPr algn="r" rtl="1">
              <a:buFont typeface="Wingdings" panose="05000000000000000000" pitchFamily="2" charset="2"/>
              <a:buChar char="q"/>
            </a:pPr>
            <a:r>
              <a:rPr lang="he-IL" sz="2900" dirty="0"/>
              <a:t>כחוקר יחיד ללא שותף גרמני.</a:t>
            </a:r>
          </a:p>
          <a:p>
            <a:pPr algn="r" rtl="1">
              <a:buFont typeface="Wingdings" panose="05000000000000000000" pitchFamily="2" charset="2"/>
              <a:buChar char="q"/>
            </a:pPr>
            <a:r>
              <a:rPr lang="he-IL" sz="2900" dirty="0"/>
              <a:t>כצוות מחקר (חובה שותף גרמני ושותף ישראלי כולל לפחות חוקר צעיר אחד)</a:t>
            </a:r>
          </a:p>
          <a:p>
            <a:pPr algn="r" rtl="1"/>
            <a:r>
              <a:rPr lang="he-IL" sz="2900" dirty="0"/>
              <a:t>מימון: 25,000 € - 75,000 € סה"כ (תלוי במספר החוקרים המעורבים).</a:t>
            </a:r>
          </a:p>
          <a:p>
            <a:pPr algn="r" rtl="1"/>
            <a:r>
              <a:rPr lang="he-IL" sz="2900" dirty="0"/>
              <a:t>תחומי מחקר: טרם יצא פרסום</a:t>
            </a:r>
          </a:p>
          <a:p>
            <a:pPr algn="r" rtl="1"/>
            <a:r>
              <a:rPr lang="he-IL" sz="2900" dirty="0"/>
              <a:t>תקופת המחקר: שנה</a:t>
            </a:r>
          </a:p>
          <a:p>
            <a:pPr algn="r" rtl="1"/>
            <a:r>
              <a:rPr lang="he-IL" sz="2900" dirty="0"/>
              <a:t>מועד הגשה: אוקטובר</a:t>
            </a:r>
          </a:p>
          <a:p>
            <a:pPr algn="r" rtl="1"/>
            <a:r>
              <a:rPr lang="en-US" sz="2900" dirty="0">
                <a:hlinkClick r:id="rId2"/>
              </a:rPr>
              <a:t>www.gif.org.il</a:t>
            </a:r>
            <a:endParaRPr lang="en-US" sz="2900" dirty="0"/>
          </a:p>
          <a:p>
            <a:pPr algn="r" rtl="1"/>
            <a:endParaRPr lang="en-IL" dirty="0"/>
          </a:p>
        </p:txBody>
      </p:sp>
      <p:pic>
        <p:nvPicPr>
          <p:cNvPr id="1028" name="Picture 4" descr="The German-Israeli Foundation for Scientific Research and Development (GIF)  GUIDELINES">
            <a:extLst>
              <a:ext uri="{FF2B5EF4-FFF2-40B4-BE49-F238E27FC236}">
                <a16:creationId xmlns:a16="http://schemas.microsoft.com/office/drawing/2014/main" id="{88C4A8B5-820E-4FA7-9328-9FA0D06E59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11" y="5038725"/>
            <a:ext cx="2219325" cy="1819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14137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1EF85D-7CE4-456D-B106-DDD30E70A452}"/>
              </a:ext>
            </a:extLst>
          </p:cNvPr>
          <p:cNvSpPr>
            <a:spLocks noGrp="1"/>
          </p:cNvSpPr>
          <p:nvPr>
            <p:ph type="title"/>
          </p:nvPr>
        </p:nvSpPr>
        <p:spPr>
          <a:xfrm>
            <a:off x="2231136" y="1117973"/>
            <a:ext cx="7729728" cy="1018645"/>
          </a:xfrm>
        </p:spPr>
        <p:txBody>
          <a:bodyPr>
            <a:normAutofit fontScale="90000"/>
          </a:bodyPr>
          <a:lstStyle/>
          <a:p>
            <a:pPr rtl="1"/>
            <a:br>
              <a:rPr lang="en-US" dirty="0">
                <a:latin typeface="Aharoni" panose="02010803020104030203" pitchFamily="2" charset="-79"/>
                <a:cs typeface="Aharoni" panose="02010803020104030203" pitchFamily="2" charset="-79"/>
              </a:rPr>
            </a:br>
            <a:br>
              <a:rPr lang="en-US" dirty="0">
                <a:latin typeface="Aharoni" panose="02010803020104030203" pitchFamily="2" charset="-79"/>
                <a:cs typeface="Aharoni" panose="02010803020104030203" pitchFamily="2" charset="-79"/>
              </a:rPr>
            </a:br>
            <a:r>
              <a:rPr lang="he-IL" sz="3100" dirty="0">
                <a:latin typeface="Aharoni" panose="02010803020104030203" pitchFamily="2" charset="-79"/>
                <a:cs typeface="Aharoni" panose="02010803020104030203" pitchFamily="2" charset="-79"/>
              </a:rPr>
              <a:t>משרד המדע בשת"פ עם גרמניה בנושא </a:t>
            </a:r>
            <a:br>
              <a:rPr lang="he-IL" sz="3100" dirty="0">
                <a:latin typeface="Aharoni" panose="02010803020104030203" pitchFamily="2" charset="-79"/>
                <a:cs typeface="Aharoni" panose="02010803020104030203" pitchFamily="2" charset="-79"/>
              </a:rPr>
            </a:br>
            <a:r>
              <a:rPr lang="he-IL" sz="3100" dirty="0">
                <a:latin typeface="Aharoni" panose="02010803020104030203" pitchFamily="2" charset="-79"/>
                <a:cs typeface="Aharoni" panose="02010803020104030203" pitchFamily="2" charset="-79"/>
              </a:rPr>
              <a:t>של חקר הסרטן</a:t>
            </a:r>
            <a:r>
              <a:rPr lang="en-US" sz="3100" dirty="0">
                <a:latin typeface="Aharoni" panose="02010803020104030203" pitchFamily="2" charset="-79"/>
                <a:cs typeface="Aharoni" panose="02010803020104030203" pitchFamily="2" charset="-79"/>
              </a:rPr>
              <a:t> </a:t>
            </a:r>
            <a:r>
              <a:rPr lang="he-IL" sz="3100" dirty="0" err="1">
                <a:latin typeface="Aharoni" panose="02010803020104030203" pitchFamily="2" charset="-79"/>
                <a:cs typeface="Aharoni" panose="02010803020104030203" pitchFamily="2" charset="-79"/>
              </a:rPr>
              <a:t>בהיידלברג</a:t>
            </a:r>
            <a:r>
              <a:rPr lang="en-US" sz="3100" dirty="0">
                <a:latin typeface="Aharoni" panose="02010803020104030203" pitchFamily="2" charset="-79"/>
                <a:cs typeface="Aharoni" panose="02010803020104030203" pitchFamily="2" charset="-79"/>
              </a:rPr>
              <a:t>  DKFZ </a:t>
            </a:r>
            <a:br>
              <a:rPr lang="en-US" dirty="0">
                <a:latin typeface="Aharoni" panose="02010803020104030203" pitchFamily="2" charset="-79"/>
                <a:cs typeface="Aharoni" panose="02010803020104030203" pitchFamily="2" charset="-79"/>
              </a:rPr>
            </a:br>
            <a:r>
              <a:rPr lang="en-US" b="0" i="0" dirty="0">
                <a:solidFill>
                  <a:srgbClr val="272727"/>
                </a:solidFill>
                <a:effectLst/>
                <a:latin typeface="Rubik"/>
              </a:rPr>
              <a:t> </a:t>
            </a:r>
            <a:br>
              <a:rPr lang="en-US" b="0" i="0" dirty="0">
                <a:solidFill>
                  <a:srgbClr val="272727"/>
                </a:solidFill>
                <a:effectLst/>
                <a:latin typeface="Rubik"/>
              </a:rPr>
            </a:br>
            <a:endParaRPr lang="en-US" dirty="0">
              <a:latin typeface="Aharoni" panose="02010803020104030203" pitchFamily="2" charset="-79"/>
              <a:cs typeface="Aharoni" panose="02010803020104030203" pitchFamily="2" charset="-79"/>
            </a:endParaRPr>
          </a:p>
        </p:txBody>
      </p:sp>
      <p:sp>
        <p:nvSpPr>
          <p:cNvPr id="3" name="Content Placeholder 2">
            <a:extLst>
              <a:ext uri="{FF2B5EF4-FFF2-40B4-BE49-F238E27FC236}">
                <a16:creationId xmlns:a16="http://schemas.microsoft.com/office/drawing/2014/main" id="{B1E5A993-3BF2-4FB3-B624-01D41013D4B8}"/>
              </a:ext>
            </a:extLst>
          </p:cNvPr>
          <p:cNvSpPr>
            <a:spLocks noGrp="1"/>
          </p:cNvSpPr>
          <p:nvPr>
            <p:ph idx="1"/>
          </p:nvPr>
        </p:nvSpPr>
        <p:spPr/>
        <p:txBody>
          <a:bodyPr/>
          <a:lstStyle/>
          <a:p>
            <a:pPr algn="r" rtl="1"/>
            <a:r>
              <a:rPr lang="he-IL" dirty="0"/>
              <a:t>חוקרים גרמנים וישראלים מוזמנים להגיש יחדיו הצעות מקדמיות </a:t>
            </a:r>
            <a:r>
              <a:rPr lang="he-IL" b="1" dirty="0"/>
              <a:t>בכל הנושאים הקשורים לחקר הסרטן</a:t>
            </a:r>
            <a:r>
              <a:rPr lang="he-IL" dirty="0"/>
              <a:t>.</a:t>
            </a:r>
          </a:p>
          <a:p>
            <a:pPr algn="r" rtl="1"/>
            <a:r>
              <a:rPr lang="he-IL" dirty="0"/>
              <a:t>תקציב: 129,000 יורו לתקופה של 3 שנים</a:t>
            </a:r>
            <a:r>
              <a:rPr lang="en-US" dirty="0"/>
              <a:t> </a:t>
            </a:r>
            <a:r>
              <a:rPr lang="he-IL" dirty="0"/>
              <a:t> לצד הישראלי.</a:t>
            </a:r>
            <a:endParaRPr lang="en-US" dirty="0"/>
          </a:p>
          <a:p>
            <a:pPr algn="r" rtl="1"/>
            <a:r>
              <a:rPr lang="he-IL" dirty="0"/>
              <a:t>תאריך הגשה הצעה מקדמית: 5.8.2021</a:t>
            </a:r>
          </a:p>
          <a:p>
            <a:pPr algn="r" rtl="1"/>
            <a:r>
              <a:rPr lang="he-IL" dirty="0"/>
              <a:t>ימומנו 6 פרויקטים</a:t>
            </a:r>
          </a:p>
          <a:p>
            <a:pPr algn="r" rtl="1"/>
            <a:endParaRPr lang="he-IL" dirty="0"/>
          </a:p>
          <a:p>
            <a:pPr algn="r" rtl="1"/>
            <a:r>
              <a:rPr lang="en-US" dirty="0">
                <a:hlinkClick r:id="rId2"/>
              </a:rPr>
              <a:t>https://www.gov.il/he/departments/publications/Call_for_bids/most_rfp202000615</a:t>
            </a:r>
            <a:endParaRPr lang="en-US" dirty="0"/>
          </a:p>
        </p:txBody>
      </p:sp>
      <p:pic>
        <p:nvPicPr>
          <p:cNvPr id="2050" name="Picture 2" descr="הארה תכניות העשרה בעמ - קייטנת משרד המדע והטכנולוגיה">
            <a:extLst>
              <a:ext uri="{FF2B5EF4-FFF2-40B4-BE49-F238E27FC236}">
                <a16:creationId xmlns:a16="http://schemas.microsoft.com/office/drawing/2014/main" id="{16F0B26E-10B7-41BB-A692-C43B71AC09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12" y="5740027"/>
            <a:ext cx="3138969" cy="10986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28781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BD703-C671-417F-9CEB-1FB531B13C52}"/>
              </a:ext>
            </a:extLst>
          </p:cNvPr>
          <p:cNvSpPr>
            <a:spLocks noGrp="1"/>
          </p:cNvSpPr>
          <p:nvPr>
            <p:ph type="title"/>
          </p:nvPr>
        </p:nvSpPr>
        <p:spPr>
          <a:xfrm>
            <a:off x="2231136" y="964692"/>
            <a:ext cx="7729728" cy="855055"/>
          </a:xfrm>
        </p:spPr>
        <p:txBody>
          <a:bodyPr>
            <a:normAutofit fontScale="90000"/>
          </a:bodyPr>
          <a:lstStyle/>
          <a:p>
            <a:br>
              <a:rPr lang="he-IL" sz="3100" dirty="0">
                <a:latin typeface="Aharoni" panose="02010803020104030203" pitchFamily="2" charset="-79"/>
                <a:cs typeface="Aharoni" panose="02010803020104030203" pitchFamily="2" charset="-79"/>
              </a:rPr>
            </a:br>
            <a:r>
              <a:rPr lang="he-IL" sz="3100" dirty="0">
                <a:latin typeface="Aharoni" panose="02010803020104030203" pitchFamily="2" charset="-79"/>
                <a:cs typeface="Aharoni" panose="02010803020104030203" pitchFamily="2" charset="-79"/>
              </a:rPr>
              <a:t>משרד המדע בשת"פ עם גרמניה</a:t>
            </a:r>
            <a:br>
              <a:rPr lang="he-IL" sz="3100" dirty="0">
                <a:latin typeface="Aharoni" panose="02010803020104030203" pitchFamily="2" charset="-79"/>
                <a:cs typeface="Aharoni" panose="02010803020104030203" pitchFamily="2" charset="-79"/>
              </a:rPr>
            </a:br>
            <a:r>
              <a:rPr lang="he-IL" sz="3100" dirty="0">
                <a:latin typeface="Aharoni" panose="02010803020104030203" pitchFamily="2" charset="-79"/>
                <a:cs typeface="Aharoni" panose="02010803020104030203" pitchFamily="2" charset="-79"/>
              </a:rPr>
              <a:t>בתחום טכנולוגיות מים</a:t>
            </a:r>
            <a:br>
              <a:rPr lang="he-IL" b="0" i="0" dirty="0">
                <a:solidFill>
                  <a:srgbClr val="285C7E"/>
                </a:solidFill>
                <a:effectLst/>
                <a:latin typeface="Rubik"/>
              </a:rPr>
            </a:br>
            <a:endParaRPr lang="en-US" dirty="0"/>
          </a:p>
        </p:txBody>
      </p:sp>
      <p:sp>
        <p:nvSpPr>
          <p:cNvPr id="3" name="Content Placeholder 2">
            <a:extLst>
              <a:ext uri="{FF2B5EF4-FFF2-40B4-BE49-F238E27FC236}">
                <a16:creationId xmlns:a16="http://schemas.microsoft.com/office/drawing/2014/main" id="{0DD0C18F-2BF3-41E2-84D1-777D1D469084}"/>
              </a:ext>
            </a:extLst>
          </p:cNvPr>
          <p:cNvSpPr>
            <a:spLocks noGrp="1"/>
          </p:cNvSpPr>
          <p:nvPr>
            <p:ph idx="1"/>
          </p:nvPr>
        </p:nvSpPr>
        <p:spPr/>
        <p:txBody>
          <a:bodyPr>
            <a:normAutofit fontScale="85000" lnSpcReduction="20000"/>
          </a:bodyPr>
          <a:lstStyle/>
          <a:p>
            <a:pPr algn="r" rtl="1"/>
            <a:r>
              <a:rPr lang="he-IL" b="0" i="0" dirty="0">
                <a:solidFill>
                  <a:srgbClr val="272727"/>
                </a:solidFill>
                <a:effectLst/>
                <a:latin typeface="Rubik"/>
              </a:rPr>
              <a:t>המחקר יתמקד בפתרונות לבעיות המים בישראל וסביבתה או גרמניה. המחקר צריך להיות רב תחומי ולהיות ישים לצרכי משק המים. בנוסף לשותפים מדעיים, רצוי שהפרויקט יכלול שותפים מהתעשייה.</a:t>
            </a:r>
          </a:p>
          <a:p>
            <a:pPr rtl="1"/>
            <a:r>
              <a:rPr lang="en-US" dirty="0"/>
              <a:t>Research projects will be carried out in the following research areas: </a:t>
            </a:r>
            <a:endParaRPr lang="he-IL" dirty="0"/>
          </a:p>
          <a:p>
            <a:r>
              <a:rPr lang="en-US" dirty="0" err="1"/>
              <a:t>Multiresistant</a:t>
            </a:r>
            <a:r>
              <a:rPr lang="en-US" dirty="0"/>
              <a:t> pathogens, genes or virus loads in wastewater and surface water: tracking and counter-measures </a:t>
            </a:r>
            <a:endParaRPr lang="he-IL" dirty="0"/>
          </a:p>
          <a:p>
            <a:r>
              <a:rPr lang="en-US" dirty="0"/>
              <a:t>Quantifying and mitigating the impact of persistent mobile pollutants and/or microplastics on drinking water resources and freshwater systems </a:t>
            </a:r>
          </a:p>
          <a:p>
            <a:pPr algn="r" rtl="1"/>
            <a:r>
              <a:rPr lang="he-IL" dirty="0">
                <a:solidFill>
                  <a:srgbClr val="272727"/>
                </a:solidFill>
                <a:latin typeface="Rubik"/>
              </a:rPr>
              <a:t>תקציב: גודל התקציב המקסימלי של הצוות הישראלי מוגבל ל 250,000 אירו למשך 3 שנים.</a:t>
            </a:r>
          </a:p>
          <a:p>
            <a:pPr algn="r" rtl="1"/>
            <a:r>
              <a:rPr lang="he-IL" b="0" i="0" dirty="0">
                <a:solidFill>
                  <a:srgbClr val="272727"/>
                </a:solidFill>
                <a:effectLst/>
                <a:latin typeface="Rubik"/>
              </a:rPr>
              <a:t>ימומנו 3-5 פרוייקטים</a:t>
            </a:r>
          </a:p>
          <a:p>
            <a:pPr algn="r" rtl="1"/>
            <a:r>
              <a:rPr lang="he-IL" dirty="0">
                <a:solidFill>
                  <a:srgbClr val="272727"/>
                </a:solidFill>
                <a:latin typeface="Rubik"/>
              </a:rPr>
              <a:t>תאריך הגשה</a:t>
            </a:r>
            <a:r>
              <a:rPr lang="he-IL" b="1" dirty="0">
                <a:solidFill>
                  <a:srgbClr val="FF0000"/>
                </a:solidFill>
                <a:latin typeface="Rubik"/>
              </a:rPr>
              <a:t>: 30 בספטמבר 2021</a:t>
            </a:r>
          </a:p>
          <a:p>
            <a:pPr algn="r" rtl="1"/>
            <a:r>
              <a:rPr lang="he-IL" dirty="0">
                <a:solidFill>
                  <a:srgbClr val="272727"/>
                </a:solidFill>
                <a:latin typeface="Rubik"/>
                <a:hlinkClick r:id="rId2"/>
              </a:rPr>
              <a:t> 2021</a:t>
            </a:r>
            <a:r>
              <a:rPr lang="en-US" dirty="0">
                <a:solidFill>
                  <a:srgbClr val="272727"/>
                </a:solidFill>
                <a:latin typeface="Rubik"/>
                <a:hlinkClick r:id="rId2"/>
              </a:rPr>
              <a:t>https://www.gov.il/he/departments/publications/Call_for_bids/most_rfp202100712</a:t>
            </a:r>
            <a:endParaRPr lang="he-IL" dirty="0">
              <a:solidFill>
                <a:srgbClr val="272727"/>
              </a:solidFill>
              <a:latin typeface="Rubik"/>
            </a:endParaRPr>
          </a:p>
        </p:txBody>
      </p:sp>
      <p:pic>
        <p:nvPicPr>
          <p:cNvPr id="3074" name="Picture 2" descr="הארה תכניות העשרה בעמ - קייטנת משרד המדע והטכנולוגיה">
            <a:extLst>
              <a:ext uri="{FF2B5EF4-FFF2-40B4-BE49-F238E27FC236}">
                <a16:creationId xmlns:a16="http://schemas.microsoft.com/office/drawing/2014/main" id="{5ED3E09A-2CC3-41C7-AD28-BE49CC6D52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12" y="5740027"/>
            <a:ext cx="3264880" cy="11427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12632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7AC2D-854E-4C52-A5B2-29D7DFF1C68D}"/>
              </a:ext>
            </a:extLst>
          </p:cNvPr>
          <p:cNvSpPr>
            <a:spLocks noGrp="1"/>
          </p:cNvSpPr>
          <p:nvPr>
            <p:ph type="title"/>
          </p:nvPr>
        </p:nvSpPr>
        <p:spPr>
          <a:xfrm>
            <a:off x="2122495" y="928478"/>
            <a:ext cx="7729728" cy="1426170"/>
          </a:xfrm>
        </p:spPr>
        <p:txBody>
          <a:bodyPr>
            <a:normAutofit fontScale="90000"/>
          </a:bodyPr>
          <a:lstStyle/>
          <a:p>
            <a:r>
              <a:rPr lang="he-IL" b="1" dirty="0"/>
              <a:t>- מענקים אישיים</a:t>
            </a:r>
            <a:r>
              <a:rPr lang="en-US" sz="3100" b="1" dirty="0"/>
              <a:t>DFG</a:t>
            </a:r>
            <a:r>
              <a:rPr lang="en-US" b="1" dirty="0"/>
              <a:t>-</a:t>
            </a:r>
            <a:br>
              <a:rPr lang="en-US" b="1" dirty="0"/>
            </a:br>
            <a:r>
              <a:rPr lang="en-US" b="1" dirty="0"/>
              <a:t>DEUTSCHE FORSCHUNGSGEMEINSCHAFT</a:t>
            </a:r>
            <a:endParaRPr lang="en-IL" b="1" dirty="0"/>
          </a:p>
        </p:txBody>
      </p:sp>
      <p:sp>
        <p:nvSpPr>
          <p:cNvPr id="3" name="Content Placeholder 2">
            <a:extLst>
              <a:ext uri="{FF2B5EF4-FFF2-40B4-BE49-F238E27FC236}">
                <a16:creationId xmlns:a16="http://schemas.microsoft.com/office/drawing/2014/main" id="{E44F84BE-4F90-43BC-A374-45FE401E665C}"/>
              </a:ext>
            </a:extLst>
          </p:cNvPr>
          <p:cNvSpPr>
            <a:spLocks noGrp="1"/>
          </p:cNvSpPr>
          <p:nvPr>
            <p:ph idx="1"/>
          </p:nvPr>
        </p:nvSpPr>
        <p:spPr/>
        <p:txBody>
          <a:bodyPr>
            <a:normAutofit fontScale="92500" lnSpcReduction="10000"/>
          </a:bodyPr>
          <a:lstStyle/>
          <a:p>
            <a:pPr algn="r" rtl="1"/>
            <a:r>
              <a:rPr lang="he-IL" dirty="0"/>
              <a:t>- ניתן להגיש בכל התחומים</a:t>
            </a:r>
          </a:p>
          <a:p>
            <a:pPr algn="r" rtl="1"/>
            <a:r>
              <a:rPr lang="he-IL" dirty="0"/>
              <a:t>- סכום המענק כ- 300,000 יורו</a:t>
            </a:r>
          </a:p>
          <a:p>
            <a:pPr algn="r" rtl="1"/>
            <a:r>
              <a:rPr lang="he-IL" dirty="0"/>
              <a:t>- משך המענק – 3 שנים</a:t>
            </a:r>
          </a:p>
          <a:p>
            <a:pPr algn="r" rtl="1"/>
            <a:r>
              <a:rPr lang="he-IL" dirty="0"/>
              <a:t>- מועד הגשה- כל השנה </a:t>
            </a:r>
          </a:p>
          <a:p>
            <a:pPr algn="r" rtl="1"/>
            <a:r>
              <a:rPr lang="he-IL" dirty="0"/>
              <a:t>- ההגשה היא באמצעות החוקר הגרמני </a:t>
            </a:r>
          </a:p>
          <a:p>
            <a:pPr algn="r" rtl="1"/>
            <a:r>
              <a:rPr lang="he-IL" dirty="0"/>
              <a:t>- ניתן להגיש הארכה ל 3 שנים נוספות</a:t>
            </a:r>
          </a:p>
          <a:p>
            <a:pPr algn="r" rtl="1">
              <a:buFontTx/>
              <a:buChar char="-"/>
            </a:pPr>
            <a:r>
              <a:rPr lang="he-IL" dirty="0"/>
              <a:t>אפשרות למענק טריליטראלי עם שותף מירדן או הרשות הפלשתינאית</a:t>
            </a:r>
            <a:endParaRPr lang="en-US" dirty="0"/>
          </a:p>
          <a:p>
            <a:pPr algn="r">
              <a:buFontTx/>
              <a:buChar char="-"/>
            </a:pPr>
            <a:r>
              <a:rPr lang="en-US" dirty="0">
                <a:hlinkClick r:id="rId2"/>
              </a:rPr>
              <a:t>https://www.dfg.de/en/research_funding/programmes/international_cooperation/middle_east_collaboration/index.html</a:t>
            </a:r>
            <a:endParaRPr lang="en-IL" dirty="0"/>
          </a:p>
        </p:txBody>
      </p:sp>
      <p:pic>
        <p:nvPicPr>
          <p:cNvPr id="4098" name="Picture 2" descr="Germany/DFG: Call for Multidisciplinary Research into Epidemics and  Pandemics in Response to the Outbreak of SARS-CoV-2 | EURAXESS">
            <a:extLst>
              <a:ext uri="{FF2B5EF4-FFF2-40B4-BE49-F238E27FC236}">
                <a16:creationId xmlns:a16="http://schemas.microsoft.com/office/drawing/2014/main" id="{8CC70B99-E648-4A06-B0B7-124239543D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424497"/>
            <a:ext cx="2559826" cy="14335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41007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FC9F4B-A298-4F6B-B488-75E1E3136B3E}"/>
              </a:ext>
            </a:extLst>
          </p:cNvPr>
          <p:cNvSpPr>
            <a:spLocks noGrp="1"/>
          </p:cNvSpPr>
          <p:nvPr>
            <p:ph type="title"/>
          </p:nvPr>
        </p:nvSpPr>
        <p:spPr/>
        <p:txBody>
          <a:bodyPr>
            <a:normAutofit/>
          </a:bodyPr>
          <a:lstStyle/>
          <a:p>
            <a:r>
              <a:rPr lang="en-US" b="1" dirty="0"/>
              <a:t>DFG</a:t>
            </a:r>
            <a:r>
              <a:rPr lang="he-IL" b="1" dirty="0"/>
              <a:t>-</a:t>
            </a:r>
            <a:r>
              <a:rPr lang="en-US" b="1" dirty="0"/>
              <a:t>DIP</a:t>
            </a:r>
            <a:br>
              <a:rPr lang="en-US" b="1" dirty="0"/>
            </a:br>
            <a:r>
              <a:rPr lang="en-US" sz="1800" b="1" dirty="0"/>
              <a:t>German-Israeli Project Cooperation</a:t>
            </a:r>
            <a:br>
              <a:rPr lang="en-US" dirty="0"/>
            </a:br>
            <a:endParaRPr lang="en-IL" sz="1400" dirty="0"/>
          </a:p>
        </p:txBody>
      </p:sp>
      <p:sp>
        <p:nvSpPr>
          <p:cNvPr id="3" name="Content Placeholder 2">
            <a:extLst>
              <a:ext uri="{FF2B5EF4-FFF2-40B4-BE49-F238E27FC236}">
                <a16:creationId xmlns:a16="http://schemas.microsoft.com/office/drawing/2014/main" id="{66FB9A00-CBC4-41B3-B382-9AEB65DB5733}"/>
              </a:ext>
            </a:extLst>
          </p:cNvPr>
          <p:cNvSpPr>
            <a:spLocks noGrp="1"/>
          </p:cNvSpPr>
          <p:nvPr>
            <p:ph idx="1"/>
          </p:nvPr>
        </p:nvSpPr>
        <p:spPr>
          <a:xfrm>
            <a:off x="2231135" y="2544024"/>
            <a:ext cx="7836317" cy="3554772"/>
          </a:xfrm>
        </p:spPr>
        <p:txBody>
          <a:bodyPr>
            <a:normAutofit fontScale="70000" lnSpcReduction="20000"/>
          </a:bodyPr>
          <a:lstStyle/>
          <a:p>
            <a:pPr algn="r" rtl="1">
              <a:buFontTx/>
              <a:buChar char="-"/>
            </a:pPr>
            <a:r>
              <a:rPr lang="he-IL" sz="2000" dirty="0"/>
              <a:t>כל התחומים</a:t>
            </a:r>
          </a:p>
          <a:p>
            <a:pPr algn="r" rtl="1">
              <a:buFontTx/>
              <a:buChar char="-"/>
            </a:pPr>
            <a:r>
              <a:rPr lang="he-IL" sz="2000" dirty="0"/>
              <a:t>תקופת מענק ל 5 שנים</a:t>
            </a:r>
          </a:p>
          <a:p>
            <a:pPr algn="r" rtl="1">
              <a:buFontTx/>
              <a:buChar char="-"/>
            </a:pPr>
            <a:r>
              <a:rPr lang="he-IL" sz="2000" dirty="0"/>
              <a:t>סכום המענק 1,655,000 יורו</a:t>
            </a:r>
          </a:p>
          <a:p>
            <a:pPr algn="r" rtl="1">
              <a:buFontTx/>
              <a:buChar char="-"/>
            </a:pPr>
            <a:r>
              <a:rPr lang="he-IL" sz="2000" dirty="0"/>
              <a:t>מספר הגשות לקרן- שתי בקשות מכל מוסד (סה"כ 14 הצעות)</a:t>
            </a:r>
          </a:p>
          <a:p>
            <a:pPr algn="r" rtl="1">
              <a:buFontTx/>
              <a:buChar char="-"/>
            </a:pPr>
            <a:r>
              <a:rPr lang="he-IL" sz="2000" dirty="0"/>
              <a:t>תהליך ההגשה :</a:t>
            </a:r>
          </a:p>
          <a:p>
            <a:pPr algn="r" rtl="1">
              <a:buFontTx/>
              <a:buChar char="-"/>
            </a:pPr>
            <a:r>
              <a:rPr lang="he-IL" sz="2000" dirty="0"/>
              <a:t>שלב מקדמי – הצעה פרילימנרית לועדה של רשות המחקר עד ה </a:t>
            </a:r>
            <a:r>
              <a:rPr lang="en-US" sz="2000" b="1" u="sng" dirty="0">
                <a:solidFill>
                  <a:srgbClr val="FF0000"/>
                </a:solidFill>
              </a:rPr>
              <a:t>05.10.2021</a:t>
            </a:r>
            <a:endParaRPr lang="he-IL" sz="2000" b="1" u="sng" dirty="0">
              <a:solidFill>
                <a:srgbClr val="FF0000"/>
              </a:solidFill>
            </a:endParaRPr>
          </a:p>
          <a:p>
            <a:pPr algn="r" rtl="1">
              <a:buFontTx/>
              <a:buChar char="-"/>
            </a:pPr>
            <a:r>
              <a:rPr lang="he-IL" sz="2000" dirty="0"/>
              <a:t>תהליך שיפוט – ההצעות נשלחות לשופטים בחו"ל</a:t>
            </a:r>
            <a:endParaRPr lang="en-US" sz="2000" dirty="0"/>
          </a:p>
          <a:p>
            <a:pPr algn="r" rtl="1">
              <a:buFontTx/>
              <a:buChar char="-"/>
            </a:pPr>
            <a:r>
              <a:rPr lang="he-IL" sz="2000" dirty="0"/>
              <a:t>הודעה על שתי ההצעות שעלו לשלב ההצעה המלאה-סוף דצמבר </a:t>
            </a:r>
            <a:r>
              <a:rPr lang="en-US" sz="2000" dirty="0"/>
              <a:t>2021</a:t>
            </a:r>
            <a:endParaRPr lang="he-IL" sz="2000" dirty="0"/>
          </a:p>
          <a:p>
            <a:pPr algn="r" rtl="1">
              <a:buFontTx/>
              <a:buChar char="-"/>
            </a:pPr>
            <a:r>
              <a:rPr lang="he-IL" sz="2000" dirty="0"/>
              <a:t>מועד ההגשה להצעה המלאה – </a:t>
            </a:r>
            <a:r>
              <a:rPr lang="en-US" sz="2000" dirty="0"/>
              <a:t>31.03.22</a:t>
            </a:r>
            <a:endParaRPr lang="he-IL" sz="2000" dirty="0"/>
          </a:p>
          <a:p>
            <a:pPr algn="r" rtl="1">
              <a:buFontTx/>
              <a:buChar char="-"/>
            </a:pPr>
            <a:r>
              <a:rPr lang="he-IL" sz="2000" dirty="0"/>
              <a:t>תשובות  הקרן- אוקטובר </a:t>
            </a:r>
            <a:r>
              <a:rPr lang="en-US" sz="2000" dirty="0"/>
              <a:t>2022</a:t>
            </a:r>
            <a:endParaRPr lang="he-IL" sz="2000" dirty="0"/>
          </a:p>
          <a:p>
            <a:pPr algn="r" rtl="1">
              <a:buFontTx/>
              <a:buChar char="-"/>
            </a:pPr>
            <a:r>
              <a:rPr lang="he-IL" sz="2000" dirty="0"/>
              <a:t>תחילת הפרוייקט – ינואר </a:t>
            </a:r>
            <a:r>
              <a:rPr lang="en-US" sz="2000" dirty="0"/>
              <a:t>2023</a:t>
            </a:r>
          </a:p>
          <a:p>
            <a:pPr algn="r" rtl="1">
              <a:buFontTx/>
              <a:buChar char="-"/>
            </a:pPr>
            <a:r>
              <a:rPr lang="en-US" dirty="0">
                <a:hlinkClick r:id="rId2"/>
              </a:rPr>
              <a:t>https://www.dfg.de/formulare/15_20e/15_20e.pdf</a:t>
            </a:r>
            <a:endParaRPr lang="en-US" dirty="0"/>
          </a:p>
          <a:p>
            <a:pPr algn="r" rtl="1">
              <a:buFontTx/>
              <a:buChar char="-"/>
            </a:pPr>
            <a:endParaRPr lang="he-IL" dirty="0"/>
          </a:p>
          <a:p>
            <a:pPr algn="r" rtl="1">
              <a:buFontTx/>
              <a:buChar char="-"/>
            </a:pPr>
            <a:endParaRPr lang="he-IL" dirty="0"/>
          </a:p>
          <a:p>
            <a:pPr algn="r" rtl="1">
              <a:buFontTx/>
              <a:buChar char="-"/>
            </a:pPr>
            <a:endParaRPr lang="he-IL" dirty="0"/>
          </a:p>
          <a:p>
            <a:pPr algn="r" rtl="1">
              <a:buFontTx/>
              <a:buChar char="-"/>
            </a:pPr>
            <a:endParaRPr lang="en-US" dirty="0"/>
          </a:p>
          <a:p>
            <a:pPr algn="r" rtl="1">
              <a:buFontTx/>
              <a:buChar char="-"/>
            </a:pPr>
            <a:endParaRPr lang="he-IL" dirty="0"/>
          </a:p>
          <a:p>
            <a:pPr algn="r" rtl="1">
              <a:buFontTx/>
              <a:buChar char="-"/>
            </a:pPr>
            <a:endParaRPr lang="en-IL" dirty="0"/>
          </a:p>
        </p:txBody>
      </p:sp>
      <p:pic>
        <p:nvPicPr>
          <p:cNvPr id="4" name="Picture 2" descr="Germany/DFG: Call for Multidisciplinary Research into Epidemics and  Pandemics in Response to the Outbreak of SARS-CoV-2 | EURAXESS">
            <a:extLst>
              <a:ext uri="{FF2B5EF4-FFF2-40B4-BE49-F238E27FC236}">
                <a16:creationId xmlns:a16="http://schemas.microsoft.com/office/drawing/2014/main" id="{819DE533-623D-4377-B0CA-1DD81130DD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424497"/>
            <a:ext cx="2559826" cy="14335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95705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F72ECC-35A1-42D3-9988-0D8CB157CF95}"/>
              </a:ext>
            </a:extLst>
          </p:cNvPr>
          <p:cNvSpPr>
            <a:spLocks noGrp="1"/>
          </p:cNvSpPr>
          <p:nvPr>
            <p:ph type="title"/>
          </p:nvPr>
        </p:nvSpPr>
        <p:spPr>
          <a:xfrm>
            <a:off x="2071745" y="914358"/>
            <a:ext cx="7729728" cy="1188720"/>
          </a:xfrm>
        </p:spPr>
        <p:txBody>
          <a:bodyPr/>
          <a:lstStyle/>
          <a:p>
            <a:r>
              <a:rPr lang="en-US" b="1" dirty="0"/>
              <a:t>DFG – </a:t>
            </a:r>
            <a:r>
              <a:rPr lang="en-US" sz="1800" b="1" dirty="0"/>
              <a:t>International collaboration</a:t>
            </a:r>
            <a:endParaRPr lang="en-IL" sz="1800" b="1" dirty="0"/>
          </a:p>
        </p:txBody>
      </p:sp>
      <p:sp>
        <p:nvSpPr>
          <p:cNvPr id="3" name="Content Placeholder 2">
            <a:extLst>
              <a:ext uri="{FF2B5EF4-FFF2-40B4-BE49-F238E27FC236}">
                <a16:creationId xmlns:a16="http://schemas.microsoft.com/office/drawing/2014/main" id="{0598F0B3-D6FE-4B3D-B4BC-2A9608E8CD62}"/>
              </a:ext>
            </a:extLst>
          </p:cNvPr>
          <p:cNvSpPr>
            <a:spLocks noGrp="1"/>
          </p:cNvSpPr>
          <p:nvPr>
            <p:ph idx="1"/>
          </p:nvPr>
        </p:nvSpPr>
        <p:spPr/>
        <p:txBody>
          <a:bodyPr/>
          <a:lstStyle/>
          <a:p>
            <a:pPr algn="r" rtl="1">
              <a:buFont typeface="Wingdings" panose="05000000000000000000" pitchFamily="2" charset="2"/>
              <a:buChar char="§"/>
            </a:pPr>
            <a:r>
              <a:rPr lang="he-IL" dirty="0"/>
              <a:t>תמיכה בחוקרים גרמנים במסגרת שת"פ - כתיבה משותפת של הצעות מחקר,  סדנאות, כנסים...</a:t>
            </a:r>
          </a:p>
          <a:p>
            <a:pPr algn="r" rtl="1">
              <a:buFont typeface="Wingdings" panose="05000000000000000000" pitchFamily="2" charset="2"/>
              <a:buChar char="§"/>
            </a:pPr>
            <a:r>
              <a:rPr lang="he-IL" dirty="0"/>
              <a:t>משך התמיכה- עד 3 חודשים</a:t>
            </a:r>
          </a:p>
          <a:p>
            <a:pPr algn="r" rtl="1">
              <a:buFont typeface="Wingdings" panose="05000000000000000000" pitchFamily="2" charset="2"/>
              <a:buChar char="§"/>
            </a:pPr>
            <a:r>
              <a:rPr lang="he-IL" dirty="0"/>
              <a:t>עלויות מכוסות- כרטיס טיסה , 105-160יורו עלות שהיה ליום או עלות חודשית בהתאם למעמדו של החוקר  </a:t>
            </a:r>
            <a:endParaRPr lang="en-US" dirty="0"/>
          </a:p>
          <a:p>
            <a:pPr algn="r" rtl="1">
              <a:buFontTx/>
              <a:buChar char="-"/>
            </a:pPr>
            <a:r>
              <a:rPr lang="en-US" dirty="0">
                <a:hlinkClick r:id="rId2"/>
              </a:rPr>
              <a:t>https://www.dfg.de/en/research_funding/programmes/international_cooperation/initiation_international_collaboration/index.html</a:t>
            </a:r>
            <a:endParaRPr lang="he-IL" dirty="0"/>
          </a:p>
          <a:p>
            <a:pPr algn="r" rtl="1">
              <a:buFontTx/>
              <a:buChar char="-"/>
            </a:pPr>
            <a:endParaRPr lang="he-IL" dirty="0"/>
          </a:p>
          <a:p>
            <a:pPr algn="r">
              <a:buFontTx/>
              <a:buChar char="-"/>
            </a:pPr>
            <a:endParaRPr lang="he-IL" dirty="0"/>
          </a:p>
        </p:txBody>
      </p:sp>
      <p:pic>
        <p:nvPicPr>
          <p:cNvPr id="4" name="Picture 2" descr="Germany/DFG: Call for Multidisciplinary Research into Epidemics and  Pandemics in Response to the Outbreak of SARS-CoV-2 | EURAXESS">
            <a:extLst>
              <a:ext uri="{FF2B5EF4-FFF2-40B4-BE49-F238E27FC236}">
                <a16:creationId xmlns:a16="http://schemas.microsoft.com/office/drawing/2014/main" id="{72D0168A-62DB-4EB6-913A-B89A73A391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424497"/>
            <a:ext cx="2559826" cy="14335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85263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A5BAAF-37F5-478D-8270-CA130B916695}"/>
              </a:ext>
            </a:extLst>
          </p:cNvPr>
          <p:cNvSpPr>
            <a:spLocks noGrp="1"/>
          </p:cNvSpPr>
          <p:nvPr>
            <p:ph type="title"/>
          </p:nvPr>
        </p:nvSpPr>
        <p:spPr/>
        <p:txBody>
          <a:bodyPr>
            <a:normAutofit fontScale="90000"/>
          </a:bodyPr>
          <a:lstStyle/>
          <a:p>
            <a:r>
              <a:rPr lang="en-US" b="1" dirty="0"/>
              <a:t>Volkswagen foundation</a:t>
            </a:r>
            <a:br>
              <a:rPr lang="en-US" b="1" dirty="0"/>
            </a:br>
            <a:r>
              <a:rPr lang="en-US" sz="2200" b="1" dirty="0"/>
              <a:t>Israel-Lower Saxony</a:t>
            </a:r>
            <a:br>
              <a:rPr lang="en-US" dirty="0"/>
            </a:br>
            <a:endParaRPr lang="en-IL" sz="1200" dirty="0"/>
          </a:p>
        </p:txBody>
      </p:sp>
      <p:sp>
        <p:nvSpPr>
          <p:cNvPr id="3" name="Content Placeholder 2">
            <a:extLst>
              <a:ext uri="{FF2B5EF4-FFF2-40B4-BE49-F238E27FC236}">
                <a16:creationId xmlns:a16="http://schemas.microsoft.com/office/drawing/2014/main" id="{5ED7F61A-5C2A-4E23-8B8A-AC2A927FF8D5}"/>
              </a:ext>
            </a:extLst>
          </p:cNvPr>
          <p:cNvSpPr>
            <a:spLocks noGrp="1"/>
          </p:cNvSpPr>
          <p:nvPr>
            <p:ph idx="1"/>
          </p:nvPr>
        </p:nvSpPr>
        <p:spPr>
          <a:xfrm>
            <a:off x="2231136" y="2638044"/>
            <a:ext cx="8062654" cy="3101983"/>
          </a:xfrm>
        </p:spPr>
        <p:txBody>
          <a:bodyPr>
            <a:normAutofit fontScale="92500"/>
          </a:bodyPr>
          <a:lstStyle/>
          <a:p>
            <a:pPr algn="r" rtl="1"/>
            <a:r>
              <a:rPr lang="he-IL" dirty="0"/>
              <a:t>תמיכה בכל התחומים</a:t>
            </a:r>
          </a:p>
          <a:p>
            <a:pPr algn="r" rtl="1"/>
            <a:r>
              <a:rPr lang="he-IL" dirty="0"/>
              <a:t>ב-2021 הקרן תמכה במחקר במדעי הרוח ומדעי החברה (אחת ל 3 שנים)</a:t>
            </a:r>
          </a:p>
          <a:p>
            <a:pPr algn="r" rtl="1"/>
            <a:r>
              <a:rPr lang="he-IL" dirty="0"/>
              <a:t>סכום המענק – 300,000 יורו</a:t>
            </a:r>
          </a:p>
          <a:p>
            <a:pPr algn="r" rtl="1"/>
            <a:r>
              <a:rPr lang="he-IL" dirty="0"/>
              <a:t>מועד ההגשה- מרץ-אפריל</a:t>
            </a:r>
            <a:endParaRPr lang="en-US" dirty="0"/>
          </a:p>
          <a:p>
            <a:pPr algn="r" rtl="1"/>
            <a:r>
              <a:rPr lang="he-IL" dirty="0"/>
              <a:t>רשימת אוניברסיטאות בסקסוניה התחתונה- </a:t>
            </a:r>
            <a:r>
              <a:rPr lang="en-US" dirty="0">
                <a:hlinkClick r:id="rId2"/>
              </a:rPr>
              <a:t>https://en.wikipedia.org/wiki/Category:Universities_and_colleges_in_Lower_Saxony</a:t>
            </a:r>
            <a:endParaRPr lang="he-IL" dirty="0"/>
          </a:p>
          <a:p>
            <a:pPr algn="r" rtl="1"/>
            <a:r>
              <a:rPr lang="en-US" dirty="0">
                <a:hlinkClick r:id="rId3"/>
              </a:rPr>
              <a:t>https://www.volkswagenstiftung.de/en/funding/our-funding-portfolio-at-a-glance/nieders%C3%A4chsisches-vorab-research-cooperation-lower-saxony-%E2%80%93-israel</a:t>
            </a:r>
            <a:endParaRPr lang="he-IL" dirty="0"/>
          </a:p>
          <a:p>
            <a:pPr algn="r" rtl="1"/>
            <a:endParaRPr lang="he-IL" dirty="0"/>
          </a:p>
          <a:p>
            <a:pPr algn="r" rtl="1"/>
            <a:endParaRPr lang="en-IL" dirty="0"/>
          </a:p>
        </p:txBody>
      </p:sp>
      <p:pic>
        <p:nvPicPr>
          <p:cNvPr id="5122" name="Picture 2" descr="Foundation | VolkswagenStiftung">
            <a:extLst>
              <a:ext uri="{FF2B5EF4-FFF2-40B4-BE49-F238E27FC236}">
                <a16:creationId xmlns:a16="http://schemas.microsoft.com/office/drawing/2014/main" id="{DBADD9AC-0DA6-496F-939A-50E6037F811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073709"/>
            <a:ext cx="4066888" cy="7842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3474599"/>
      </p:ext>
    </p:extLst>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docProps/app.xml><?xml version="1.0" encoding="utf-8"?>
<Properties xmlns="http://schemas.openxmlformats.org/officeDocument/2006/extended-properties" xmlns:vt="http://schemas.openxmlformats.org/officeDocument/2006/docPropsVTypes">
  <TotalTime>2251</TotalTime>
  <Words>1764</Words>
  <Application>Microsoft Office PowerPoint</Application>
  <PresentationFormat>Widescreen</PresentationFormat>
  <Paragraphs>182</Paragraphs>
  <Slides>23</Slides>
  <Notes>0</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23</vt:i4>
      </vt:variant>
    </vt:vector>
  </HeadingPairs>
  <TitlesOfParts>
    <vt:vector size="38" baseType="lpstr">
      <vt:lpstr>Aharoni</vt:lpstr>
      <vt:lpstr>Arial</vt:lpstr>
      <vt:lpstr>Calibri</vt:lpstr>
      <vt:lpstr>David</vt:lpstr>
      <vt:lpstr>Gill Sans MT</vt:lpstr>
      <vt:lpstr>IBM Plex Sans</vt:lpstr>
      <vt:lpstr>IBM Plex Sans Condensed</vt:lpstr>
      <vt:lpstr>Rubik</vt:lpstr>
      <vt:lpstr>Source Sans Pro</vt:lpstr>
      <vt:lpstr>Source Sans Pro Black</vt:lpstr>
      <vt:lpstr>TheSerif-Regular</vt:lpstr>
      <vt:lpstr>Times New Roman</vt:lpstr>
      <vt:lpstr>Verdana</vt:lpstr>
      <vt:lpstr>Wingdings</vt:lpstr>
      <vt:lpstr>Parcel</vt:lpstr>
      <vt:lpstr> שת"פ עם גרמניה מפגש חוקרים  14.7.21 </vt:lpstr>
      <vt:lpstr>Partner search how to find a German research partner </vt:lpstr>
      <vt:lpstr>GIF-German Israel foundation</vt:lpstr>
      <vt:lpstr>  משרד המדע בשת"פ עם גרמניה בנושא  של חקר הסרטן בהיידלברג  DKFZ    </vt:lpstr>
      <vt:lpstr> משרד המדע בשת"פ עם גרמניה בתחום טכנולוגיות מים </vt:lpstr>
      <vt:lpstr>- מענקים אישייםDFG- DEUTSCHE FORSCHUNGSGEMEINSCHAFT</vt:lpstr>
      <vt:lpstr>DFG-DIP German-Israeli Project Cooperation </vt:lpstr>
      <vt:lpstr>DFG – International collaboration</vt:lpstr>
      <vt:lpstr>Volkswagen foundation Israel-Lower Saxony </vt:lpstr>
      <vt:lpstr>Volkswagen foundation  Global Issues – Preventing Pandemics: the Role of Human-Environmental Interactions </vt:lpstr>
      <vt:lpstr>Fritz Thyssen Foundation</vt:lpstr>
      <vt:lpstr>Gerda-henkel</vt:lpstr>
      <vt:lpstr>Minerva-Gentner Symposia</vt:lpstr>
      <vt:lpstr>Minerva Schools</vt:lpstr>
      <vt:lpstr>Minerva Short-term research grants</vt:lpstr>
      <vt:lpstr>Minerva centers</vt:lpstr>
      <vt:lpstr> Alexander Von Humboldt foundation -  Humboldt Research Award </vt:lpstr>
      <vt:lpstr> International Visiting Researchers at Max Planck Institutes </vt:lpstr>
      <vt:lpstr>Leibniz institutes International Visiting Scholars </vt:lpstr>
      <vt:lpstr> DAAD- Research Stays for University Academics and Scientists </vt:lpstr>
      <vt:lpstr>MERCK 2021 RESEARCH GRANTS</vt:lpstr>
      <vt:lpstr>Helmholtz centers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נטליה פריליפקו</dc:creator>
  <cp:lastModifiedBy>שושי צלקה</cp:lastModifiedBy>
  <cp:revision>134</cp:revision>
  <dcterms:created xsi:type="dcterms:W3CDTF">2019-08-01T08:39:50Z</dcterms:created>
  <dcterms:modified xsi:type="dcterms:W3CDTF">2021-07-14T06:55:35Z</dcterms:modified>
</cp:coreProperties>
</file>