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75" r:id="rId3"/>
    <p:sldId id="265" r:id="rId4"/>
    <p:sldId id="266" r:id="rId5"/>
    <p:sldId id="267" r:id="rId6"/>
    <p:sldId id="268" r:id="rId7"/>
    <p:sldId id="269" r:id="rId8"/>
    <p:sldId id="273" r:id="rId9"/>
    <p:sldId id="270" r:id="rId10"/>
    <p:sldId id="271" r:id="rId11"/>
    <p:sldId id="272" r:id="rId12"/>
    <p:sldId id="277" r:id="rId13"/>
    <p:sldId id="276" r:id="rId14"/>
    <p:sldId id="27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3">
            <a:extLst>
              <a:ext uri="{FF2B5EF4-FFF2-40B4-BE49-F238E27FC236}">
                <a16:creationId xmlns:a16="http://schemas.microsoft.com/office/drawing/2014/main" id="{652B3215-3C8F-4CB7-9ECC-1DC54870F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24" y="0"/>
            <a:ext cx="105751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תמונה 3">
            <a:extLst>
              <a:ext uri="{FF2B5EF4-FFF2-40B4-BE49-F238E27FC236}">
                <a16:creationId xmlns:a16="http://schemas.microsoft.com/office/drawing/2014/main" id="{BD0D67F4-B005-4AC5-A77E-B64289558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3">
            <a:extLst>
              <a:ext uri="{FF2B5EF4-FFF2-40B4-BE49-F238E27FC236}">
                <a16:creationId xmlns:a16="http://schemas.microsoft.com/office/drawing/2014/main" id="{7624C368-9236-4B54-BB39-A3EA2AE78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24" y="0"/>
            <a:ext cx="105751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תמונה 3">
            <a:extLst>
              <a:ext uri="{FF2B5EF4-FFF2-40B4-BE49-F238E27FC236}">
                <a16:creationId xmlns:a16="http://schemas.microsoft.com/office/drawing/2014/main" id="{BE048D61-23EA-4E2B-A43A-B7D6BA782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105751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12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תמונה 3">
            <a:extLst>
              <a:ext uri="{FF2B5EF4-FFF2-40B4-BE49-F238E27FC236}">
                <a16:creationId xmlns:a16="http://schemas.microsoft.com/office/drawing/2014/main" id="{B74821DC-FD61-4106-ADE7-4B562868A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9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תמונה 3">
            <a:extLst>
              <a:ext uri="{FF2B5EF4-FFF2-40B4-BE49-F238E27FC236}">
                <a16:creationId xmlns:a16="http://schemas.microsoft.com/office/drawing/2014/main" id="{5E7D7FC9-995D-4D89-954B-6D0F04064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תמונה 3">
            <a:extLst>
              <a:ext uri="{FF2B5EF4-FFF2-40B4-BE49-F238E27FC236}">
                <a16:creationId xmlns:a16="http://schemas.microsoft.com/office/drawing/2014/main" id="{2EBAE392-EDFB-4E47-93E4-50A5227E8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05814" y="6236208"/>
            <a:ext cx="5495575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תמונה 3">
            <a:extLst>
              <a:ext uri="{FF2B5EF4-FFF2-40B4-BE49-F238E27FC236}">
                <a16:creationId xmlns:a16="http://schemas.microsoft.com/office/drawing/2014/main" id="{333E31BC-E4C4-4032-B856-B780E25F7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תמונה 3">
            <a:extLst>
              <a:ext uri="{FF2B5EF4-FFF2-40B4-BE49-F238E27FC236}">
                <a16:creationId xmlns:a16="http://schemas.microsoft.com/office/drawing/2014/main" id="{EDD5EF3E-9507-49B0-BA15-7C8D943E0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4"/>
          <a:stretch/>
        </p:blipFill>
        <p:spPr>
          <a:xfrm>
            <a:off x="1634040" y="0"/>
            <a:ext cx="447917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9D10CB8-58E8-49C6-A7A4-D7E4A5714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6112"/>
            <a:ext cx="1674994" cy="6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06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A1C7FF-0777-4E9E-B1BA-23406159F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6112"/>
            <a:ext cx="1674994" cy="691200"/>
          </a:xfrm>
          <a:prstGeom prst="rect">
            <a:avLst/>
          </a:prstGeom>
        </p:spPr>
      </p:pic>
      <p:pic>
        <p:nvPicPr>
          <p:cNvPr id="14" name="תמונה 3">
            <a:extLst>
              <a:ext uri="{FF2B5EF4-FFF2-40B4-BE49-F238E27FC236}">
                <a16:creationId xmlns:a16="http://schemas.microsoft.com/office/drawing/2014/main" id="{9739588F-3825-4441-8C57-AFDEE36AB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83043"/>
          <a:stretch/>
        </p:blipFill>
        <p:spPr>
          <a:xfrm>
            <a:off x="10758923" y="0"/>
            <a:ext cx="143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4E2385-C8C9-4D91-8310-293C845D97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66112"/>
            <a:ext cx="1674994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rva.mpg.de/18385/minerva-schoo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mboldt-foundation.de/web/bessel-awar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g.de/institutes_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ibniz-gemeinschaft.de/en/institutes/leibniz-institutes-all-list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-in-germany.org/en/research-funding/funding-programmes/daad-research-stays-for-university-academics-and-scientist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f.org.i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g.de/en/research_funding/programmes/international_cooperation/middle_east_collaboration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g.de/formulare/15_20e/15_20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g.de/en/research_funding/programmes/international_cooperation/initiation_international_collaboration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swagenstiftung.de/en/funding/our-funding-portfolio-at-a-glance/nieders%C3%A4chsisches-vorab-research-cooperation-lower-saxony-%E2%80%93-israel" TargetMode="External"/><Relationship Id="rId2" Type="http://schemas.openxmlformats.org/officeDocument/2006/relationships/hyperlink" Target="https://en.wikipedia.org/wiki/Category:Universities_and_colleges_in_Lower_Saxon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rda-henkel-stiftung.de/en/general-research-grants-projects?page_id=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rva.mpg.de/19287/gentner-sympos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9A815-7842-429B-B0EC-14B0ECAC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952" y="1630496"/>
            <a:ext cx="5468366" cy="1489166"/>
          </a:xfrm>
        </p:spPr>
        <p:txBody>
          <a:bodyPr>
            <a:normAutofit/>
          </a:bodyPr>
          <a:lstStyle/>
          <a:p>
            <a:pPr rtl="1"/>
            <a:r>
              <a:rPr lang="he-IL" sz="4000" b="1" dirty="0">
                <a:solidFill>
                  <a:srgbClr val="FF000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שת"פ</a:t>
            </a:r>
            <a:r>
              <a:rPr lang="he-IL" sz="4000" b="1" dirty="0">
                <a:solidFill>
                  <a:srgbClr val="00B05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 </a:t>
            </a:r>
            <a:r>
              <a:rPr lang="he-IL" sz="4000" b="1" dirty="0">
                <a:solidFill>
                  <a:srgbClr val="0070C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עם </a:t>
            </a:r>
            <a:r>
              <a:rPr lang="he-IL" sz="4000" b="1" dirty="0">
                <a:solidFill>
                  <a:srgbClr val="00206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גרמניה</a:t>
            </a:r>
            <a:br>
              <a:rPr lang="he-IL" sz="4000" b="1" dirty="0">
                <a:solidFill>
                  <a:srgbClr val="00B050"/>
                </a:solidFill>
                <a:latin typeface="David" panose="020B0604020202020204" pitchFamily="34" charset="-79"/>
                <a:cs typeface="David" panose="020B0604020202020204" pitchFamily="34" charset="-79"/>
              </a:rPr>
            </a:br>
            <a:r>
              <a:rPr lang="he-IL" sz="4000" b="1" dirty="0">
                <a:solidFill>
                  <a:srgbClr val="FF000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ב</a:t>
            </a:r>
            <a:r>
              <a:rPr lang="he-IL" sz="4000" b="1" dirty="0">
                <a:solidFill>
                  <a:srgbClr val="00206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מ</a:t>
            </a:r>
            <a:r>
              <a:rPr lang="he-IL" sz="4000" b="1" dirty="0">
                <a:solidFill>
                  <a:srgbClr val="0070C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ד</a:t>
            </a:r>
            <a:r>
              <a:rPr lang="he-IL" sz="4000" b="1" dirty="0">
                <a:solidFill>
                  <a:srgbClr val="FF000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ע</a:t>
            </a:r>
            <a:r>
              <a:rPr lang="he-IL" sz="4000" b="1" dirty="0">
                <a:solidFill>
                  <a:srgbClr val="00206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י</a:t>
            </a:r>
            <a:r>
              <a:rPr lang="he-IL" sz="4000" b="1" dirty="0">
                <a:solidFill>
                  <a:srgbClr val="00B05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 </a:t>
            </a:r>
            <a:r>
              <a:rPr lang="he-IL" sz="4000" b="1" dirty="0">
                <a:solidFill>
                  <a:srgbClr val="FF000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ה</a:t>
            </a:r>
            <a:r>
              <a:rPr lang="he-IL" sz="4000" b="1" dirty="0">
                <a:solidFill>
                  <a:srgbClr val="00206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ר</a:t>
            </a:r>
            <a:r>
              <a:rPr lang="he-IL" sz="4000" b="1" dirty="0">
                <a:solidFill>
                  <a:srgbClr val="0070C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ו</a:t>
            </a:r>
            <a:r>
              <a:rPr lang="he-IL" sz="4000" b="1" dirty="0">
                <a:solidFill>
                  <a:srgbClr val="FF0000"/>
                </a:solidFill>
                <a:latin typeface="David" panose="020B0604020202020204" pitchFamily="34" charset="-79"/>
                <a:cs typeface="David" panose="020B0604020202020204" pitchFamily="34" charset="-79"/>
              </a:rPr>
              <a:t>ח</a:t>
            </a:r>
            <a:endParaRPr lang="en-GB" sz="4000" b="1" dirty="0">
              <a:solidFill>
                <a:srgbClr val="FF0000"/>
              </a:solidFill>
              <a:latin typeface="David" panose="020B0604020202020204" pitchFamily="34" charset="-79"/>
              <a:cs typeface="David" panose="020B0604020202020204" pitchFamily="34" charset="-79"/>
            </a:endParaRPr>
          </a:p>
        </p:txBody>
      </p:sp>
      <p:pic>
        <p:nvPicPr>
          <p:cNvPr id="1026" name="Picture 2" descr="Download free photo of Friendship, diplomacy flag, flags, harmony ...">
            <a:extLst>
              <a:ext uri="{FF2B5EF4-FFF2-40B4-BE49-F238E27FC236}">
                <a16:creationId xmlns:a16="http://schemas.microsoft.com/office/drawing/2014/main" id="{D87A2C78-DF5B-4A80-B73F-C1C3E8D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33" y="3447125"/>
            <a:ext cx="5677685" cy="34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4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ACB2-80D9-4336-8510-4EFDAE17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250" y="964692"/>
            <a:ext cx="7712614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Minerva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C972-D828-4943-AEA9-2B5AE99C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כנס משותף שיכול להתקיים בישראל או בגרמניה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25-50 משתתפים משתי המדינות ניתן לצרף חוקרים ממדינות אחרות</a:t>
            </a: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בדגש על שילוב של חוקרים צעירים  - דוקטורנטים ופוסט דוקטורנטים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סכום המענק- 25,500 יורו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מועד הגשה- פברואר</a:t>
            </a:r>
          </a:p>
          <a:p>
            <a:pPr algn="r">
              <a:buFontTx/>
              <a:buChar char="-"/>
            </a:pPr>
            <a:r>
              <a:rPr lang="en-US" dirty="0">
                <a:hlinkClick r:id="rId2"/>
              </a:rPr>
              <a:t>https://www.minerva.mpg.de/18385/minerva-schools</a:t>
            </a:r>
            <a:endParaRPr lang="en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220E-D59F-44A2-8E3F-E784969F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Humboldt</a:t>
            </a:r>
            <a:br>
              <a:rPr lang="en-US" dirty="0"/>
            </a:br>
            <a:r>
              <a:rPr lang="en-US" sz="2000" dirty="0"/>
              <a:t>Friedrich Wilhelm Bessel awards</a:t>
            </a:r>
            <a:endParaRPr lang="en-IL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ABC5-7470-493D-810B-33BB74B0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-  ההמלצה על מועמד באחריות החוקרים הגרמנים </a:t>
            </a:r>
          </a:p>
          <a:p>
            <a:pPr marL="0" indent="0" algn="r">
              <a:buNone/>
            </a:pPr>
            <a:r>
              <a:rPr lang="he-IL" dirty="0"/>
              <a:t> - לא עברו 18 שנים מיום סיום הדוקטוראט</a:t>
            </a:r>
          </a:p>
          <a:p>
            <a:pPr marL="0" indent="0" algn="r">
              <a:buNone/>
            </a:pPr>
            <a:r>
              <a:rPr lang="he-IL" dirty="0"/>
              <a:t> - דגש על מצויינות האקדמית של המועמד </a:t>
            </a:r>
          </a:p>
          <a:p>
            <a:pPr marL="0" indent="0" algn="r">
              <a:buNone/>
            </a:pPr>
            <a:r>
              <a:rPr lang="he-IL" dirty="0"/>
              <a:t> - עבד מחוץ לגרמניה ב 5 שנים האחרונות</a:t>
            </a:r>
          </a:p>
          <a:p>
            <a:pPr marL="0" indent="0" algn="r">
              <a:buNone/>
            </a:pPr>
            <a:r>
              <a:rPr lang="he-IL" dirty="0"/>
              <a:t> - סכום המענק: 45,000 יורו</a:t>
            </a:r>
          </a:p>
          <a:p>
            <a:pPr marL="0" indent="0" algn="r">
              <a:buNone/>
            </a:pPr>
            <a:r>
              <a:rPr lang="he-IL" dirty="0"/>
              <a:t>-  שהיה למשך 6-12 חודשים . ניתן לחלק את התקופה .</a:t>
            </a:r>
          </a:p>
          <a:p>
            <a:pPr marL="0" indent="0" algn="r">
              <a:buNone/>
            </a:pPr>
            <a:r>
              <a:rPr lang="en-US" dirty="0">
                <a:hlinkClick r:id="rId2"/>
              </a:rPr>
              <a:t>https://www.humboldt-foundation.de/web/bessel-award.html</a:t>
            </a:r>
            <a:r>
              <a:rPr lang="he-IL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1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BACC-67FB-4AF2-981C-66B14251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31178"/>
            <a:ext cx="7729728" cy="122223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Visiting Researchers at Max Planck Institutes</a:t>
            </a:r>
            <a:br>
              <a:rPr lang="en-US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312E-9B8C-47A2-8575-F677CD2D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מיועד לחוקרים בכירים</a:t>
            </a:r>
          </a:p>
          <a:p>
            <a:pPr algn="r" rtl="1"/>
            <a:r>
              <a:rPr lang="he-IL" dirty="0"/>
              <a:t>המימון יקבע בהתאם לפעילות ,פרופיל החוקר ותקופת השהיה</a:t>
            </a:r>
          </a:p>
          <a:p>
            <a:pPr algn="r" rtl="1"/>
            <a:r>
              <a:rPr lang="he-IL" dirty="0"/>
              <a:t>הבקשה באחריות החוקר הגרמני המזמין</a:t>
            </a:r>
          </a:p>
          <a:p>
            <a:pPr algn="r" rtl="1"/>
            <a:r>
              <a:rPr lang="he-IL" dirty="0"/>
              <a:t>רשימת מכוני מקס פלנק:</a:t>
            </a:r>
          </a:p>
          <a:p>
            <a:pPr algn="r" rtl="1"/>
            <a:r>
              <a:rPr lang="en-US" dirty="0">
                <a:hlinkClick r:id="rId2"/>
              </a:rPr>
              <a:t>https://www.mpg.de/institutes_map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187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D959-FB57-4C2F-881D-78ED1A4E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Leibniz institutes</a:t>
            </a:r>
            <a:br>
              <a:rPr lang="en-US" dirty="0"/>
            </a:br>
            <a:r>
              <a:rPr lang="en-US" sz="2200" dirty="0"/>
              <a:t>International Visiting Scholars</a:t>
            </a:r>
            <a:br>
              <a:rPr lang="en-US" b="1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7037-137D-48A3-BBBC-8063CFE9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/>
              <a:t>-</a:t>
            </a:r>
            <a:r>
              <a:rPr lang="he-IL" dirty="0"/>
              <a:t> </a:t>
            </a:r>
          </a:p>
          <a:p>
            <a:pPr algn="r" rtl="1"/>
            <a:r>
              <a:rPr lang="en-US" dirty="0"/>
              <a:t>- </a:t>
            </a:r>
            <a:r>
              <a:rPr lang="he-IL" dirty="0"/>
              <a:t>מיועד לחוקרים בכירים</a:t>
            </a:r>
          </a:p>
          <a:p>
            <a:pPr algn="r" rtl="1"/>
            <a:r>
              <a:rPr lang="he-IL" dirty="0"/>
              <a:t>- יצירת קשר מקדים עם המכון הרלבנטי</a:t>
            </a:r>
          </a:p>
          <a:p>
            <a:pPr algn="r" rtl="1"/>
            <a:r>
              <a:rPr lang="he-IL" dirty="0"/>
              <a:t>-ניתן להגיש כל השנה </a:t>
            </a:r>
            <a:endParaRPr lang="en-US" dirty="0"/>
          </a:p>
          <a:p>
            <a:pPr algn="r" rtl="1"/>
            <a:r>
              <a:rPr lang="he-IL" dirty="0"/>
              <a:t>-מענק נקבע בהתאם לאופי הפעילות (מלגה, שהייה...)</a:t>
            </a:r>
          </a:p>
          <a:p>
            <a:pPr algn="r" rtl="1"/>
            <a:r>
              <a:rPr lang="he-IL" dirty="0"/>
              <a:t>רשימת מכוני </a:t>
            </a:r>
            <a:r>
              <a:rPr lang="en-US" dirty="0"/>
              <a:t>LEIBNIZ</a:t>
            </a:r>
            <a:endParaRPr lang="he-IL" dirty="0"/>
          </a:p>
          <a:p>
            <a:pPr algn="r" rtl="1"/>
            <a:r>
              <a:rPr lang="en-US" dirty="0">
                <a:hlinkClick r:id="rId2"/>
              </a:rPr>
              <a:t>https://www.leibniz-gemeinschaft.de/en/institutes/leibniz-institutes-all-lists.html</a:t>
            </a:r>
            <a:endParaRPr lang="he-IL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6135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DEC4-2112-4BF5-A2DE-DBBF6B8E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DAAD</a:t>
            </a:r>
            <a:r>
              <a:rPr lang="en-US" sz="2400" dirty="0"/>
              <a:t>- Research Stays for University Academics and Scientists</a:t>
            </a:r>
            <a:br>
              <a:rPr lang="en-US" sz="2400" b="1" dirty="0"/>
            </a:br>
            <a:endParaRPr lang="en-I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FAE6-F3C3-49F0-BECC-5C368C41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ביקור במוסד אקדמי או מכון מחקר בגרמניה</a:t>
            </a:r>
          </a:p>
          <a:p>
            <a:pPr algn="r" rtl="1"/>
            <a:r>
              <a:rPr lang="he-IL" dirty="0"/>
              <a:t>שהייה 1-3 חודשים</a:t>
            </a:r>
          </a:p>
          <a:p>
            <a:pPr algn="r" rtl="1"/>
            <a:r>
              <a:rPr lang="he-IL" dirty="0"/>
              <a:t>מימון -2000-2,150  יורו לחודש </a:t>
            </a:r>
          </a:p>
          <a:p>
            <a:pPr algn="r" rtl="1"/>
            <a:r>
              <a:rPr lang="he-IL" dirty="0"/>
              <a:t>הגשה דרך פורטל מקוון </a:t>
            </a:r>
          </a:p>
          <a:p>
            <a:pPr algn="r" rtl="1"/>
            <a:r>
              <a:rPr lang="en-US" dirty="0">
                <a:hlinkClick r:id="rId2"/>
              </a:rPr>
              <a:t>https://www.research-in-germany.org/en/research-funding/funding-programmes/daad-research-stays-for-university-academics-and-scientists.html</a:t>
            </a:r>
            <a:endParaRPr lang="he-IL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667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ke">
            <a:extLst>
              <a:ext uri="{FF2B5EF4-FFF2-40B4-BE49-F238E27FC236}">
                <a16:creationId xmlns:a16="http://schemas.microsoft.com/office/drawing/2014/main" id="{B960DA7C-4747-4AB6-94CF-B1651F3E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821" y="804334"/>
            <a:ext cx="7472358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0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4E79-CF5B-490C-8BC0-2D1CF4B3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GIF-German Israel foundation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7F07-8356-4600-884B-E08C5BA70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תכניות הקרן היו בהקפאה של שנה בעקבות רה ארגון </a:t>
            </a:r>
          </a:p>
          <a:p>
            <a:pPr algn="r" rtl="1"/>
            <a:r>
              <a:rPr lang="he-IL" dirty="0"/>
              <a:t>עדכונים במהלך השנה </a:t>
            </a:r>
          </a:p>
          <a:p>
            <a:pPr algn="r" rtl="1"/>
            <a:r>
              <a:rPr lang="en-US" dirty="0">
                <a:hlinkClick r:id="rId2"/>
              </a:rPr>
              <a:t>www.gif.org.il</a:t>
            </a:r>
            <a:endParaRPr lang="en-US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8141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AC2D-854E-4C52-A5B2-29D7DFF1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426170"/>
          </a:xfrm>
        </p:spPr>
        <p:txBody>
          <a:bodyPr/>
          <a:lstStyle/>
          <a:p>
            <a:r>
              <a:rPr lang="he-IL" dirty="0"/>
              <a:t>- מענקים אישיים</a:t>
            </a:r>
            <a:r>
              <a:rPr lang="en-US" dirty="0"/>
              <a:t>DFG-</a:t>
            </a:r>
            <a:r>
              <a:rPr lang="he-IL" dirty="0"/>
              <a:t>קרן מחקר גרמנית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84BE-4F90-43BC-A374-45FE401E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he-IL" dirty="0"/>
              <a:t>- ניתן להגיש בכל התחומים</a:t>
            </a:r>
          </a:p>
          <a:p>
            <a:pPr algn="r"/>
            <a:r>
              <a:rPr lang="he-IL" dirty="0"/>
              <a:t>- סכום המענק כ- 300,000יורו</a:t>
            </a:r>
          </a:p>
          <a:p>
            <a:pPr algn="r"/>
            <a:r>
              <a:rPr lang="he-IL" dirty="0"/>
              <a:t>- משך המענק – 3 שנים</a:t>
            </a:r>
          </a:p>
          <a:p>
            <a:pPr algn="r"/>
            <a:r>
              <a:rPr lang="he-IL" dirty="0"/>
              <a:t>- מועד הגשה- כל השנה </a:t>
            </a:r>
          </a:p>
          <a:p>
            <a:pPr algn="r"/>
            <a:r>
              <a:rPr lang="he-IL" dirty="0"/>
              <a:t>- ההגשה היא באמצעות החוקר הגרמני </a:t>
            </a:r>
          </a:p>
          <a:p>
            <a:pPr algn="r"/>
            <a:r>
              <a:rPr lang="he-IL" dirty="0"/>
              <a:t>- ניתן להגיש הארכה ל 3 שנים נוספות</a:t>
            </a:r>
          </a:p>
          <a:p>
            <a:pPr algn="r">
              <a:buFontTx/>
              <a:buChar char="-"/>
            </a:pPr>
            <a:r>
              <a:rPr lang="he-IL" dirty="0"/>
              <a:t>אפשרות למענק טריליטראלי עם שותף מירדן או הרשות הפלשתינאית</a:t>
            </a:r>
            <a:endParaRPr lang="en-US" dirty="0"/>
          </a:p>
          <a:p>
            <a:pPr algn="r">
              <a:buFontTx/>
              <a:buChar char="-"/>
            </a:pPr>
            <a:r>
              <a:rPr lang="en-US" dirty="0">
                <a:hlinkClick r:id="rId2"/>
              </a:rPr>
              <a:t>https://www.dfg.de/en/research_funding/programmes/international_cooperation/middle_east_collaboration/index.html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4410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9F4B-A298-4F6B-B488-75E1E313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DFG</a:t>
            </a:r>
            <a:r>
              <a:rPr lang="he-IL" dirty="0"/>
              <a:t>-</a:t>
            </a:r>
            <a:r>
              <a:rPr lang="en-US" dirty="0"/>
              <a:t>DIP</a:t>
            </a:r>
            <a:br>
              <a:rPr lang="en-US" dirty="0"/>
            </a:br>
            <a:r>
              <a:rPr lang="en-US" sz="1800" dirty="0"/>
              <a:t>German-Israeli Project Cooperation</a:t>
            </a:r>
            <a:br>
              <a:rPr lang="en-US" dirty="0"/>
            </a:br>
            <a:endParaRPr lang="en-IL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9A00-CBC4-41B3-B382-9AEB65DB5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60752"/>
          </a:xfrm>
        </p:spPr>
        <p:txBody>
          <a:bodyPr>
            <a:normAutofit fontScale="70000" lnSpcReduction="20000"/>
          </a:bodyPr>
          <a:lstStyle/>
          <a:p>
            <a:pPr algn="r" rtl="1">
              <a:buFontTx/>
              <a:buChar char="-"/>
            </a:pPr>
            <a:r>
              <a:rPr lang="he-IL" dirty="0"/>
              <a:t>כל התחומים</a:t>
            </a:r>
          </a:p>
          <a:p>
            <a:pPr algn="r" rtl="1">
              <a:buFontTx/>
              <a:buChar char="-"/>
            </a:pPr>
            <a:r>
              <a:rPr lang="he-IL" dirty="0"/>
              <a:t>תקופת מענק ל 5 שנים</a:t>
            </a:r>
          </a:p>
          <a:p>
            <a:pPr algn="r" rtl="1">
              <a:buFontTx/>
              <a:buChar char="-"/>
            </a:pPr>
            <a:r>
              <a:rPr lang="he-IL" dirty="0"/>
              <a:t>סכום המענק 1,655,000 יורו</a:t>
            </a:r>
          </a:p>
          <a:p>
            <a:pPr algn="r" rtl="1">
              <a:buFontTx/>
              <a:buChar char="-"/>
            </a:pPr>
            <a:r>
              <a:rPr lang="he-IL" dirty="0"/>
              <a:t>מספר הגשות לקרן- שתי בקשות מכל מוסד (סה"כ 14 הצעות)</a:t>
            </a:r>
          </a:p>
          <a:p>
            <a:pPr algn="r" rtl="1">
              <a:buFontTx/>
              <a:buChar char="-"/>
            </a:pPr>
            <a:r>
              <a:rPr lang="he-IL" dirty="0"/>
              <a:t>תהליך ההגשה :</a:t>
            </a:r>
          </a:p>
          <a:p>
            <a:pPr algn="r" rtl="1">
              <a:buFontTx/>
              <a:buChar char="-"/>
            </a:pPr>
            <a:r>
              <a:rPr lang="he-IL" dirty="0"/>
              <a:t>שלב מקדמי – הצעה פרילימנרית לועדה של רשות המחקר עד ה 11.10.20</a:t>
            </a:r>
          </a:p>
          <a:p>
            <a:pPr algn="r" rtl="1">
              <a:buFontTx/>
              <a:buChar char="-"/>
            </a:pPr>
            <a:r>
              <a:rPr lang="he-IL" dirty="0"/>
              <a:t>תהליך שיפוט – ההצעות נשלחות לשופטים בחו"ל</a:t>
            </a:r>
            <a:endParaRPr lang="en-US" dirty="0"/>
          </a:p>
          <a:p>
            <a:pPr algn="r" rtl="1">
              <a:buFontTx/>
              <a:buChar char="-"/>
            </a:pPr>
            <a:r>
              <a:rPr lang="he-IL" dirty="0"/>
              <a:t>הודעה על שתי ההצעות שעלו לשלב ההצעה המלאה-סוף דצמבר 2020</a:t>
            </a:r>
          </a:p>
          <a:p>
            <a:pPr algn="r" rtl="1">
              <a:buFontTx/>
              <a:buChar char="-"/>
            </a:pPr>
            <a:r>
              <a:rPr lang="he-IL" dirty="0"/>
              <a:t>מועד ההגשה להצעה המלאה – 31.03.21</a:t>
            </a:r>
          </a:p>
          <a:p>
            <a:pPr algn="r" rtl="1">
              <a:buFontTx/>
              <a:buChar char="-"/>
            </a:pPr>
            <a:r>
              <a:rPr lang="he-IL" dirty="0"/>
              <a:t>תשובות  הקרן- אוקטובר 2021</a:t>
            </a:r>
          </a:p>
          <a:p>
            <a:pPr algn="r" rtl="1">
              <a:buFontTx/>
              <a:buChar char="-"/>
            </a:pPr>
            <a:r>
              <a:rPr lang="he-IL" dirty="0"/>
              <a:t>תחילת הפרוייקט – ינואר 2022</a:t>
            </a:r>
            <a:endParaRPr lang="en-US" dirty="0"/>
          </a:p>
          <a:p>
            <a:pPr algn="r" rtl="1">
              <a:buFontTx/>
              <a:buChar char="-"/>
            </a:pPr>
            <a:r>
              <a:rPr lang="en-US" dirty="0">
                <a:hlinkClick r:id="rId2"/>
              </a:rPr>
              <a:t>https://www.dfg.de/formulare/15_20e/15_20e.pdf</a:t>
            </a:r>
            <a:endParaRPr lang="en-US" dirty="0"/>
          </a:p>
          <a:p>
            <a:pPr algn="r" rtl="1">
              <a:buFontTx/>
              <a:buChar char="-"/>
            </a:pPr>
            <a:endParaRPr lang="he-IL" dirty="0"/>
          </a:p>
          <a:p>
            <a:pPr algn="r" rtl="1">
              <a:buFontTx/>
              <a:buChar char="-"/>
            </a:pPr>
            <a:endParaRPr lang="he-IL" dirty="0"/>
          </a:p>
          <a:p>
            <a:pPr algn="r" rtl="1">
              <a:buFontTx/>
              <a:buChar char="-"/>
            </a:pPr>
            <a:endParaRPr lang="he-IL" dirty="0"/>
          </a:p>
          <a:p>
            <a:pPr algn="r" rtl="1">
              <a:buFontTx/>
              <a:buChar char="-"/>
            </a:pPr>
            <a:endParaRPr lang="en-US" dirty="0"/>
          </a:p>
          <a:p>
            <a:pPr algn="r" rtl="1">
              <a:buFontTx/>
              <a:buChar char="-"/>
            </a:pPr>
            <a:endParaRPr lang="he-IL" dirty="0"/>
          </a:p>
          <a:p>
            <a:pPr algn="r" rtl="1">
              <a:buFontTx/>
              <a:buChar char="-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0957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2ECC-35A1-42D3-9988-0D8CB157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745" y="914358"/>
            <a:ext cx="7729728" cy="1188720"/>
          </a:xfrm>
        </p:spPr>
        <p:txBody>
          <a:bodyPr/>
          <a:lstStyle/>
          <a:p>
            <a:r>
              <a:rPr lang="en-US" dirty="0"/>
              <a:t>DFG – </a:t>
            </a:r>
            <a:r>
              <a:rPr lang="en-US" sz="1800" dirty="0"/>
              <a:t>International collaboration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F0B3-D6FE-4B3D-B4BC-2A9608E8C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-  תמיכה בחוקרים גרמנים במסגרת שת"פ - כתיבה משותפת של הצעות מחקר,  סדנאות, כנסים...</a:t>
            </a:r>
          </a:p>
          <a:p>
            <a:pPr marL="0" indent="0" algn="r">
              <a:buNone/>
            </a:pPr>
            <a:r>
              <a:rPr lang="he-IL" dirty="0"/>
              <a:t>- משך התמיכה- עד 3 חודשים</a:t>
            </a:r>
          </a:p>
          <a:p>
            <a:pPr algn="r">
              <a:buFontTx/>
              <a:buChar char="-"/>
            </a:pPr>
            <a:r>
              <a:rPr lang="he-IL" dirty="0"/>
              <a:t>- עלויות מכוסות- כרטיס טיסה , 105-160יורו עלות שהיה ליום או עלות חודשית בהתאם למעמדו של החוקר  </a:t>
            </a:r>
            <a:endParaRPr lang="en-US" dirty="0"/>
          </a:p>
          <a:p>
            <a:pPr algn="r">
              <a:buFontTx/>
              <a:buChar char="-"/>
            </a:pPr>
            <a:r>
              <a:rPr lang="en-US" dirty="0">
                <a:hlinkClick r:id="rId2"/>
              </a:rPr>
              <a:t>https://www.dfg.de/en/research_funding/programmes/international_cooperation/initiation_international_collaboration/index.html</a:t>
            </a:r>
            <a:endParaRPr lang="he-IL" dirty="0"/>
          </a:p>
          <a:p>
            <a:pPr algn="r">
              <a:buFontTx/>
              <a:buChar char="-"/>
            </a:pPr>
            <a:endParaRPr lang="he-IL" dirty="0"/>
          </a:p>
          <a:p>
            <a:pPr algn="r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852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BAAF-37F5-478D-8270-CA130B91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Volkswagen foundation</a:t>
            </a:r>
            <a:br>
              <a:rPr lang="en-US" dirty="0"/>
            </a:br>
            <a:r>
              <a:rPr lang="en-US" sz="2200" dirty="0"/>
              <a:t>Israel-Lower Saxony</a:t>
            </a:r>
            <a:br>
              <a:rPr lang="en-US" dirty="0"/>
            </a:br>
            <a:endParaRPr lang="en-IL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F61A-5C2A-4E23-8B8A-AC2A927FF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תמיכה במדעי הרוח והחברה אחת ל 3 שנים</a:t>
            </a:r>
          </a:p>
          <a:p>
            <a:pPr algn="r" rtl="1"/>
            <a:r>
              <a:rPr lang="he-IL" dirty="0"/>
              <a:t>מועד ההגשה הקרוב –ישלח עדכון בראשית 2021</a:t>
            </a:r>
          </a:p>
          <a:p>
            <a:pPr algn="r" rtl="1"/>
            <a:r>
              <a:rPr lang="he-IL" dirty="0"/>
              <a:t>סכום המענק – 300,000 יורו</a:t>
            </a:r>
            <a:endParaRPr lang="en-US" dirty="0"/>
          </a:p>
          <a:p>
            <a:pPr algn="r" rtl="1"/>
            <a:r>
              <a:rPr lang="he-IL" dirty="0"/>
              <a:t>רשימת אוניברסיטאות בסקסוניה התחתונה- </a:t>
            </a:r>
            <a:r>
              <a:rPr lang="en-US" dirty="0">
                <a:hlinkClick r:id="rId2"/>
              </a:rPr>
              <a:t>https://en.wikipedia.org/wiki/Category:Universities_and_colleges_in_Lower_Saxony</a:t>
            </a:r>
            <a:endParaRPr lang="he-IL" dirty="0"/>
          </a:p>
          <a:p>
            <a:pPr algn="r" rtl="1"/>
            <a:r>
              <a:rPr lang="en-US" dirty="0">
                <a:hlinkClick r:id="rId3"/>
              </a:rPr>
              <a:t>https://www.volkswagenstiftung.de/en/funding/our-funding-portfolio-at-a-glance/nieders%C3%A4chsisches-vorab-research-cooperation-lower-saxony-%E2%80%93-israel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1347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A526-8FAB-4E7F-869E-B2C6234A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Volkswagen foundation</a:t>
            </a:r>
            <a:br>
              <a:rPr lang="en-US" dirty="0"/>
            </a:br>
            <a:r>
              <a:rPr lang="en-US" sz="1800" dirty="0"/>
              <a:t>initiatives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CFCB-7E1F-4655-9DEB-27A6C16D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IL" dirty="0">
                <a:solidFill>
                  <a:srgbClr val="0070C0"/>
                </a:solidFill>
              </a:rPr>
              <a:t>Support for Projects Combining and Synergizing Qualitative-Hermeneutical and Digital Approaches</a:t>
            </a:r>
            <a:endParaRPr lang="he-IL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-תמיכה בסדנאות </a:t>
            </a: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- 60 משתתפים</a:t>
            </a: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-מימון שהיה  בגרמניה </a:t>
            </a: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תחומי מחקר -</a:t>
            </a:r>
          </a:p>
          <a:p>
            <a:pPr marL="0" indent="0">
              <a:buNone/>
            </a:pPr>
            <a:r>
              <a:rPr lang="en-US" dirty="0"/>
              <a:t>language and literature studies, history, philosophy, history of law and comparative law, art history, musicology) who work in equitable cooperation with partners in the areas of digital humanities or informatics.</a:t>
            </a:r>
            <a:endParaRPr lang="he-IL" dirty="0"/>
          </a:p>
          <a:p>
            <a:pPr marL="0" indent="0" algn="r" rtl="1">
              <a:buNone/>
            </a:pPr>
            <a:r>
              <a:rPr lang="he-IL" dirty="0">
                <a:solidFill>
                  <a:schemeClr val="tx1"/>
                </a:solidFill>
              </a:rPr>
              <a:t>מועד הגשה- כל השנה </a:t>
            </a:r>
          </a:p>
        </p:txBody>
      </p:sp>
    </p:spTree>
    <p:extLst>
      <p:ext uri="{BB962C8B-B14F-4D97-AF65-F5344CB8AC3E}">
        <p14:creationId xmlns:p14="http://schemas.microsoft.com/office/powerpoint/2010/main" val="373155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530F-B7C8-42C3-8556-64FB0485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Gerda-</a:t>
            </a:r>
            <a:r>
              <a:rPr lang="en-US" dirty="0" err="1"/>
              <a:t>henkel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3B06-4CB6-433E-9E1F-3C630DE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e-IL" dirty="0"/>
              <a:t>- בתחומים: היסטוריה, פרה היסטוריה , אמנות, לימודי האיסלם, ארכיאולוגיה ,היסטוריה של המשפט, היסטוריה של המדע .</a:t>
            </a:r>
          </a:p>
          <a:p>
            <a:pPr algn="r"/>
            <a:r>
              <a:rPr lang="he-IL" dirty="0"/>
              <a:t>- יתרון לשת"פ עם חוקר גרמני </a:t>
            </a:r>
          </a:p>
          <a:p>
            <a:pPr algn="r"/>
            <a:r>
              <a:rPr lang="he-IL" dirty="0"/>
              <a:t>סכום המענק- 25,000 יורו</a:t>
            </a:r>
          </a:p>
          <a:p>
            <a:pPr algn="r"/>
            <a:r>
              <a:rPr lang="he-IL" dirty="0"/>
              <a:t>מועד הגשה : 24.11.20 </a:t>
            </a:r>
          </a:p>
          <a:p>
            <a:pPr algn="r"/>
            <a:r>
              <a:rPr lang="he-IL" dirty="0"/>
              <a:t>התחלת מחקר: מאי 2021</a:t>
            </a:r>
          </a:p>
          <a:p>
            <a:pPr algn="r"/>
            <a:r>
              <a:rPr lang="en-US" dirty="0">
                <a:hlinkClick r:id="rId2"/>
              </a:rPr>
              <a:t>https://www.gerda-henkel-stiftung.de/en/general-research-grants-projects?page_id=32</a:t>
            </a:r>
            <a:r>
              <a:rPr lang="en-US" dirty="0"/>
              <a:t>-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3480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619C-15C4-44DE-A74A-16C30D2D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67" y="956303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Minerva-</a:t>
            </a:r>
            <a:r>
              <a:rPr lang="en-US" dirty="0" err="1">
                <a:solidFill>
                  <a:srgbClr val="002060"/>
                </a:solidFill>
              </a:rPr>
              <a:t>Gentner</a:t>
            </a:r>
            <a:r>
              <a:rPr lang="en-US" dirty="0">
                <a:solidFill>
                  <a:srgbClr val="002060"/>
                </a:solidFill>
              </a:rPr>
              <a:t> Symposia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4D7C1-EFEB-4EAC-96B6-DC9D3A9E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כנס משותף שיכול להתקיים בישראל או בגרמניה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25-50 משתתפים משתי המדינות ניתן לצרף חוקרים ממדינות אחרות</a:t>
            </a:r>
          </a:p>
          <a:p>
            <a:pPr marL="0" indent="0" algn="r">
              <a:buNone/>
            </a:pPr>
            <a:r>
              <a:rPr lang="he-IL" dirty="0">
                <a:solidFill>
                  <a:schemeClr val="tx1"/>
                </a:solidFill>
              </a:rPr>
              <a:t>שילוב של חוקרים צעירים  - דוקטורנטים ופוסט דוקטורנטים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סכום המענק- 30,000 יורו</a:t>
            </a:r>
          </a:p>
          <a:p>
            <a:pPr algn="r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מועד הגשה- יולי </a:t>
            </a:r>
          </a:p>
          <a:p>
            <a:pPr algn="r">
              <a:buFontTx/>
              <a:buChar char="-"/>
            </a:pPr>
            <a:r>
              <a:rPr lang="en-US" dirty="0">
                <a:hlinkClick r:id="rId2"/>
              </a:rPr>
              <a:t>https://www.minerva.mpg.de/19287/gentner-symposia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6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781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David</vt:lpstr>
      <vt:lpstr>Gill Sans MT</vt:lpstr>
      <vt:lpstr>Parcel</vt:lpstr>
      <vt:lpstr>שת"פ עם גרמניה במדעי הרוח</vt:lpstr>
      <vt:lpstr>GIF-German Israel foundation</vt:lpstr>
      <vt:lpstr>- מענקים אישייםDFG-קרן מחקר גרמנית</vt:lpstr>
      <vt:lpstr>DFG-DIP German-Israeli Project Cooperation </vt:lpstr>
      <vt:lpstr>DFG – International collaboration</vt:lpstr>
      <vt:lpstr>Volkswagen foundation Israel-Lower Saxony </vt:lpstr>
      <vt:lpstr>Volkswagen foundation initiatives</vt:lpstr>
      <vt:lpstr>Gerda-henkel</vt:lpstr>
      <vt:lpstr>Minerva-Gentner Symposia</vt:lpstr>
      <vt:lpstr>Minerva Schools</vt:lpstr>
      <vt:lpstr>Von Humboldt Friedrich Wilhelm Bessel awards</vt:lpstr>
      <vt:lpstr>International Visiting Researchers at Max Planck Institutes </vt:lpstr>
      <vt:lpstr>Leibniz institutes International Visiting Scholars </vt:lpstr>
      <vt:lpstr>DAAD- Research Stays for University Academics and Scientists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נטליה פריליפקו</dc:creator>
  <cp:lastModifiedBy>שושי צלקה</cp:lastModifiedBy>
  <cp:revision>77</cp:revision>
  <dcterms:created xsi:type="dcterms:W3CDTF">2019-08-01T08:39:50Z</dcterms:created>
  <dcterms:modified xsi:type="dcterms:W3CDTF">2020-07-22T08:29:30Z</dcterms:modified>
</cp:coreProperties>
</file>