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2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3.xml" ContentType="application/vnd.openxmlformats-officedocument.presentationml.tags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ags/tag4.xml" ContentType="application/vnd.openxmlformats-officedocument.presentationml.tags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70" r:id="rId5"/>
    <p:sldId id="258" r:id="rId6"/>
    <p:sldId id="256" r:id="rId7"/>
    <p:sldId id="276" r:id="rId8"/>
    <p:sldId id="280" r:id="rId9"/>
    <p:sldId id="260" r:id="rId10"/>
    <p:sldId id="261" r:id="rId11"/>
    <p:sldId id="268" r:id="rId12"/>
    <p:sldId id="278" r:id="rId13"/>
    <p:sldId id="279" r:id="rId14"/>
    <p:sldId id="263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gif.org.il/applicants/nexus-guidelines" TargetMode="External"/><Relationship Id="rId1" Type="http://schemas.openxmlformats.org/officeDocument/2006/relationships/hyperlink" Target="https://www.gif.org.il/programs/nexus2" TargetMode="External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hyperlink" Target="mailto:s.weberring@gif.org.il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hyperlink" Target="https://www.gif.org.il/programs/nexus2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gif.org.il/applicants/nexus-guidelines" TargetMode="External"/><Relationship Id="rId1" Type="http://schemas.openxmlformats.org/officeDocument/2006/relationships/hyperlink" Target="https://www.gif.org.il/programs/nexus2" TargetMode="External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4.xml.rels><?xml version="1.0" encoding="UTF-8" standalone="yes"?>
<Relationships xmlns="http://schemas.openxmlformats.org/package/2006/relationships"><Relationship Id="rId1" Type="http://schemas.openxmlformats.org/officeDocument/2006/relationships/hyperlink" Target="mailto:s.weberring@gif.org.il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hyperlink" Target="https://www.gif.org.il/programs/nexus2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DED35-E75C-406E-997A-C1A94B5872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41C470E-51DB-4F03-9124-07540FBC499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+mj-lt"/>
            </a:rPr>
            <a:t>One unified GIF grants program with 2 tracks, replacing the former Regular Program and Young Scientists’ Program.</a:t>
          </a:r>
          <a:endParaRPr lang="de-DE" dirty="0">
            <a:latin typeface="+mj-lt"/>
          </a:endParaRPr>
        </a:p>
      </dgm:t>
    </dgm:pt>
    <dgm:pt modelId="{AFFCF888-8A55-4904-8AAF-D04D4C4DCB9D}" type="parTrans" cxnId="{45FBDA16-A107-4257-9D87-51769DBAEBF1}">
      <dgm:prSet/>
      <dgm:spPr/>
      <dgm:t>
        <a:bodyPr/>
        <a:lstStyle/>
        <a:p>
          <a:endParaRPr lang="de-DE"/>
        </a:p>
      </dgm:t>
    </dgm:pt>
    <dgm:pt modelId="{C5F9C7FF-748F-4595-8F97-90EC199E0877}" type="sibTrans" cxnId="{45FBDA16-A107-4257-9D87-51769DBAEBF1}">
      <dgm:prSet/>
      <dgm:spPr/>
      <dgm:t>
        <a:bodyPr/>
        <a:lstStyle/>
        <a:p>
          <a:endParaRPr lang="de-DE"/>
        </a:p>
      </dgm:t>
    </dgm:pt>
    <dgm:pt modelId="{6DD32ACA-D359-4D70-B36D-09CF12A6ED4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>
              <a:latin typeface="+mj-lt"/>
            </a:rPr>
            <a:t>Calls for proposals with focal topics are published around September each year.</a:t>
          </a:r>
          <a:endParaRPr lang="de-DE" sz="2000" dirty="0">
            <a:latin typeface="+mj-lt"/>
          </a:endParaRPr>
        </a:p>
      </dgm:t>
    </dgm:pt>
    <dgm:pt modelId="{5C33B774-A67D-45B7-A013-E523876C977E}" type="parTrans" cxnId="{BCDDBF7F-CDC4-4CFB-9DCE-5F96DBEAF17F}">
      <dgm:prSet/>
      <dgm:spPr/>
      <dgm:t>
        <a:bodyPr/>
        <a:lstStyle/>
        <a:p>
          <a:endParaRPr lang="de-DE"/>
        </a:p>
      </dgm:t>
    </dgm:pt>
    <dgm:pt modelId="{B09367FB-2628-4940-8EE0-288CC4977B16}" type="sibTrans" cxnId="{BCDDBF7F-CDC4-4CFB-9DCE-5F96DBEAF17F}">
      <dgm:prSet/>
      <dgm:spPr/>
      <dgm:t>
        <a:bodyPr/>
        <a:lstStyle/>
        <a:p>
          <a:endParaRPr lang="de-DE"/>
        </a:p>
      </dgm:t>
    </dgm:pt>
    <dgm:pt modelId="{B92B0CC8-CB35-4446-9A03-C5491C7F7D9F}" type="pres">
      <dgm:prSet presAssocID="{030DED35-E75C-406E-997A-C1A94B587239}" presName="linear" presStyleCnt="0">
        <dgm:presLayoutVars>
          <dgm:animLvl val="lvl"/>
          <dgm:resizeHandles val="exact"/>
        </dgm:presLayoutVars>
      </dgm:prSet>
      <dgm:spPr/>
    </dgm:pt>
    <dgm:pt modelId="{7FC00CE4-25DD-4233-96A1-F673BD6DC3F7}" type="pres">
      <dgm:prSet presAssocID="{541C470E-51DB-4F03-9124-07540FBC4991}" presName="parentText" presStyleLbl="node1" presStyleIdx="0" presStyleCnt="2" custScaleY="14978" custLinFactY="-30149" custLinFactNeighborY="-100000">
        <dgm:presLayoutVars>
          <dgm:chMax val="0"/>
          <dgm:bulletEnabled val="1"/>
        </dgm:presLayoutVars>
      </dgm:prSet>
      <dgm:spPr/>
    </dgm:pt>
    <dgm:pt modelId="{777BEA82-888B-4439-8871-14E1F4C11CEA}" type="pres">
      <dgm:prSet presAssocID="{C5F9C7FF-748F-4595-8F97-90EC199E0877}" presName="spacer" presStyleCnt="0"/>
      <dgm:spPr/>
    </dgm:pt>
    <dgm:pt modelId="{02557D87-7917-4CDD-A4FA-31798797E4B2}" type="pres">
      <dgm:prSet presAssocID="{6DD32ACA-D359-4D70-B36D-09CF12A6ED4F}" presName="parentText" presStyleLbl="node1" presStyleIdx="1" presStyleCnt="2" custScaleX="82802" custScaleY="13041" custLinFactY="23399" custLinFactNeighborX="-8599" custLinFactNeighborY="100000">
        <dgm:presLayoutVars>
          <dgm:chMax val="0"/>
          <dgm:bulletEnabled val="1"/>
        </dgm:presLayoutVars>
      </dgm:prSet>
      <dgm:spPr/>
    </dgm:pt>
  </dgm:ptLst>
  <dgm:cxnLst>
    <dgm:cxn modelId="{B7D1BB07-DBB3-47AB-BBC3-5924BF1672D7}" type="presOf" srcId="{6DD32ACA-D359-4D70-B36D-09CF12A6ED4F}" destId="{02557D87-7917-4CDD-A4FA-31798797E4B2}" srcOrd="0" destOrd="0" presId="urn:microsoft.com/office/officeart/2005/8/layout/vList2"/>
    <dgm:cxn modelId="{45FBDA16-A107-4257-9D87-51769DBAEBF1}" srcId="{030DED35-E75C-406E-997A-C1A94B587239}" destId="{541C470E-51DB-4F03-9124-07540FBC4991}" srcOrd="0" destOrd="0" parTransId="{AFFCF888-8A55-4904-8AAF-D04D4C4DCB9D}" sibTransId="{C5F9C7FF-748F-4595-8F97-90EC199E0877}"/>
    <dgm:cxn modelId="{A61B9B73-72F7-4A93-8C81-C71B7E29AFDC}" type="presOf" srcId="{541C470E-51DB-4F03-9124-07540FBC4991}" destId="{7FC00CE4-25DD-4233-96A1-F673BD6DC3F7}" srcOrd="0" destOrd="0" presId="urn:microsoft.com/office/officeart/2005/8/layout/vList2"/>
    <dgm:cxn modelId="{BCDDBF7F-CDC4-4CFB-9DCE-5F96DBEAF17F}" srcId="{030DED35-E75C-406E-997A-C1A94B587239}" destId="{6DD32ACA-D359-4D70-B36D-09CF12A6ED4F}" srcOrd="1" destOrd="0" parTransId="{5C33B774-A67D-45B7-A013-E523876C977E}" sibTransId="{B09367FB-2628-4940-8EE0-288CC4977B16}"/>
    <dgm:cxn modelId="{CB353BA7-D148-4D18-9C4C-667566C08787}" type="presOf" srcId="{030DED35-E75C-406E-997A-C1A94B587239}" destId="{B92B0CC8-CB35-4446-9A03-C5491C7F7D9F}" srcOrd="0" destOrd="0" presId="urn:microsoft.com/office/officeart/2005/8/layout/vList2"/>
    <dgm:cxn modelId="{B9CF8121-F124-4907-8D1E-99E3F7175408}" type="presParOf" srcId="{B92B0CC8-CB35-4446-9A03-C5491C7F7D9F}" destId="{7FC00CE4-25DD-4233-96A1-F673BD6DC3F7}" srcOrd="0" destOrd="0" presId="urn:microsoft.com/office/officeart/2005/8/layout/vList2"/>
    <dgm:cxn modelId="{914F1664-FE81-437D-B714-C93BD45864D1}" type="presParOf" srcId="{B92B0CC8-CB35-4446-9A03-C5491C7F7D9F}" destId="{777BEA82-888B-4439-8871-14E1F4C11CEA}" srcOrd="1" destOrd="0" presId="urn:microsoft.com/office/officeart/2005/8/layout/vList2"/>
    <dgm:cxn modelId="{69FC1BFD-3652-4DF6-B403-5A63F1740E98}" type="presParOf" srcId="{B92B0CC8-CB35-4446-9A03-C5491C7F7D9F}" destId="{02557D87-7917-4CDD-A4FA-31798797E4B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424A87-335A-4251-A975-CAAFAEB6D5C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0" algn="l"/>
          <a:r>
            <a:rPr lang="en-US" sz="1900" dirty="0">
              <a:latin typeface="+mj-lt"/>
            </a:rPr>
            <a:t>The salary of PIs or CIs may not be covered from the grant. (However, the PIs may request salaries for researchers to be employed on the project.)</a:t>
          </a:r>
          <a:endParaRPr lang="de-DE" sz="1900" dirty="0">
            <a:latin typeface="+mj-lt"/>
          </a:endParaRPr>
        </a:p>
      </dgm:t>
    </dgm:pt>
    <dgm:pt modelId="{544692C8-05C7-4309-8841-29C8972C3BEA}" type="sib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B8935084-C6A0-4B9A-8819-6259ECFF81B7}" type="par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2210CAD-1AA5-4F7F-A80E-5DDD8976DF92}" type="pres">
      <dgm:prSet presAssocID="{AC424A87-335A-4251-A975-CAAFAEB6D5C5}" presName="composite" presStyleCnt="0"/>
      <dgm:spPr/>
    </dgm:pt>
    <dgm:pt modelId="{CA199E56-463B-4945-875A-4441078A41A2}" type="pres">
      <dgm:prSet presAssocID="{AC424A87-335A-4251-A975-CAAFAEB6D5C5}" presName="imgShp" presStyleLbl="fgImgPlace1" presStyleIdx="0" presStyleCnt="1" custLinFactX="-100000" custLinFactNeighborX="-108455" custLinFactNeighborY="56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C822CC6-4ED0-4052-A528-0719E63637ED}" type="pres">
      <dgm:prSet presAssocID="{AC424A87-335A-4251-A975-CAAFAEB6D5C5}" presName="txShp" presStyleLbl="node1" presStyleIdx="0" presStyleCnt="1" custScaleX="137632" custScaleY="100000" custLinFactNeighborX="129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1DD0238-AFF8-44D1-A0FF-CF31C59042E6}" type="presOf" srcId="{AC424A87-335A-4251-A975-CAAFAEB6D5C5}" destId="{8C822CC6-4ED0-4052-A528-0719E63637ED}" srcOrd="0" destOrd="0" presId="urn:microsoft.com/office/officeart/2005/8/layout/vList3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CA2DD9E8-6952-4C09-9AA7-FFC096FEB68A}" srcId="{2A5E18FD-CA75-459B-9F3A-B7D7B69C647E}" destId="{AC424A87-335A-4251-A975-CAAFAEB6D5C5}" srcOrd="0" destOrd="0" parTransId="{B8935084-C6A0-4B9A-8819-6259ECFF81B7}" sibTransId="{544692C8-05C7-4309-8841-29C8972C3BEA}"/>
    <dgm:cxn modelId="{7E4CB6B6-ED70-40E3-A4CB-B6D63E27D369}" type="presParOf" srcId="{515C8D92-4764-440D-90A8-F0F7BC4FF758}" destId="{12210CAD-1AA5-4F7F-A80E-5DDD8976DF92}" srcOrd="0" destOrd="0" presId="urn:microsoft.com/office/officeart/2005/8/layout/vList3"/>
    <dgm:cxn modelId="{1A132C72-F60F-4D10-9C27-B85FD2491D12}" type="presParOf" srcId="{12210CAD-1AA5-4F7F-A80E-5DDD8976DF92}" destId="{CA199E56-463B-4945-875A-4441078A41A2}" srcOrd="0" destOrd="0" presId="urn:microsoft.com/office/officeart/2005/8/layout/vList3"/>
    <dgm:cxn modelId="{A01D9315-3441-4BA9-8AAB-9AC0E395A225}" type="presParOf" srcId="{12210CAD-1AA5-4F7F-A80E-5DDD8976DF92}" destId="{8C822CC6-4ED0-4052-A528-0719E63637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DA4043-8E58-4E61-A6C0-ABA8C3AC93D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lIns="432000"/>
        <a:lstStyle/>
        <a:p>
          <a:pPr algn="l"/>
          <a:r>
            <a:rPr lang="de-DE" sz="1900" kern="1200" dirty="0">
              <a:latin typeface="+mj-lt"/>
            </a:rPr>
            <a:t>„</a:t>
          </a:r>
          <a:r>
            <a:rPr lang="de-DE" sz="19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Israeli</a:t>
          </a:r>
          <a:r>
            <a:rPr lang="de-DE" sz="1900" kern="1200" dirty="0">
              <a:latin typeface="+mj-lt"/>
            </a:rPr>
            <a:t>“ and „German“ researchers are defined by institutional affiliation, not nationality.</a:t>
          </a:r>
        </a:p>
      </dgm:t>
    </dgm:pt>
    <dgm:pt modelId="{8475E28D-0990-4293-9D11-8FC19F6DBE6F}" type="sibTrans" cxnId="{AAC59227-921B-4EB4-954B-6C6FBD21FA68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0A0EB6D-27FF-4AD8-991E-E250C865FDF0}" type="parTrans" cxnId="{AAC59227-921B-4EB4-954B-6C6FBD21FA68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CD7806F-D1C2-41B1-BCA0-DA2A8026DFED}" type="pres">
      <dgm:prSet presAssocID="{4BDA4043-8E58-4E61-A6C0-ABA8C3AC93D4}" presName="composite" presStyleCnt="0"/>
      <dgm:spPr/>
    </dgm:pt>
    <dgm:pt modelId="{59CC1B39-0F76-44D7-9D56-1B662ACA283D}" type="pres">
      <dgm:prSet presAssocID="{4BDA4043-8E58-4E61-A6C0-ABA8C3AC93D4}" presName="imgShp" presStyleLbl="fgImgPlace1" presStyleIdx="0" presStyleCnt="1" custLinFactX="-100000" custLinFactNeighborX="-108455" custLinFactNeighborY="6450"/>
      <dgm:spPr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</dgm:spPr>
    </dgm:pt>
    <dgm:pt modelId="{30798DAF-DDA6-4659-91C4-C3A1167A075B}" type="pres">
      <dgm:prSet presAssocID="{4BDA4043-8E58-4E61-A6C0-ABA8C3AC93D4}" presName="txShp" presStyleLbl="node1" presStyleIdx="0" presStyleCnt="1" custScaleX="138937" custScaleY="98349" custLinFactNeighborX="82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AC59227-921B-4EB4-954B-6C6FBD21FA68}" srcId="{2A5E18FD-CA75-459B-9F3A-B7D7B69C647E}" destId="{4BDA4043-8E58-4E61-A6C0-ABA8C3AC93D4}" srcOrd="0" destOrd="0" parTransId="{C0A0EB6D-27FF-4AD8-991E-E250C865FDF0}" sibTransId="{8475E28D-0990-4293-9D11-8FC19F6DBE6F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8E158D9A-21A3-45AF-B389-25F8CF604460}" type="presOf" srcId="{4BDA4043-8E58-4E61-A6C0-ABA8C3AC93D4}" destId="{30798DAF-DDA6-4659-91C4-C3A1167A075B}" srcOrd="0" destOrd="0" presId="urn:microsoft.com/office/officeart/2005/8/layout/vList3"/>
    <dgm:cxn modelId="{F98C5F2B-7612-4745-A295-CB746B9BB322}" type="presParOf" srcId="{515C8D92-4764-440D-90A8-F0F7BC4FF758}" destId="{1CD7806F-D1C2-41B1-BCA0-DA2A8026DFED}" srcOrd="0" destOrd="0" presId="urn:microsoft.com/office/officeart/2005/8/layout/vList3"/>
    <dgm:cxn modelId="{1CFB035F-D9AD-4E57-8C27-05AAC56B8B72}" type="presParOf" srcId="{1CD7806F-D1C2-41B1-BCA0-DA2A8026DFED}" destId="{59CC1B39-0F76-44D7-9D56-1B662ACA283D}" srcOrd="0" destOrd="0" presId="urn:microsoft.com/office/officeart/2005/8/layout/vList3"/>
    <dgm:cxn modelId="{4AFED932-2F5E-48F2-813C-2126C8AE9DE0}" type="presParOf" srcId="{1CD7806F-D1C2-41B1-BCA0-DA2A8026DFED}" destId="{30798DAF-DDA6-4659-91C4-C3A1167A075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82D0207-06F6-49CD-A816-DB992F4694F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lIns="468000"/>
        <a:lstStyle/>
        <a:p>
          <a:pPr algn="l"/>
          <a:r>
            <a:rPr lang="en-US" sz="1900" dirty="0">
              <a:latin typeface="+mj-lt"/>
            </a:rPr>
            <a:t>Each applicant can be a principal investigator (PI) in only one proposal each cycle. </a:t>
          </a:r>
          <a:endParaRPr lang="de-DE" sz="1900" dirty="0">
            <a:latin typeface="+mj-lt"/>
          </a:endParaRPr>
        </a:p>
      </dgm:t>
    </dgm:pt>
    <dgm:pt modelId="{B2B3E462-0D03-4BA3-B2D0-FB888BC678F5}" type="sibTrans" cxnId="{C9007E72-2AEF-4D8E-BCF9-905810E64E5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9E999516-8ED3-496A-B859-C5EFF393990D}" type="parTrans" cxnId="{C9007E72-2AEF-4D8E-BCF9-905810E64E5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AD185BF-8502-4CDF-979F-79D78C328583}" type="pres">
      <dgm:prSet presAssocID="{C82D0207-06F6-49CD-A816-DB992F4694F5}" presName="composite" presStyleCnt="0"/>
      <dgm:spPr/>
    </dgm:pt>
    <dgm:pt modelId="{BD8CD360-4689-44BD-9B6C-0AFF9EADC98F}" type="pres">
      <dgm:prSet presAssocID="{C82D0207-06F6-49CD-A816-DB992F4694F5}" presName="imgShp" presStyleLbl="fgImgPlace1" presStyleIdx="0" presStyleCnt="1" custLinFactX="-100000" custLinFactNeighborX="-108455"/>
      <dgm:spPr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</dgm:spPr>
    </dgm:pt>
    <dgm:pt modelId="{A0E3EF6F-E10B-476F-9EAB-3170085DF92C}" type="pres">
      <dgm:prSet presAssocID="{C82D0207-06F6-49CD-A816-DB992F4694F5}" presName="txShp" presStyleLbl="node1" presStyleIdx="0" presStyleCnt="1" custScaleX="139958" custLinFactNeighborX="188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C9007E72-2AEF-4D8E-BCF9-905810E64E59}" srcId="{2A5E18FD-CA75-459B-9F3A-B7D7B69C647E}" destId="{C82D0207-06F6-49CD-A816-DB992F4694F5}" srcOrd="0" destOrd="0" parTransId="{9E999516-8ED3-496A-B859-C5EFF393990D}" sibTransId="{B2B3E462-0D03-4BA3-B2D0-FB888BC678F5}"/>
    <dgm:cxn modelId="{84B5A387-EA60-47BC-9A4F-9A9D98444CA2}" type="presOf" srcId="{C82D0207-06F6-49CD-A816-DB992F4694F5}" destId="{A0E3EF6F-E10B-476F-9EAB-3170085DF92C}" srcOrd="0" destOrd="0" presId="urn:microsoft.com/office/officeart/2005/8/layout/vList3"/>
    <dgm:cxn modelId="{673960BE-E22B-415C-BA1F-98FE3C30E676}" type="presParOf" srcId="{515C8D92-4764-440D-90A8-F0F7BC4FF758}" destId="{1AD185BF-8502-4CDF-979F-79D78C328583}" srcOrd="0" destOrd="0" presId="urn:microsoft.com/office/officeart/2005/8/layout/vList3"/>
    <dgm:cxn modelId="{72340B62-97F7-44CB-91D1-790D58082684}" type="presParOf" srcId="{1AD185BF-8502-4CDF-979F-79D78C328583}" destId="{BD8CD360-4689-44BD-9B6C-0AFF9EADC98F}" srcOrd="0" destOrd="0" presId="urn:microsoft.com/office/officeart/2005/8/layout/vList3"/>
    <dgm:cxn modelId="{50AA58AE-0FE9-407B-B609-2FA643D2BEBD}" type="presParOf" srcId="{1AD185BF-8502-4CDF-979F-79D78C328583}" destId="{A0E3EF6F-E10B-476F-9EAB-3170085DF9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82D0207-06F6-49CD-A816-DB992F4694F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lIns="468000"/>
        <a:lstStyle/>
        <a:p>
          <a:pPr algn="l"/>
          <a:r>
            <a:rPr lang="en-US" sz="1900" dirty="0">
              <a:latin typeface="+mj-lt"/>
            </a:rPr>
            <a:t>In collaborative proposals, researchers who contribute scientifically to a project but </a:t>
          </a:r>
          <a:br>
            <a:rPr lang="en-US" sz="1900" dirty="0">
              <a:latin typeface="+mj-lt"/>
            </a:rPr>
          </a:br>
          <a:r>
            <a:rPr lang="en-US" sz="1900" dirty="0">
              <a:latin typeface="+mj-lt"/>
            </a:rPr>
            <a:t>without budget may be included as cooperating investigator (CI). </a:t>
          </a:r>
          <a:endParaRPr lang="de-DE" sz="1900" dirty="0">
            <a:latin typeface="+mj-lt"/>
          </a:endParaRPr>
        </a:p>
      </dgm:t>
    </dgm:pt>
    <dgm:pt modelId="{B2B3E462-0D03-4BA3-B2D0-FB888BC678F5}" type="sibTrans" cxnId="{C9007E72-2AEF-4D8E-BCF9-905810E64E5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9E999516-8ED3-496A-B859-C5EFF393990D}" type="parTrans" cxnId="{C9007E72-2AEF-4D8E-BCF9-905810E64E5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AD185BF-8502-4CDF-979F-79D78C328583}" type="pres">
      <dgm:prSet presAssocID="{C82D0207-06F6-49CD-A816-DB992F4694F5}" presName="composite" presStyleCnt="0"/>
      <dgm:spPr/>
    </dgm:pt>
    <dgm:pt modelId="{BD8CD360-4689-44BD-9B6C-0AFF9EADC98F}" type="pres">
      <dgm:prSet presAssocID="{C82D0207-06F6-49CD-A816-DB992F4694F5}" presName="imgShp" presStyleLbl="fgImgPlace1" presStyleIdx="0" presStyleCnt="1" custLinFactX="-100000" custLinFactNeighborX="-108455"/>
      <dgm:spPr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</dgm:spPr>
    </dgm:pt>
    <dgm:pt modelId="{A0E3EF6F-E10B-476F-9EAB-3170085DF92C}" type="pres">
      <dgm:prSet presAssocID="{C82D0207-06F6-49CD-A816-DB992F4694F5}" presName="txShp" presStyleLbl="node1" presStyleIdx="0" presStyleCnt="1" custScaleX="140437" custLinFactNeighborX="799" custLinFactNeighborY="-49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C9007E72-2AEF-4D8E-BCF9-905810E64E59}" srcId="{2A5E18FD-CA75-459B-9F3A-B7D7B69C647E}" destId="{C82D0207-06F6-49CD-A816-DB992F4694F5}" srcOrd="0" destOrd="0" parTransId="{9E999516-8ED3-496A-B859-C5EFF393990D}" sibTransId="{B2B3E462-0D03-4BA3-B2D0-FB888BC678F5}"/>
    <dgm:cxn modelId="{84B5A387-EA60-47BC-9A4F-9A9D98444CA2}" type="presOf" srcId="{C82D0207-06F6-49CD-A816-DB992F4694F5}" destId="{A0E3EF6F-E10B-476F-9EAB-3170085DF92C}" srcOrd="0" destOrd="0" presId="urn:microsoft.com/office/officeart/2005/8/layout/vList3"/>
    <dgm:cxn modelId="{673960BE-E22B-415C-BA1F-98FE3C30E676}" type="presParOf" srcId="{515C8D92-4764-440D-90A8-F0F7BC4FF758}" destId="{1AD185BF-8502-4CDF-979F-79D78C328583}" srcOrd="0" destOrd="0" presId="urn:microsoft.com/office/officeart/2005/8/layout/vList3"/>
    <dgm:cxn modelId="{72340B62-97F7-44CB-91D1-790D58082684}" type="presParOf" srcId="{1AD185BF-8502-4CDF-979F-79D78C328583}" destId="{BD8CD360-4689-44BD-9B6C-0AFF9EADC98F}" srcOrd="0" destOrd="0" presId="urn:microsoft.com/office/officeart/2005/8/layout/vList3"/>
    <dgm:cxn modelId="{50AA58AE-0FE9-407B-B609-2FA643D2BEBD}" type="presParOf" srcId="{1AD185BF-8502-4CDF-979F-79D78C328583}" destId="{A0E3EF6F-E10B-476F-9EAB-3170085DF9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3213FD5-F96C-41D2-918C-73E3C2DD4ED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2215ADF-B9FB-4D5C-944E-41BADDF81C9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000" b="1" dirty="0">
              <a:latin typeface="+mj-lt"/>
            </a:rPr>
            <a:t>Pre-proposals*</a:t>
          </a:r>
        </a:p>
        <a:p>
          <a:r>
            <a:rPr lang="de-DE" sz="2000" dirty="0">
              <a:latin typeface="+mj-lt"/>
            </a:rPr>
            <a:t>Mandatory in both tracks of the new GIF Nexus program</a:t>
          </a:r>
        </a:p>
      </dgm:t>
    </dgm:pt>
    <dgm:pt modelId="{F998336F-98C6-4698-81D8-974C024CCDCB}" type="parTrans" cxnId="{F3A394CF-7FC9-4428-9151-FC441DA18523}">
      <dgm:prSet/>
      <dgm:spPr/>
      <dgm:t>
        <a:bodyPr/>
        <a:lstStyle/>
        <a:p>
          <a:endParaRPr lang="de-DE"/>
        </a:p>
      </dgm:t>
    </dgm:pt>
    <dgm:pt modelId="{C7AEFCFE-84A6-4C91-BE6B-581C2194B0C8}" type="sibTrans" cxnId="{F3A394CF-7FC9-4428-9151-FC441DA18523}">
      <dgm:prSet/>
      <dgm:spPr/>
      <dgm:t>
        <a:bodyPr/>
        <a:lstStyle/>
        <a:p>
          <a:endParaRPr lang="de-DE"/>
        </a:p>
      </dgm:t>
    </dgm:pt>
    <dgm:pt modelId="{14CD760E-4EEE-4B8C-A428-85004EC2CD7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000" b="1" dirty="0">
              <a:latin typeface="+mj-lt"/>
            </a:rPr>
            <a:t>Invitation to submit a full proposal</a:t>
          </a:r>
        </a:p>
        <a:p>
          <a:pPr algn="ctr"/>
          <a:r>
            <a:rPr lang="en-US" sz="2000" dirty="0">
              <a:latin typeface="+mj-lt"/>
            </a:rPr>
            <a:t>to pre-proposals of the highest scientific excellence, based on review by scientific advisory panels.</a:t>
          </a:r>
          <a:endParaRPr lang="de-DE" sz="2000" dirty="0">
            <a:latin typeface="+mj-lt"/>
          </a:endParaRPr>
        </a:p>
      </dgm:t>
    </dgm:pt>
    <dgm:pt modelId="{F2A7764C-2C74-45A4-B513-E1FFEF9162BD}" type="parTrans" cxnId="{3A33B268-003D-4D70-98A2-C711ECEA3592}">
      <dgm:prSet/>
      <dgm:spPr/>
      <dgm:t>
        <a:bodyPr/>
        <a:lstStyle/>
        <a:p>
          <a:endParaRPr lang="de-DE"/>
        </a:p>
      </dgm:t>
    </dgm:pt>
    <dgm:pt modelId="{9053E4ED-2AC9-4DE1-8948-07CBDE88741A}" type="sibTrans" cxnId="{3A33B268-003D-4D70-98A2-C711ECEA3592}">
      <dgm:prSet/>
      <dgm:spPr/>
      <dgm:t>
        <a:bodyPr/>
        <a:lstStyle/>
        <a:p>
          <a:endParaRPr lang="de-DE"/>
        </a:p>
      </dgm:t>
    </dgm:pt>
    <dgm:pt modelId="{DC1F51F4-1FEA-4E33-A154-C4BE96A07CA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000" b="1" dirty="0">
              <a:latin typeface="+mj-lt"/>
            </a:rPr>
            <a:t>Full proposals </a:t>
          </a:r>
        </a:p>
        <a:p>
          <a:r>
            <a:rPr lang="de-DE" sz="2000" dirty="0">
              <a:latin typeface="+mj-lt"/>
            </a:rPr>
            <a:t>(upon invitation only) submitted electronically through the GIF website.**</a:t>
          </a:r>
        </a:p>
      </dgm:t>
    </dgm:pt>
    <dgm:pt modelId="{AA3A2973-6D7B-43BD-B98C-581A722801CF}" type="parTrans" cxnId="{44205C2A-E574-4033-BDB4-FB5A547A3D3F}">
      <dgm:prSet/>
      <dgm:spPr/>
      <dgm:t>
        <a:bodyPr/>
        <a:lstStyle/>
        <a:p>
          <a:endParaRPr lang="de-DE"/>
        </a:p>
      </dgm:t>
    </dgm:pt>
    <dgm:pt modelId="{FEEB2171-F8B9-4518-81F9-3BCE31B24DB6}" type="sibTrans" cxnId="{44205C2A-E574-4033-BDB4-FB5A547A3D3F}">
      <dgm:prSet/>
      <dgm:spPr/>
      <dgm:t>
        <a:bodyPr/>
        <a:lstStyle/>
        <a:p>
          <a:endParaRPr lang="de-DE"/>
        </a:p>
      </dgm:t>
    </dgm:pt>
    <dgm:pt modelId="{0EB125D6-1412-4606-9113-0F0DEC64EBC0}" type="pres">
      <dgm:prSet presAssocID="{B3213FD5-F96C-41D2-918C-73E3C2DD4ED6}" presName="CompostProcess" presStyleCnt="0">
        <dgm:presLayoutVars>
          <dgm:dir/>
          <dgm:resizeHandles val="exact"/>
        </dgm:presLayoutVars>
      </dgm:prSet>
      <dgm:spPr/>
    </dgm:pt>
    <dgm:pt modelId="{0CDE6426-9C5D-409A-84EF-9B092ECA5567}" type="pres">
      <dgm:prSet presAssocID="{B3213FD5-F96C-41D2-918C-73E3C2DD4ED6}" presName="arrow" presStyleLbl="bgShp" presStyleIdx="0" presStyleCnt="1"/>
      <dgm:spPr/>
    </dgm:pt>
    <dgm:pt modelId="{8C9D14CE-CF47-43BF-A3A0-62418E10B438}" type="pres">
      <dgm:prSet presAssocID="{B3213FD5-F96C-41D2-918C-73E3C2DD4ED6}" presName="linearProcess" presStyleCnt="0"/>
      <dgm:spPr/>
    </dgm:pt>
    <dgm:pt modelId="{ED89E142-6BBA-49BA-9814-D7EDA4D7EEE3}" type="pres">
      <dgm:prSet presAssocID="{92215ADF-B9FB-4D5C-944E-41BADDF81C90}" presName="textNode" presStyleLbl="node1" presStyleIdx="0" presStyleCnt="3" custScaleY="134441">
        <dgm:presLayoutVars>
          <dgm:bulletEnabled val="1"/>
        </dgm:presLayoutVars>
      </dgm:prSet>
      <dgm:spPr/>
    </dgm:pt>
    <dgm:pt modelId="{3EB46396-DE21-4C29-8174-18369A025920}" type="pres">
      <dgm:prSet presAssocID="{C7AEFCFE-84A6-4C91-BE6B-581C2194B0C8}" presName="sibTrans" presStyleCnt="0"/>
      <dgm:spPr/>
    </dgm:pt>
    <dgm:pt modelId="{169E9788-B9FA-4445-B6D3-0464A8A6C0D4}" type="pres">
      <dgm:prSet presAssocID="{14CD760E-4EEE-4B8C-A428-85004EC2CD74}" presName="textNode" presStyleLbl="node1" presStyleIdx="1" presStyleCnt="3" custScaleY="134441">
        <dgm:presLayoutVars>
          <dgm:bulletEnabled val="1"/>
        </dgm:presLayoutVars>
      </dgm:prSet>
      <dgm:spPr/>
    </dgm:pt>
    <dgm:pt modelId="{ADB4E8CA-D111-43E9-B75D-3427F2FC0400}" type="pres">
      <dgm:prSet presAssocID="{9053E4ED-2AC9-4DE1-8948-07CBDE88741A}" presName="sibTrans" presStyleCnt="0"/>
      <dgm:spPr/>
    </dgm:pt>
    <dgm:pt modelId="{E93C5FEC-930B-42A3-8C4A-5597050BCDD8}" type="pres">
      <dgm:prSet presAssocID="{DC1F51F4-1FEA-4E33-A154-C4BE96A07CAE}" presName="textNode" presStyleLbl="node1" presStyleIdx="2" presStyleCnt="3" custScaleY="134441">
        <dgm:presLayoutVars>
          <dgm:bulletEnabled val="1"/>
        </dgm:presLayoutVars>
      </dgm:prSet>
      <dgm:spPr/>
    </dgm:pt>
  </dgm:ptLst>
  <dgm:cxnLst>
    <dgm:cxn modelId="{44205C2A-E574-4033-BDB4-FB5A547A3D3F}" srcId="{B3213FD5-F96C-41D2-918C-73E3C2DD4ED6}" destId="{DC1F51F4-1FEA-4E33-A154-C4BE96A07CAE}" srcOrd="2" destOrd="0" parTransId="{AA3A2973-6D7B-43BD-B98C-581A722801CF}" sibTransId="{FEEB2171-F8B9-4518-81F9-3BCE31B24DB6}"/>
    <dgm:cxn modelId="{D0353830-34B6-4E8A-BF06-BE5EFDD44E67}" type="presOf" srcId="{14CD760E-4EEE-4B8C-A428-85004EC2CD74}" destId="{169E9788-B9FA-4445-B6D3-0464A8A6C0D4}" srcOrd="0" destOrd="0" presId="urn:microsoft.com/office/officeart/2005/8/layout/hProcess9"/>
    <dgm:cxn modelId="{926F5F3D-7F76-40F4-9937-FD8F61CD4594}" type="presOf" srcId="{B3213FD5-F96C-41D2-918C-73E3C2DD4ED6}" destId="{0EB125D6-1412-4606-9113-0F0DEC64EBC0}" srcOrd="0" destOrd="0" presId="urn:microsoft.com/office/officeart/2005/8/layout/hProcess9"/>
    <dgm:cxn modelId="{F3795164-8687-4F79-A4B4-CB703FAFDA0F}" type="presOf" srcId="{DC1F51F4-1FEA-4E33-A154-C4BE96A07CAE}" destId="{E93C5FEC-930B-42A3-8C4A-5597050BCDD8}" srcOrd="0" destOrd="0" presId="urn:microsoft.com/office/officeart/2005/8/layout/hProcess9"/>
    <dgm:cxn modelId="{3A33B268-003D-4D70-98A2-C711ECEA3592}" srcId="{B3213FD5-F96C-41D2-918C-73E3C2DD4ED6}" destId="{14CD760E-4EEE-4B8C-A428-85004EC2CD74}" srcOrd="1" destOrd="0" parTransId="{F2A7764C-2C74-45A4-B513-E1FFEF9162BD}" sibTransId="{9053E4ED-2AC9-4DE1-8948-07CBDE88741A}"/>
    <dgm:cxn modelId="{A71CBF74-E6CD-4C52-BDE3-2FF1D799A3F5}" type="presOf" srcId="{92215ADF-B9FB-4D5C-944E-41BADDF81C90}" destId="{ED89E142-6BBA-49BA-9814-D7EDA4D7EEE3}" srcOrd="0" destOrd="0" presId="urn:microsoft.com/office/officeart/2005/8/layout/hProcess9"/>
    <dgm:cxn modelId="{F3A394CF-7FC9-4428-9151-FC441DA18523}" srcId="{B3213FD5-F96C-41D2-918C-73E3C2DD4ED6}" destId="{92215ADF-B9FB-4D5C-944E-41BADDF81C90}" srcOrd="0" destOrd="0" parTransId="{F998336F-98C6-4698-81D8-974C024CCDCB}" sibTransId="{C7AEFCFE-84A6-4C91-BE6B-581C2194B0C8}"/>
    <dgm:cxn modelId="{B6FCE427-BBED-42F1-902A-44FBFCADEAB3}" type="presParOf" srcId="{0EB125D6-1412-4606-9113-0F0DEC64EBC0}" destId="{0CDE6426-9C5D-409A-84EF-9B092ECA5567}" srcOrd="0" destOrd="0" presId="urn:microsoft.com/office/officeart/2005/8/layout/hProcess9"/>
    <dgm:cxn modelId="{2205FD13-C9FD-4FE9-9E35-CA645568C651}" type="presParOf" srcId="{0EB125D6-1412-4606-9113-0F0DEC64EBC0}" destId="{8C9D14CE-CF47-43BF-A3A0-62418E10B438}" srcOrd="1" destOrd="0" presId="urn:microsoft.com/office/officeart/2005/8/layout/hProcess9"/>
    <dgm:cxn modelId="{7CACC072-BBB9-484E-B45E-ABA9C9160F33}" type="presParOf" srcId="{8C9D14CE-CF47-43BF-A3A0-62418E10B438}" destId="{ED89E142-6BBA-49BA-9814-D7EDA4D7EEE3}" srcOrd="0" destOrd="0" presId="urn:microsoft.com/office/officeart/2005/8/layout/hProcess9"/>
    <dgm:cxn modelId="{A81F2E9D-C12A-416B-A447-F7124AD85544}" type="presParOf" srcId="{8C9D14CE-CF47-43BF-A3A0-62418E10B438}" destId="{3EB46396-DE21-4C29-8174-18369A025920}" srcOrd="1" destOrd="0" presId="urn:microsoft.com/office/officeart/2005/8/layout/hProcess9"/>
    <dgm:cxn modelId="{55B41CB1-149B-49B6-B70F-472756ECA877}" type="presParOf" srcId="{8C9D14CE-CF47-43BF-A3A0-62418E10B438}" destId="{169E9788-B9FA-4445-B6D3-0464A8A6C0D4}" srcOrd="2" destOrd="0" presId="urn:microsoft.com/office/officeart/2005/8/layout/hProcess9"/>
    <dgm:cxn modelId="{459772C3-CA36-4AB6-AA6B-A7C268794A38}" type="presParOf" srcId="{8C9D14CE-CF47-43BF-A3A0-62418E10B438}" destId="{ADB4E8CA-D111-43E9-B75D-3427F2FC0400}" srcOrd="3" destOrd="0" presId="urn:microsoft.com/office/officeart/2005/8/layout/hProcess9"/>
    <dgm:cxn modelId="{588D6781-24F8-426E-84F8-8860AE1A53B6}" type="presParOf" srcId="{8C9D14CE-CF47-43BF-A3A0-62418E10B438}" destId="{E93C5FEC-930B-42A3-8C4A-5597050BCDD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D324499-C131-45D5-A6B3-72313B0A0D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DD8F3B0-E49C-46BB-AC81-A591FA69158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de-DE" sz="2800" b="0" dirty="0">
              <a:latin typeface="+mj-lt"/>
            </a:rPr>
            <a:t>Focus topics </a:t>
          </a:r>
          <a:r>
            <a:rPr lang="en-US" sz="1600" b="0" dirty="0">
              <a:latin typeface="+mj-lt"/>
            </a:rPr>
            <a:t>(both for collaborative and solo track)</a:t>
          </a:r>
          <a:endParaRPr lang="de-DE" sz="1600" b="0" dirty="0">
            <a:latin typeface="+mj-lt"/>
          </a:endParaRPr>
        </a:p>
      </dgm:t>
    </dgm:pt>
    <dgm:pt modelId="{A34B0FCD-EF8D-4898-9693-ADD0A184706C}" type="parTrans" cxnId="{A67E6AA7-BF2F-4593-B721-76C81912E5FD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4FB260B0-8686-48C3-962A-66719CBDAD38}" type="sibTrans" cxnId="{A67E6AA7-BF2F-4593-B721-76C81912E5FD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424753DE-FEB2-42BB-B840-25F837C8834A}" type="pres">
      <dgm:prSet presAssocID="{ED324499-C131-45D5-A6B3-72313B0A0DEC}" presName="linear" presStyleCnt="0">
        <dgm:presLayoutVars>
          <dgm:animLvl val="lvl"/>
          <dgm:resizeHandles val="exact"/>
        </dgm:presLayoutVars>
      </dgm:prSet>
      <dgm:spPr/>
    </dgm:pt>
    <dgm:pt modelId="{4C9D7E36-385F-46D0-818B-294800304081}" type="pres">
      <dgm:prSet presAssocID="{7DD8F3B0-E49C-46BB-AC81-A591FA69158E}" presName="parentText" presStyleLbl="node1" presStyleIdx="0" presStyleCnt="1" custLinFactNeighborY="15004">
        <dgm:presLayoutVars>
          <dgm:chMax val="0"/>
          <dgm:bulletEnabled val="1"/>
        </dgm:presLayoutVars>
      </dgm:prSet>
      <dgm:spPr/>
    </dgm:pt>
  </dgm:ptLst>
  <dgm:cxnLst>
    <dgm:cxn modelId="{2C445103-51CD-4750-BC42-7BC9575A97AB}" type="presOf" srcId="{7DD8F3B0-E49C-46BB-AC81-A591FA69158E}" destId="{4C9D7E36-385F-46D0-818B-294800304081}" srcOrd="0" destOrd="0" presId="urn:microsoft.com/office/officeart/2005/8/layout/vList2"/>
    <dgm:cxn modelId="{7F0CC122-5E09-4F50-8281-83B06795F2A7}" type="presOf" srcId="{ED324499-C131-45D5-A6B3-72313B0A0DEC}" destId="{424753DE-FEB2-42BB-B840-25F837C8834A}" srcOrd="0" destOrd="0" presId="urn:microsoft.com/office/officeart/2005/8/layout/vList2"/>
    <dgm:cxn modelId="{A67E6AA7-BF2F-4593-B721-76C81912E5FD}" srcId="{ED324499-C131-45D5-A6B3-72313B0A0DEC}" destId="{7DD8F3B0-E49C-46BB-AC81-A591FA69158E}" srcOrd="0" destOrd="0" parTransId="{A34B0FCD-EF8D-4898-9693-ADD0A184706C}" sibTransId="{4FB260B0-8686-48C3-962A-66719CBDAD38}"/>
    <dgm:cxn modelId="{A1D9D5A6-CA28-4096-AEDD-6F7CB898FC1C}" type="presParOf" srcId="{424753DE-FEB2-42BB-B840-25F837C8834A}" destId="{4C9D7E36-385F-46D0-818B-2948003040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1263272-D942-49CB-8BE3-C2B407F668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A958469-7AAF-4372-8BBB-B5DAA187017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de-DE" sz="2800" dirty="0">
              <a:latin typeface="+mj-lt"/>
            </a:rPr>
            <a:t>Timeline</a:t>
          </a:r>
        </a:p>
      </dgm:t>
    </dgm:pt>
    <dgm:pt modelId="{BB5000C9-DB76-47F8-BA01-02939BDDC7BB}" type="parTrans" cxnId="{987C75F1-6B0C-4CB5-BBE8-5B802B22109B}">
      <dgm:prSet/>
      <dgm:spPr/>
      <dgm:t>
        <a:bodyPr/>
        <a:lstStyle/>
        <a:p>
          <a:endParaRPr lang="de-DE"/>
        </a:p>
      </dgm:t>
    </dgm:pt>
    <dgm:pt modelId="{4D57A288-34A8-49D4-881A-26C2D117DC19}" type="sibTrans" cxnId="{987C75F1-6B0C-4CB5-BBE8-5B802B22109B}">
      <dgm:prSet/>
      <dgm:spPr/>
      <dgm:t>
        <a:bodyPr/>
        <a:lstStyle/>
        <a:p>
          <a:endParaRPr lang="de-DE"/>
        </a:p>
      </dgm:t>
    </dgm:pt>
    <dgm:pt modelId="{EFB4B361-210E-4873-B840-C0D4DF93DF2C}" type="pres">
      <dgm:prSet presAssocID="{F1263272-D942-49CB-8BE3-C2B407F668D5}" presName="linear" presStyleCnt="0">
        <dgm:presLayoutVars>
          <dgm:animLvl val="lvl"/>
          <dgm:resizeHandles val="exact"/>
        </dgm:presLayoutVars>
      </dgm:prSet>
      <dgm:spPr/>
    </dgm:pt>
    <dgm:pt modelId="{B533D4A2-F4B5-47F2-8EF9-B9F68C2E6BAB}" type="pres">
      <dgm:prSet presAssocID="{FA958469-7AAF-4372-8BBB-B5DAA1870172}" presName="parentText" presStyleLbl="node1" presStyleIdx="0" presStyleCnt="1" custLinFactY="-315251" custLinFactNeighborX="-62010" custLinFactNeighborY="-400000">
        <dgm:presLayoutVars>
          <dgm:chMax val="0"/>
          <dgm:bulletEnabled val="1"/>
        </dgm:presLayoutVars>
      </dgm:prSet>
      <dgm:spPr/>
    </dgm:pt>
  </dgm:ptLst>
  <dgm:cxnLst>
    <dgm:cxn modelId="{DCFB59D5-5D35-44A6-A817-32D735A72D52}" type="presOf" srcId="{FA958469-7AAF-4372-8BBB-B5DAA1870172}" destId="{B533D4A2-F4B5-47F2-8EF9-B9F68C2E6BAB}" srcOrd="0" destOrd="0" presId="urn:microsoft.com/office/officeart/2005/8/layout/vList2"/>
    <dgm:cxn modelId="{987C75F1-6B0C-4CB5-BBE8-5B802B22109B}" srcId="{F1263272-D942-49CB-8BE3-C2B407F668D5}" destId="{FA958469-7AAF-4372-8BBB-B5DAA1870172}" srcOrd="0" destOrd="0" parTransId="{BB5000C9-DB76-47F8-BA01-02939BDDC7BB}" sibTransId="{4D57A288-34A8-49D4-881A-26C2D117DC19}"/>
    <dgm:cxn modelId="{B13843FF-C541-48B2-A2DD-7184CD496C3D}" type="presOf" srcId="{F1263272-D942-49CB-8BE3-C2B407F668D5}" destId="{EFB4B361-210E-4873-B840-C0D4DF93DF2C}" srcOrd="0" destOrd="0" presId="urn:microsoft.com/office/officeart/2005/8/layout/vList2"/>
    <dgm:cxn modelId="{FED7D2F6-ADBD-4D7D-842E-4075D56904BA}" type="presParOf" srcId="{EFB4B361-210E-4873-B840-C0D4DF93DF2C}" destId="{B533D4A2-F4B5-47F2-8EF9-B9F68C2E6B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030E4F0-FEAC-40D0-B1D0-2DDA563BC15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rIns="72000"/>
        <a:lstStyle/>
        <a:p>
          <a:pPr algn="l"/>
          <a:r>
            <a:rPr lang="de-DE" sz="1900" dirty="0">
              <a:latin typeface="+mj-lt"/>
            </a:rPr>
            <a:t>Proposal title, PIs and abstract cannot be changed i</a:t>
          </a:r>
          <a:r>
            <a:rPr lang="en-US" sz="1900" dirty="0">
              <a:latin typeface="+mj-lt"/>
            </a:rPr>
            <a:t>f the pre-proposal is accepted for submission of a full proposal.</a:t>
          </a:r>
          <a:endParaRPr lang="de-DE" sz="1900" dirty="0">
            <a:latin typeface="+mj-lt"/>
          </a:endParaRPr>
        </a:p>
      </dgm:t>
    </dgm:pt>
    <dgm:pt modelId="{31AE1B71-4F4E-4083-A38B-105B52DE21CC}" type="sib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AECD407C-D5E8-4DE4-B26E-1F82D78B757B}" type="par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0A3C810F-536F-40B6-A145-0613E4D5752D}" type="pres">
      <dgm:prSet presAssocID="{B030E4F0-FEAC-40D0-B1D0-2DDA563BC15F}" presName="composite" presStyleCnt="0"/>
      <dgm:spPr/>
    </dgm:pt>
    <dgm:pt modelId="{12EAE280-A4A2-4ACA-87AD-E461E829718D}" type="pres">
      <dgm:prSet presAssocID="{B030E4F0-FEAC-40D0-B1D0-2DDA563BC15F}" presName="imgShp" presStyleLbl="fgImgPlace1" presStyleIdx="0" presStyleCnt="1" custLinFactX="-100000" custLinFactNeighborX="-108455" custLinFactNeighborY="32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C141FB00-1750-45DD-96D2-8BB47D30DFAC}" type="pres">
      <dgm:prSet presAssocID="{B030E4F0-FEAC-40D0-B1D0-2DDA563BC15F}" presName="txShp" presStyleLbl="node1" presStyleIdx="0" presStyleCnt="1" custScaleX="137641" custScaleY="99971" custLinFactNeighborX="1295" custLinFactNeighborY="-1606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415369B0-A052-455D-977E-E70E960EF449}" srcId="{2A5E18FD-CA75-459B-9F3A-B7D7B69C647E}" destId="{B030E4F0-FEAC-40D0-B1D0-2DDA563BC15F}" srcOrd="0" destOrd="0" parTransId="{AECD407C-D5E8-4DE4-B26E-1F82D78B757B}" sibTransId="{31AE1B71-4F4E-4083-A38B-105B52DE21CC}"/>
    <dgm:cxn modelId="{103C58BE-279C-434E-932B-66545AAC5535}" type="presOf" srcId="{B030E4F0-FEAC-40D0-B1D0-2DDA563BC15F}" destId="{C141FB00-1750-45DD-96D2-8BB47D30DFAC}" srcOrd="0" destOrd="0" presId="urn:microsoft.com/office/officeart/2005/8/layout/vList3"/>
    <dgm:cxn modelId="{67E6D9B1-0CCD-4E10-81C5-B830DC298BC7}" type="presParOf" srcId="{515C8D92-4764-440D-90A8-F0F7BC4FF758}" destId="{0A3C810F-536F-40B6-A145-0613E4D5752D}" srcOrd="0" destOrd="0" presId="urn:microsoft.com/office/officeart/2005/8/layout/vList3"/>
    <dgm:cxn modelId="{1744E12F-21AE-4820-B1F7-EF5CB32FB7E4}" type="presParOf" srcId="{0A3C810F-536F-40B6-A145-0613E4D5752D}" destId="{12EAE280-A4A2-4ACA-87AD-E461E829718D}" srcOrd="0" destOrd="0" presId="urn:microsoft.com/office/officeart/2005/8/layout/vList3"/>
    <dgm:cxn modelId="{E59BE0DF-B0BC-4532-BF01-37931309DA91}" type="presParOf" srcId="{0A3C810F-536F-40B6-A145-0613E4D5752D}" destId="{C141FB00-1750-45DD-96D2-8BB47D30DF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AB9DD9E-9310-4718-AD6E-FBB2E758487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The pre-proposal page limits includes figures and references; annexes to the pre-proposal are not accepted.</a:t>
          </a:r>
          <a:endParaRPr lang="de-DE" sz="1900" dirty="0">
            <a:latin typeface="+mj-lt"/>
          </a:endParaRPr>
        </a:p>
      </dgm:t>
    </dgm:pt>
    <dgm:pt modelId="{3FFAED11-2DEC-4E08-8698-EA297D72EC01}" type="sib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9F88874-D3C1-4EE8-AA4C-0358EB56C419}" type="par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24A118B4-1F82-4FE2-B21A-AB201FF5C119}" type="pres">
      <dgm:prSet presAssocID="{BAB9DD9E-9310-4718-AD6E-FBB2E758487C}" presName="composite" presStyleCnt="0"/>
      <dgm:spPr/>
    </dgm:pt>
    <dgm:pt modelId="{F7965625-FB43-4CB0-B857-B4265F470C6E}" type="pres">
      <dgm:prSet presAssocID="{BAB9DD9E-9310-4718-AD6E-FBB2E758487C}" presName="imgShp" presStyleLbl="fgImgPlace1" presStyleIdx="0" presStyleCnt="1" custLinFactX="-100000" custLinFactNeighborX="-108455" custLinFactNeighborY="1613"/>
      <dgm:spPr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</dgm:spPr>
    </dgm:pt>
    <dgm:pt modelId="{7C7A45D8-38EF-4954-BD98-B2FCB5DFE68F}" type="pres">
      <dgm:prSet presAssocID="{BAB9DD9E-9310-4718-AD6E-FBB2E758487C}" presName="txShp" presStyleLbl="node1" presStyleIdx="0" presStyleCnt="1" custScaleX="137632" custLinFactNeighborX="1295" custLinFactNeighborY="-185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72ACF2A-5983-40C2-983A-BF02C344C3BD}" srcId="{2A5E18FD-CA75-459B-9F3A-B7D7B69C647E}" destId="{BAB9DD9E-9310-4718-AD6E-FBB2E758487C}" srcOrd="0" destOrd="0" parTransId="{C9F88874-D3C1-4EE8-AA4C-0358EB56C419}" sibTransId="{3FFAED11-2DEC-4E08-8698-EA297D72EC01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0166C1CA-0479-41A6-A972-9DD13BBA5360}" type="presOf" srcId="{BAB9DD9E-9310-4718-AD6E-FBB2E758487C}" destId="{7C7A45D8-38EF-4954-BD98-B2FCB5DFE68F}" srcOrd="0" destOrd="0" presId="urn:microsoft.com/office/officeart/2005/8/layout/vList3"/>
    <dgm:cxn modelId="{0B062885-348F-40F2-A829-0E8CDA4FAA14}" type="presParOf" srcId="{515C8D92-4764-440D-90A8-F0F7BC4FF758}" destId="{24A118B4-1F82-4FE2-B21A-AB201FF5C119}" srcOrd="0" destOrd="0" presId="urn:microsoft.com/office/officeart/2005/8/layout/vList3"/>
    <dgm:cxn modelId="{9B85FF05-DDB3-4028-A199-2F0E3EC7BEAD}" type="presParOf" srcId="{24A118B4-1F82-4FE2-B21A-AB201FF5C119}" destId="{F7965625-FB43-4CB0-B857-B4265F470C6E}" srcOrd="0" destOrd="0" presId="urn:microsoft.com/office/officeart/2005/8/layout/vList3"/>
    <dgm:cxn modelId="{4DFACA35-0A8E-44D9-B45C-E3558D3697F8}" type="presParOf" srcId="{24A118B4-1F82-4FE2-B21A-AB201FF5C119}" destId="{7C7A45D8-38EF-4954-BD98-B2FCB5DFE6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424A87-335A-4251-A975-CAAFAEB6D5C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0" algn="l"/>
          <a:r>
            <a:rPr lang="en-US" sz="1900" dirty="0">
              <a:latin typeface="+mj-lt"/>
            </a:rPr>
            <a:t>Please do not include any full publications in the pre-proposal, only a list of the most relevant publications, and, in case of collaborative proposals, joint publications of the PIs, if any.</a:t>
          </a:r>
          <a:endParaRPr lang="de-DE" sz="1900" dirty="0">
            <a:latin typeface="+mj-lt"/>
          </a:endParaRPr>
        </a:p>
      </dgm:t>
    </dgm:pt>
    <dgm:pt modelId="{544692C8-05C7-4309-8841-29C8972C3BEA}" type="sib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B8935084-C6A0-4B9A-8819-6259ECFF81B7}" type="par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2210CAD-1AA5-4F7F-A80E-5DDD8976DF92}" type="pres">
      <dgm:prSet presAssocID="{AC424A87-335A-4251-A975-CAAFAEB6D5C5}" presName="composite" presStyleCnt="0"/>
      <dgm:spPr/>
    </dgm:pt>
    <dgm:pt modelId="{CA199E56-463B-4945-875A-4441078A41A2}" type="pres">
      <dgm:prSet presAssocID="{AC424A87-335A-4251-A975-CAAFAEB6D5C5}" presName="imgShp" presStyleLbl="fgImgPlace1" presStyleIdx="0" presStyleCnt="1" custLinFactX="-100000" custLinFactNeighborX="-108455" custLinFactNeighborY="5692"/>
      <dgm:spPr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</dgm:spPr>
    </dgm:pt>
    <dgm:pt modelId="{8C822CC6-4ED0-4052-A528-0719E63637ED}" type="pres">
      <dgm:prSet presAssocID="{AC424A87-335A-4251-A975-CAAFAEB6D5C5}" presName="txShp" presStyleLbl="node1" presStyleIdx="0" presStyleCnt="1" custScaleX="137632" custScaleY="100000" custLinFactNeighborX="129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1DD0238-AFF8-44D1-A0FF-CF31C59042E6}" type="presOf" srcId="{AC424A87-335A-4251-A975-CAAFAEB6D5C5}" destId="{8C822CC6-4ED0-4052-A528-0719E63637ED}" srcOrd="0" destOrd="0" presId="urn:microsoft.com/office/officeart/2005/8/layout/vList3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CA2DD9E8-6952-4C09-9AA7-FFC096FEB68A}" srcId="{2A5E18FD-CA75-459B-9F3A-B7D7B69C647E}" destId="{AC424A87-335A-4251-A975-CAAFAEB6D5C5}" srcOrd="0" destOrd="0" parTransId="{B8935084-C6A0-4B9A-8819-6259ECFF81B7}" sibTransId="{544692C8-05C7-4309-8841-29C8972C3BEA}"/>
    <dgm:cxn modelId="{7E4CB6B6-ED70-40E3-A4CB-B6D63E27D369}" type="presParOf" srcId="{515C8D92-4764-440D-90A8-F0F7BC4FF758}" destId="{12210CAD-1AA5-4F7F-A80E-5DDD8976DF92}" srcOrd="0" destOrd="0" presId="urn:microsoft.com/office/officeart/2005/8/layout/vList3"/>
    <dgm:cxn modelId="{1A132C72-F60F-4D10-9C27-B85FD2491D12}" type="presParOf" srcId="{12210CAD-1AA5-4F7F-A80E-5DDD8976DF92}" destId="{CA199E56-463B-4945-875A-4441078A41A2}" srcOrd="0" destOrd="0" presId="urn:microsoft.com/office/officeart/2005/8/layout/vList3"/>
    <dgm:cxn modelId="{A01D9315-3441-4BA9-8AAB-9AC0E395A225}" type="presParOf" srcId="{12210CAD-1AA5-4F7F-A80E-5DDD8976DF92}" destId="{8C822CC6-4ED0-4052-A528-0719E63637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030E4F0-FEAC-40D0-B1D0-2DDA563BC15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rIns="72000"/>
        <a:lstStyle/>
        <a:p>
          <a:pPr algn="l"/>
          <a:r>
            <a:rPr lang="en-US" sz="1900" dirty="0">
              <a:latin typeface="+mj-lt"/>
            </a:rPr>
            <a:t>The new program will fund fewer, but more substantial collaboration grants: EUR 200K per project per year for a maximum duration of 4 years, instead of EUR 250K total per 3-year project. </a:t>
          </a:r>
          <a:endParaRPr lang="de-DE" sz="1900" dirty="0">
            <a:latin typeface="+mj-lt"/>
          </a:endParaRPr>
        </a:p>
      </dgm:t>
    </dgm:pt>
    <dgm:pt modelId="{31AE1B71-4F4E-4083-A38B-105B52DE21CC}" type="sib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AECD407C-D5E8-4DE4-B26E-1F82D78B757B}" type="par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0A3C810F-536F-40B6-A145-0613E4D5752D}" type="pres">
      <dgm:prSet presAssocID="{B030E4F0-FEAC-40D0-B1D0-2DDA563BC15F}" presName="composite" presStyleCnt="0"/>
      <dgm:spPr/>
    </dgm:pt>
    <dgm:pt modelId="{12EAE280-A4A2-4ACA-87AD-E461E829718D}" type="pres">
      <dgm:prSet presAssocID="{B030E4F0-FEAC-40D0-B1D0-2DDA563BC15F}" presName="imgShp" presStyleLbl="fgImgPlace1" presStyleIdx="0" presStyleCnt="1" custLinFactX="-100000" custLinFactNeighborX="-108455" custLinFactNeighborY="3269"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</dgm:pt>
    <dgm:pt modelId="{C141FB00-1750-45DD-96D2-8BB47D30DFAC}" type="pres">
      <dgm:prSet presAssocID="{B030E4F0-FEAC-40D0-B1D0-2DDA563BC15F}" presName="txShp" presStyleLbl="node1" presStyleIdx="0" presStyleCnt="1" custScaleX="137641" custScaleY="99971" custLinFactNeighborX="1295" custLinFactNeighborY="-1606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415369B0-A052-455D-977E-E70E960EF449}" srcId="{2A5E18FD-CA75-459B-9F3A-B7D7B69C647E}" destId="{B030E4F0-FEAC-40D0-B1D0-2DDA563BC15F}" srcOrd="0" destOrd="0" parTransId="{AECD407C-D5E8-4DE4-B26E-1F82D78B757B}" sibTransId="{31AE1B71-4F4E-4083-A38B-105B52DE21CC}"/>
    <dgm:cxn modelId="{103C58BE-279C-434E-932B-66545AAC5535}" type="presOf" srcId="{B030E4F0-FEAC-40D0-B1D0-2DDA563BC15F}" destId="{C141FB00-1750-45DD-96D2-8BB47D30DFAC}" srcOrd="0" destOrd="0" presId="urn:microsoft.com/office/officeart/2005/8/layout/vList3"/>
    <dgm:cxn modelId="{67E6D9B1-0CCD-4E10-81C5-B830DC298BC7}" type="presParOf" srcId="{515C8D92-4764-440D-90A8-F0F7BC4FF758}" destId="{0A3C810F-536F-40B6-A145-0613E4D5752D}" srcOrd="0" destOrd="0" presId="urn:microsoft.com/office/officeart/2005/8/layout/vList3"/>
    <dgm:cxn modelId="{1744E12F-21AE-4820-B1F7-EF5CB32FB7E4}" type="presParOf" srcId="{0A3C810F-536F-40B6-A145-0613E4D5752D}" destId="{12EAE280-A4A2-4ACA-87AD-E461E829718D}" srcOrd="0" destOrd="0" presId="urn:microsoft.com/office/officeart/2005/8/layout/vList3"/>
    <dgm:cxn modelId="{E59BE0DF-B0BC-4532-BF01-37931309DA91}" type="presParOf" srcId="{0A3C810F-536F-40B6-A145-0613E4D5752D}" destId="{C141FB00-1750-45DD-96D2-8BB47D30DF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DA4043-8E58-4E61-A6C0-ABA8C3AC93D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Formatting guide for all pages of the preproposal: Text Arial Standard 11+ pt.; footnotes 6 pt.</a:t>
          </a:r>
          <a:endParaRPr lang="de-DE" sz="1900" dirty="0">
            <a:latin typeface="+mj-lt"/>
          </a:endParaRPr>
        </a:p>
      </dgm:t>
    </dgm:pt>
    <dgm:pt modelId="{8475E28D-0990-4293-9D11-8FC19F6DBE6F}" type="sibTrans" cxnId="{AAC59227-921B-4EB4-954B-6C6FBD21FA68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0A0EB6D-27FF-4AD8-991E-E250C865FDF0}" type="parTrans" cxnId="{AAC59227-921B-4EB4-954B-6C6FBD21FA68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CD7806F-D1C2-41B1-BCA0-DA2A8026DFED}" type="pres">
      <dgm:prSet presAssocID="{4BDA4043-8E58-4E61-A6C0-ABA8C3AC93D4}" presName="composite" presStyleCnt="0"/>
      <dgm:spPr/>
    </dgm:pt>
    <dgm:pt modelId="{59CC1B39-0F76-44D7-9D56-1B662ACA283D}" type="pres">
      <dgm:prSet presAssocID="{4BDA4043-8E58-4E61-A6C0-ABA8C3AC93D4}" presName="imgShp" presStyleLbl="fgImgPlace1" presStyleIdx="0" presStyleCnt="1" custLinFactX="-100000" custLinFactNeighborX="-108455" custLinFactNeighborY="6450"/>
      <dgm:spPr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</dgm:spPr>
    </dgm:pt>
    <dgm:pt modelId="{30798DAF-DDA6-4659-91C4-C3A1167A075B}" type="pres">
      <dgm:prSet presAssocID="{4BDA4043-8E58-4E61-A6C0-ABA8C3AC93D4}" presName="txShp" presStyleLbl="node1" presStyleIdx="0" presStyleCnt="1" custScaleX="137632" custScaleY="98349" custLinFactNeighborX="1515" custLinFactNeighborY="-82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AC59227-921B-4EB4-954B-6C6FBD21FA68}" srcId="{2A5E18FD-CA75-459B-9F3A-B7D7B69C647E}" destId="{4BDA4043-8E58-4E61-A6C0-ABA8C3AC93D4}" srcOrd="0" destOrd="0" parTransId="{C0A0EB6D-27FF-4AD8-991E-E250C865FDF0}" sibTransId="{8475E28D-0990-4293-9D11-8FC19F6DBE6F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8E158D9A-21A3-45AF-B389-25F8CF604460}" type="presOf" srcId="{4BDA4043-8E58-4E61-A6C0-ABA8C3AC93D4}" destId="{30798DAF-DDA6-4659-91C4-C3A1167A075B}" srcOrd="0" destOrd="0" presId="urn:microsoft.com/office/officeart/2005/8/layout/vList3"/>
    <dgm:cxn modelId="{F98C5F2B-7612-4745-A295-CB746B9BB322}" type="presParOf" srcId="{515C8D92-4764-440D-90A8-F0F7BC4FF758}" destId="{1CD7806F-D1C2-41B1-BCA0-DA2A8026DFED}" srcOrd="0" destOrd="0" presId="urn:microsoft.com/office/officeart/2005/8/layout/vList3"/>
    <dgm:cxn modelId="{1CFB035F-D9AD-4E57-8C27-05AAC56B8B72}" type="presParOf" srcId="{1CD7806F-D1C2-41B1-BCA0-DA2A8026DFED}" destId="{59CC1B39-0F76-44D7-9D56-1B662ACA283D}" srcOrd="0" destOrd="0" presId="urn:microsoft.com/office/officeart/2005/8/layout/vList3"/>
    <dgm:cxn modelId="{4AFED932-2F5E-48F2-813C-2126C8AE9DE0}" type="presParOf" srcId="{1CD7806F-D1C2-41B1-BCA0-DA2A8026DFED}" destId="{30798DAF-DDA6-4659-91C4-C3A1167A075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030E4F0-FEAC-40D0-B1D0-2DDA563BC15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rIns="72000"/>
        <a:lstStyle/>
        <a:p>
          <a:pPr algn="l"/>
          <a:r>
            <a:rPr lang="en-US" sz="1900" dirty="0">
              <a:latin typeface="+mj-lt"/>
            </a:rPr>
            <a:t>The budget should be presented in EUR and in line with the GIF budget codes for the Nexus program as detailed </a:t>
          </a:r>
          <a:r>
            <a:rPr lang="en-US" sz="1900" dirty="0">
              <a:latin typeface="+mj-lt"/>
              <a:hlinkClick xmlns:r="http://schemas.openxmlformats.org/officeDocument/2006/relationships" r:id="rId1"/>
            </a:rPr>
            <a:t>here</a:t>
          </a:r>
          <a:r>
            <a:rPr lang="en-US" sz="1900" dirty="0">
              <a:latin typeface="+mj-lt"/>
            </a:rPr>
            <a:t>, in a table with a separate column for each PI (see pre-proposal budget template in the </a:t>
          </a:r>
          <a:r>
            <a:rPr lang="en-US" sz="1900" dirty="0">
              <a:latin typeface="+mj-lt"/>
              <a:hlinkClick xmlns:r="http://schemas.openxmlformats.org/officeDocument/2006/relationships" r:id="rId2"/>
            </a:rPr>
            <a:t>full application guidelines</a:t>
          </a:r>
          <a:r>
            <a:rPr lang="en-US" sz="1900" dirty="0">
              <a:latin typeface="+mj-lt"/>
            </a:rPr>
            <a:t>).</a:t>
          </a:r>
          <a:endParaRPr lang="de-DE" sz="1900" dirty="0">
            <a:latin typeface="+mj-lt"/>
          </a:endParaRPr>
        </a:p>
      </dgm:t>
    </dgm:pt>
    <dgm:pt modelId="{31AE1B71-4F4E-4083-A38B-105B52DE21CC}" type="sib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AECD407C-D5E8-4DE4-B26E-1F82D78B757B}" type="par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0A3C810F-536F-40B6-A145-0613E4D5752D}" type="pres">
      <dgm:prSet presAssocID="{B030E4F0-FEAC-40D0-B1D0-2DDA563BC15F}" presName="composite" presStyleCnt="0"/>
      <dgm:spPr/>
    </dgm:pt>
    <dgm:pt modelId="{12EAE280-A4A2-4ACA-87AD-E461E829718D}" type="pres">
      <dgm:prSet presAssocID="{B030E4F0-FEAC-40D0-B1D0-2DDA563BC15F}" presName="imgShp" presStyleLbl="fgImgPlace1" presStyleIdx="0" presStyleCnt="1" custLinFactX="-100000" custLinFactNeighborX="-108455" custLinFactNeighborY="326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C141FB00-1750-45DD-96D2-8BB47D30DFAC}" type="pres">
      <dgm:prSet presAssocID="{B030E4F0-FEAC-40D0-B1D0-2DDA563BC15F}" presName="txShp" presStyleLbl="node1" presStyleIdx="0" presStyleCnt="1" custScaleX="137641" custScaleY="100098" custLinFactNeighborX="1295" custLinFactNeighborY="-1606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415369B0-A052-455D-977E-E70E960EF449}" srcId="{2A5E18FD-CA75-459B-9F3A-B7D7B69C647E}" destId="{B030E4F0-FEAC-40D0-B1D0-2DDA563BC15F}" srcOrd="0" destOrd="0" parTransId="{AECD407C-D5E8-4DE4-B26E-1F82D78B757B}" sibTransId="{31AE1B71-4F4E-4083-A38B-105B52DE21CC}"/>
    <dgm:cxn modelId="{103C58BE-279C-434E-932B-66545AAC5535}" type="presOf" srcId="{B030E4F0-FEAC-40D0-B1D0-2DDA563BC15F}" destId="{C141FB00-1750-45DD-96D2-8BB47D30DFAC}" srcOrd="0" destOrd="0" presId="urn:microsoft.com/office/officeart/2005/8/layout/vList3"/>
    <dgm:cxn modelId="{67E6D9B1-0CCD-4E10-81C5-B830DC298BC7}" type="presParOf" srcId="{515C8D92-4764-440D-90A8-F0F7BC4FF758}" destId="{0A3C810F-536F-40B6-A145-0613E4D5752D}" srcOrd="0" destOrd="0" presId="urn:microsoft.com/office/officeart/2005/8/layout/vList3"/>
    <dgm:cxn modelId="{1744E12F-21AE-4820-B1F7-EF5CB32FB7E4}" type="presParOf" srcId="{0A3C810F-536F-40B6-A145-0613E4D5752D}" destId="{12EAE280-A4A2-4ACA-87AD-E461E829718D}" srcOrd="0" destOrd="0" presId="urn:microsoft.com/office/officeart/2005/8/layout/vList3"/>
    <dgm:cxn modelId="{E59BE0DF-B0BC-4532-BF01-37931309DA91}" type="presParOf" srcId="{0A3C810F-536F-40B6-A145-0613E4D5752D}" destId="{C141FB00-1750-45DD-96D2-8BB47D30DF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AB9DD9E-9310-4718-AD6E-FBB2E758487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Collaborative proposals must include mutual visits of the PIs, at least one at one of the PIs’ institution during the grant.</a:t>
          </a:r>
          <a:endParaRPr lang="de-DE" sz="1900" dirty="0">
            <a:latin typeface="+mj-lt"/>
          </a:endParaRPr>
        </a:p>
      </dgm:t>
    </dgm:pt>
    <dgm:pt modelId="{3FFAED11-2DEC-4E08-8698-EA297D72EC01}" type="sib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9F88874-D3C1-4EE8-AA4C-0358EB56C419}" type="par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24A118B4-1F82-4FE2-B21A-AB201FF5C119}" type="pres">
      <dgm:prSet presAssocID="{BAB9DD9E-9310-4718-AD6E-FBB2E758487C}" presName="composite" presStyleCnt="0"/>
      <dgm:spPr/>
    </dgm:pt>
    <dgm:pt modelId="{F7965625-FB43-4CB0-B857-B4265F470C6E}" type="pres">
      <dgm:prSet presAssocID="{BAB9DD9E-9310-4718-AD6E-FBB2E758487C}" presName="imgShp" presStyleLbl="fgImgPlace1" presStyleIdx="0" presStyleCnt="1" custLinFactX="-100000" custLinFactNeighborX="-108455" custLinFactNeighborY="1613"/>
      <dgm:spPr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</dgm:spPr>
    </dgm:pt>
    <dgm:pt modelId="{7C7A45D8-38EF-4954-BD98-B2FCB5DFE68F}" type="pres">
      <dgm:prSet presAssocID="{BAB9DD9E-9310-4718-AD6E-FBB2E758487C}" presName="txShp" presStyleLbl="node1" presStyleIdx="0" presStyleCnt="1" custScaleX="137632" custLinFactNeighborX="1295" custLinFactNeighborY="-185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72ACF2A-5983-40C2-983A-BF02C344C3BD}" srcId="{2A5E18FD-CA75-459B-9F3A-B7D7B69C647E}" destId="{BAB9DD9E-9310-4718-AD6E-FBB2E758487C}" srcOrd="0" destOrd="0" parTransId="{C9F88874-D3C1-4EE8-AA4C-0358EB56C419}" sibTransId="{3FFAED11-2DEC-4E08-8698-EA297D72EC01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0166C1CA-0479-41A6-A972-9DD13BBA5360}" type="presOf" srcId="{BAB9DD9E-9310-4718-AD6E-FBB2E758487C}" destId="{7C7A45D8-38EF-4954-BD98-B2FCB5DFE68F}" srcOrd="0" destOrd="0" presId="urn:microsoft.com/office/officeart/2005/8/layout/vList3"/>
    <dgm:cxn modelId="{0B062885-348F-40F2-A829-0E8CDA4FAA14}" type="presParOf" srcId="{515C8D92-4764-440D-90A8-F0F7BC4FF758}" destId="{24A118B4-1F82-4FE2-B21A-AB201FF5C119}" srcOrd="0" destOrd="0" presId="urn:microsoft.com/office/officeart/2005/8/layout/vList3"/>
    <dgm:cxn modelId="{9B85FF05-DDB3-4028-A199-2F0E3EC7BEAD}" type="presParOf" srcId="{24A118B4-1F82-4FE2-B21A-AB201FF5C119}" destId="{F7965625-FB43-4CB0-B857-B4265F470C6E}" srcOrd="0" destOrd="0" presId="urn:microsoft.com/office/officeart/2005/8/layout/vList3"/>
    <dgm:cxn modelId="{4DFACA35-0A8E-44D9-B45C-E3558D3697F8}" type="presParOf" srcId="{24A118B4-1F82-4FE2-B21A-AB201FF5C119}" destId="{7C7A45D8-38EF-4954-BD98-B2FCB5DFE6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424A87-335A-4251-A975-CAAFAEB6D5C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0" algn="l"/>
          <a:r>
            <a:rPr lang="en-US" sz="1900" dirty="0">
              <a:latin typeface="+mj-lt"/>
            </a:rPr>
            <a:t>Solo proposals by young scientists must include a visit of minimum 7 days to the other country (Israel or Germany).</a:t>
          </a:r>
          <a:endParaRPr lang="de-DE" sz="1900" dirty="0">
            <a:latin typeface="+mj-lt"/>
          </a:endParaRPr>
        </a:p>
      </dgm:t>
    </dgm:pt>
    <dgm:pt modelId="{544692C8-05C7-4309-8841-29C8972C3BEA}" type="sib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B8935084-C6A0-4B9A-8819-6259ECFF81B7}" type="par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2210CAD-1AA5-4F7F-A80E-5DDD8976DF92}" type="pres">
      <dgm:prSet presAssocID="{AC424A87-335A-4251-A975-CAAFAEB6D5C5}" presName="composite" presStyleCnt="0"/>
      <dgm:spPr/>
    </dgm:pt>
    <dgm:pt modelId="{CA199E56-463B-4945-875A-4441078A41A2}" type="pres">
      <dgm:prSet presAssocID="{AC424A87-335A-4251-A975-CAAFAEB6D5C5}" presName="imgShp" presStyleLbl="fgImgPlace1" presStyleIdx="0" presStyleCnt="1" custLinFactX="-100000" custLinFactNeighborX="-108455" custLinFactNeighborY="5692"/>
      <dgm:spPr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</dgm:spPr>
    </dgm:pt>
    <dgm:pt modelId="{8C822CC6-4ED0-4052-A528-0719E63637ED}" type="pres">
      <dgm:prSet presAssocID="{AC424A87-335A-4251-A975-CAAFAEB6D5C5}" presName="txShp" presStyleLbl="node1" presStyleIdx="0" presStyleCnt="1" custScaleX="137632" custScaleY="100000" custLinFactNeighborX="129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1DD0238-AFF8-44D1-A0FF-CF31C59042E6}" type="presOf" srcId="{AC424A87-335A-4251-A975-CAAFAEB6D5C5}" destId="{8C822CC6-4ED0-4052-A528-0719E63637ED}" srcOrd="0" destOrd="0" presId="urn:microsoft.com/office/officeart/2005/8/layout/vList3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CA2DD9E8-6952-4C09-9AA7-FFC096FEB68A}" srcId="{2A5E18FD-CA75-459B-9F3A-B7D7B69C647E}" destId="{AC424A87-335A-4251-A975-CAAFAEB6D5C5}" srcOrd="0" destOrd="0" parTransId="{B8935084-C6A0-4B9A-8819-6259ECFF81B7}" sibTransId="{544692C8-05C7-4309-8841-29C8972C3BEA}"/>
    <dgm:cxn modelId="{7E4CB6B6-ED70-40E3-A4CB-B6D63E27D369}" type="presParOf" srcId="{515C8D92-4764-440D-90A8-F0F7BC4FF758}" destId="{12210CAD-1AA5-4F7F-A80E-5DDD8976DF92}" srcOrd="0" destOrd="0" presId="urn:microsoft.com/office/officeart/2005/8/layout/vList3"/>
    <dgm:cxn modelId="{1A132C72-F60F-4D10-9C27-B85FD2491D12}" type="presParOf" srcId="{12210CAD-1AA5-4F7F-A80E-5DDD8976DF92}" destId="{CA199E56-463B-4945-875A-4441078A41A2}" srcOrd="0" destOrd="0" presId="urn:microsoft.com/office/officeart/2005/8/layout/vList3"/>
    <dgm:cxn modelId="{A01D9315-3441-4BA9-8AAB-9AC0E395A225}" type="presParOf" srcId="{12210CAD-1AA5-4F7F-A80E-5DDD8976DF92}" destId="{8C822CC6-4ED0-4052-A528-0719E63637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FF3BA44-7E9D-444D-9492-CB6E8164AC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FC241C3-1010-4231-AEFA-2D3C311A98C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de-DE" sz="2000" b="1" dirty="0">
              <a:latin typeface="+mj-lt"/>
            </a:rPr>
            <a:t>GIF Liaison Office Germany:</a:t>
          </a:r>
          <a:br>
            <a:rPr lang="de-DE" sz="2000" b="1" dirty="0">
              <a:latin typeface="+mj-lt"/>
            </a:rPr>
          </a:br>
          <a:r>
            <a:rPr lang="de-DE" sz="2000" dirty="0">
              <a:latin typeface="+mj-lt"/>
            </a:rPr>
            <a:t> </a:t>
          </a:r>
          <a:br>
            <a:rPr lang="de-DE" sz="2000" dirty="0">
              <a:latin typeface="+mj-lt"/>
            </a:rPr>
          </a:br>
          <a:r>
            <a:rPr lang="de-DE" sz="2000" dirty="0">
              <a:latin typeface="+mj-lt"/>
            </a:rPr>
            <a:t>Stephanie Weberring</a:t>
          </a:r>
          <a:br>
            <a:rPr lang="de-DE" sz="2000" dirty="0">
              <a:latin typeface="+mj-lt"/>
            </a:rPr>
          </a:br>
          <a:r>
            <a:rPr lang="de-DE" sz="2000" dirty="0">
              <a:latin typeface="+mj-lt"/>
              <a:hlinkClick xmlns:r="http://schemas.openxmlformats.org/officeDocument/2006/relationships" r:id="rId1"/>
            </a:rPr>
            <a:t>s.weberring@gif.org.il</a:t>
          </a:r>
          <a:br>
            <a:rPr lang="de-DE" sz="2000" dirty="0">
              <a:latin typeface="+mj-lt"/>
            </a:rPr>
          </a:br>
          <a:r>
            <a:rPr lang="de-DE" sz="2000" dirty="0">
              <a:latin typeface="+mj-lt"/>
            </a:rPr>
            <a:t>+49-89-3187 3106</a:t>
          </a:r>
        </a:p>
      </dgm:t>
    </dgm:pt>
    <dgm:pt modelId="{B96CD893-0C49-452F-AC9E-6C18699C9C47}" type="parTrans" cxnId="{C9E61B28-C056-4AA8-BA01-1B677A581FCF}">
      <dgm:prSet/>
      <dgm:spPr/>
      <dgm:t>
        <a:bodyPr/>
        <a:lstStyle/>
        <a:p>
          <a:endParaRPr lang="de-DE"/>
        </a:p>
      </dgm:t>
    </dgm:pt>
    <dgm:pt modelId="{EE2E5D43-03DD-47CF-9C70-35D0C71975E4}" type="sibTrans" cxnId="{C9E61B28-C056-4AA8-BA01-1B677A581FCF}">
      <dgm:prSet/>
      <dgm:spPr/>
      <dgm:t>
        <a:bodyPr/>
        <a:lstStyle/>
        <a:p>
          <a:endParaRPr lang="de-DE"/>
        </a:p>
      </dgm:t>
    </dgm:pt>
    <dgm:pt modelId="{6D7B2BCD-9DCD-4076-AF98-ADE3D1543137}" type="pres">
      <dgm:prSet presAssocID="{7FF3BA44-7E9D-444D-9492-CB6E8164ACA7}" presName="linear" presStyleCnt="0">
        <dgm:presLayoutVars>
          <dgm:animLvl val="lvl"/>
          <dgm:resizeHandles val="exact"/>
        </dgm:presLayoutVars>
      </dgm:prSet>
      <dgm:spPr/>
    </dgm:pt>
    <dgm:pt modelId="{B12B0009-1ACA-44BC-98A7-E2B483412EEB}" type="pres">
      <dgm:prSet presAssocID="{EFC241C3-1010-4231-AEFA-2D3C311A98C2}" presName="parentText" presStyleLbl="node1" presStyleIdx="0" presStyleCnt="1" custScaleX="65558" custScaleY="102085" custLinFactNeighborX="-2510" custLinFactNeighborY="7097">
        <dgm:presLayoutVars>
          <dgm:chMax val="0"/>
          <dgm:bulletEnabled val="1"/>
        </dgm:presLayoutVars>
      </dgm:prSet>
      <dgm:spPr/>
    </dgm:pt>
  </dgm:ptLst>
  <dgm:cxnLst>
    <dgm:cxn modelId="{33D70D0E-12C0-43BB-AA80-FF0DBAB58043}" type="presOf" srcId="{EFC241C3-1010-4231-AEFA-2D3C311A98C2}" destId="{B12B0009-1ACA-44BC-98A7-E2B483412EEB}" srcOrd="0" destOrd="0" presId="urn:microsoft.com/office/officeart/2005/8/layout/vList2"/>
    <dgm:cxn modelId="{C9E61B28-C056-4AA8-BA01-1B677A581FCF}" srcId="{7FF3BA44-7E9D-444D-9492-CB6E8164ACA7}" destId="{EFC241C3-1010-4231-AEFA-2D3C311A98C2}" srcOrd="0" destOrd="0" parTransId="{B96CD893-0C49-452F-AC9E-6C18699C9C47}" sibTransId="{EE2E5D43-03DD-47CF-9C70-35D0C71975E4}"/>
    <dgm:cxn modelId="{A01E2E88-9F83-4985-BF7B-6A3E611A5E35}" type="presOf" srcId="{7FF3BA44-7E9D-444D-9492-CB6E8164ACA7}" destId="{6D7B2BCD-9DCD-4076-AF98-ADE3D1543137}" srcOrd="0" destOrd="0" presId="urn:microsoft.com/office/officeart/2005/8/layout/vList2"/>
    <dgm:cxn modelId="{61E5FA7F-E474-4644-BEF3-40DD1BA5A030}" type="presParOf" srcId="{6D7B2BCD-9DCD-4076-AF98-ADE3D1543137}" destId="{B12B0009-1ACA-44BC-98A7-E2B483412E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AB9DD9E-9310-4718-AD6E-FBB2E758487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Focal topics replace the recurring cycles by research area. New topics will be published yearly around September.</a:t>
          </a:r>
          <a:endParaRPr lang="de-DE" sz="1900" dirty="0">
            <a:latin typeface="+mj-lt"/>
          </a:endParaRPr>
        </a:p>
      </dgm:t>
    </dgm:pt>
    <dgm:pt modelId="{3FFAED11-2DEC-4E08-8698-EA297D72EC01}" type="sib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9F88874-D3C1-4EE8-AA4C-0358EB56C419}" type="par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24A118B4-1F82-4FE2-B21A-AB201FF5C119}" type="pres">
      <dgm:prSet presAssocID="{BAB9DD9E-9310-4718-AD6E-FBB2E758487C}" presName="composite" presStyleCnt="0"/>
      <dgm:spPr/>
    </dgm:pt>
    <dgm:pt modelId="{F7965625-FB43-4CB0-B857-B4265F470C6E}" type="pres">
      <dgm:prSet presAssocID="{BAB9DD9E-9310-4718-AD6E-FBB2E758487C}" presName="imgShp" presStyleLbl="fgImgPlace1" presStyleIdx="0" presStyleCnt="1" custLinFactX="-100000" custLinFactNeighborX="-108455" custLinFactNeighborY="16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7C7A45D8-38EF-4954-BD98-B2FCB5DFE68F}" type="pres">
      <dgm:prSet presAssocID="{BAB9DD9E-9310-4718-AD6E-FBB2E758487C}" presName="txShp" presStyleLbl="node1" presStyleIdx="0" presStyleCnt="1" custScaleX="137632" custLinFactNeighborX="1295" custLinFactNeighborY="-185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72ACF2A-5983-40C2-983A-BF02C344C3BD}" srcId="{2A5E18FD-CA75-459B-9F3A-B7D7B69C647E}" destId="{BAB9DD9E-9310-4718-AD6E-FBB2E758487C}" srcOrd="0" destOrd="0" parTransId="{C9F88874-D3C1-4EE8-AA4C-0358EB56C419}" sibTransId="{3FFAED11-2DEC-4E08-8698-EA297D72EC01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0166C1CA-0479-41A6-A972-9DD13BBA5360}" type="presOf" srcId="{BAB9DD9E-9310-4718-AD6E-FBB2E758487C}" destId="{7C7A45D8-38EF-4954-BD98-B2FCB5DFE68F}" srcOrd="0" destOrd="0" presId="urn:microsoft.com/office/officeart/2005/8/layout/vList3"/>
    <dgm:cxn modelId="{0B062885-348F-40F2-A829-0E8CDA4FAA14}" type="presParOf" srcId="{515C8D92-4764-440D-90A8-F0F7BC4FF758}" destId="{24A118B4-1F82-4FE2-B21A-AB201FF5C119}" srcOrd="0" destOrd="0" presId="urn:microsoft.com/office/officeart/2005/8/layout/vList3"/>
    <dgm:cxn modelId="{9B85FF05-DDB3-4028-A199-2F0E3EC7BEAD}" type="presParOf" srcId="{24A118B4-1F82-4FE2-B21A-AB201FF5C119}" destId="{F7965625-FB43-4CB0-B857-B4265F470C6E}" srcOrd="0" destOrd="0" presId="urn:microsoft.com/office/officeart/2005/8/layout/vList3"/>
    <dgm:cxn modelId="{4DFACA35-0A8E-44D9-B45C-E3558D3697F8}" type="presParOf" srcId="{24A118B4-1F82-4FE2-B21A-AB201FF5C119}" destId="{7C7A45D8-38EF-4954-BD98-B2FCB5DFE6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424A87-335A-4251-A975-CAAFAEB6D5C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0" algn="l"/>
          <a:r>
            <a:rPr lang="en-US" sz="1900" dirty="0">
              <a:latin typeface="+mj-lt"/>
            </a:rPr>
            <a:t>The application process for both tracks will include 2 stages: short preliminary proposals and a limited number of full proposals only upon invitation after a successful pre-proposal.</a:t>
          </a:r>
          <a:endParaRPr lang="de-DE" sz="1900" dirty="0">
            <a:latin typeface="+mj-lt"/>
          </a:endParaRPr>
        </a:p>
      </dgm:t>
    </dgm:pt>
    <dgm:pt modelId="{544692C8-05C7-4309-8841-29C8972C3BEA}" type="sib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B8935084-C6A0-4B9A-8819-6259ECFF81B7}" type="parTrans" cxnId="{CA2DD9E8-6952-4C09-9AA7-FFC096FEB68A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2210CAD-1AA5-4F7F-A80E-5DDD8976DF92}" type="pres">
      <dgm:prSet presAssocID="{AC424A87-335A-4251-A975-CAAFAEB6D5C5}" presName="composite" presStyleCnt="0"/>
      <dgm:spPr/>
    </dgm:pt>
    <dgm:pt modelId="{CA199E56-463B-4945-875A-4441078A41A2}" type="pres">
      <dgm:prSet presAssocID="{AC424A87-335A-4251-A975-CAAFAEB6D5C5}" presName="imgShp" presStyleLbl="fgImgPlace1" presStyleIdx="0" presStyleCnt="1" custLinFactX="-100000" custLinFactNeighborX="-108455" custLinFactNeighborY="56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8C822CC6-4ED0-4052-A528-0719E63637ED}" type="pres">
      <dgm:prSet presAssocID="{AC424A87-335A-4251-A975-CAAFAEB6D5C5}" presName="txShp" presStyleLbl="node1" presStyleIdx="0" presStyleCnt="1" custScaleX="137632" custScaleY="100000" custLinFactNeighborX="129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1DD0238-AFF8-44D1-A0FF-CF31C59042E6}" type="presOf" srcId="{AC424A87-335A-4251-A975-CAAFAEB6D5C5}" destId="{8C822CC6-4ED0-4052-A528-0719E63637ED}" srcOrd="0" destOrd="0" presId="urn:microsoft.com/office/officeart/2005/8/layout/vList3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CA2DD9E8-6952-4C09-9AA7-FFC096FEB68A}" srcId="{2A5E18FD-CA75-459B-9F3A-B7D7B69C647E}" destId="{AC424A87-335A-4251-A975-CAAFAEB6D5C5}" srcOrd="0" destOrd="0" parTransId="{B8935084-C6A0-4B9A-8819-6259ECFF81B7}" sibTransId="{544692C8-05C7-4309-8841-29C8972C3BEA}"/>
    <dgm:cxn modelId="{7E4CB6B6-ED70-40E3-A4CB-B6D63E27D369}" type="presParOf" srcId="{515C8D92-4764-440D-90A8-F0F7BC4FF758}" destId="{12210CAD-1AA5-4F7F-A80E-5DDD8976DF92}" srcOrd="0" destOrd="0" presId="urn:microsoft.com/office/officeart/2005/8/layout/vList3"/>
    <dgm:cxn modelId="{1A132C72-F60F-4D10-9C27-B85FD2491D12}" type="presParOf" srcId="{12210CAD-1AA5-4F7F-A80E-5DDD8976DF92}" destId="{CA199E56-463B-4945-875A-4441078A41A2}" srcOrd="0" destOrd="0" presId="urn:microsoft.com/office/officeart/2005/8/layout/vList3"/>
    <dgm:cxn modelId="{A01D9315-3441-4BA9-8AAB-9AC0E395A225}" type="presParOf" srcId="{12210CAD-1AA5-4F7F-A80E-5DDD8976DF92}" destId="{8C822CC6-4ED0-4052-A528-0719E63637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DA4043-8E58-4E61-A6C0-ABA8C3AC93D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Slightly modified eligibility in the young track: 6 years after doctoral degree plus additional allowance for documented parental leave, instead of 8 years after doctoral degree.</a:t>
          </a:r>
          <a:endParaRPr lang="de-DE" sz="1900" dirty="0">
            <a:latin typeface="+mj-lt"/>
          </a:endParaRPr>
        </a:p>
      </dgm:t>
    </dgm:pt>
    <dgm:pt modelId="{8475E28D-0990-4293-9D11-8FC19F6DBE6F}" type="sibTrans" cxnId="{AAC59227-921B-4EB4-954B-6C6FBD21FA68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0A0EB6D-27FF-4AD8-991E-E250C865FDF0}" type="parTrans" cxnId="{AAC59227-921B-4EB4-954B-6C6FBD21FA68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CD7806F-D1C2-41B1-BCA0-DA2A8026DFED}" type="pres">
      <dgm:prSet presAssocID="{4BDA4043-8E58-4E61-A6C0-ABA8C3AC93D4}" presName="composite" presStyleCnt="0"/>
      <dgm:spPr/>
    </dgm:pt>
    <dgm:pt modelId="{59CC1B39-0F76-44D7-9D56-1B662ACA283D}" type="pres">
      <dgm:prSet presAssocID="{4BDA4043-8E58-4E61-A6C0-ABA8C3AC93D4}" presName="imgShp" presStyleLbl="fgImgPlace1" presStyleIdx="0" presStyleCnt="1" custLinFactX="-100000" custLinFactNeighborX="-108455" custLinFactNeighborY="645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30798DAF-DDA6-4659-91C4-C3A1167A075B}" type="pres">
      <dgm:prSet presAssocID="{4BDA4043-8E58-4E61-A6C0-ABA8C3AC93D4}" presName="txShp" presStyleLbl="node1" presStyleIdx="0" presStyleCnt="1" custScaleX="138937" custScaleY="98349" custLinFactNeighborX="82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AC59227-921B-4EB4-954B-6C6FBD21FA68}" srcId="{2A5E18FD-CA75-459B-9F3A-B7D7B69C647E}" destId="{4BDA4043-8E58-4E61-A6C0-ABA8C3AC93D4}" srcOrd="0" destOrd="0" parTransId="{C0A0EB6D-27FF-4AD8-991E-E250C865FDF0}" sibTransId="{8475E28D-0990-4293-9D11-8FC19F6DBE6F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8E158D9A-21A3-45AF-B389-25F8CF604460}" type="presOf" srcId="{4BDA4043-8E58-4E61-A6C0-ABA8C3AC93D4}" destId="{30798DAF-DDA6-4659-91C4-C3A1167A075B}" srcOrd="0" destOrd="0" presId="urn:microsoft.com/office/officeart/2005/8/layout/vList3"/>
    <dgm:cxn modelId="{F98C5F2B-7612-4745-A295-CB746B9BB322}" type="presParOf" srcId="{515C8D92-4764-440D-90A8-F0F7BC4FF758}" destId="{1CD7806F-D1C2-41B1-BCA0-DA2A8026DFED}" srcOrd="0" destOrd="0" presId="urn:microsoft.com/office/officeart/2005/8/layout/vList3"/>
    <dgm:cxn modelId="{1CFB035F-D9AD-4E57-8C27-05AAC56B8B72}" type="presParOf" srcId="{1CD7806F-D1C2-41B1-BCA0-DA2A8026DFED}" destId="{59CC1B39-0F76-44D7-9D56-1B662ACA283D}" srcOrd="0" destOrd="0" presId="urn:microsoft.com/office/officeart/2005/8/layout/vList3"/>
    <dgm:cxn modelId="{4AFED932-2F5E-48F2-813C-2126C8AE9DE0}" type="presParOf" srcId="{1CD7806F-D1C2-41B1-BCA0-DA2A8026DFED}" destId="{30798DAF-DDA6-4659-91C4-C3A1167A075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82D0207-06F6-49CD-A816-DB992F4694F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We introduce simpler and more flexible budget codes with the new program (</a:t>
          </a:r>
          <a:r>
            <a:rPr lang="en-US" sz="1900" dirty="0">
              <a:latin typeface="+mj-lt"/>
              <a:hlinkClick xmlns:r="http://schemas.openxmlformats.org/officeDocument/2006/relationships" r:id="rId1"/>
            </a:rPr>
            <a:t>see here</a:t>
          </a:r>
          <a:r>
            <a:rPr lang="en-US" sz="1900" dirty="0">
              <a:latin typeface="+mj-lt"/>
            </a:rPr>
            <a:t>).</a:t>
          </a:r>
          <a:endParaRPr lang="de-DE" sz="1900" dirty="0">
            <a:latin typeface="+mj-lt"/>
          </a:endParaRPr>
        </a:p>
      </dgm:t>
    </dgm:pt>
    <dgm:pt modelId="{B2B3E462-0D03-4BA3-B2D0-FB888BC678F5}" type="sibTrans" cxnId="{C9007E72-2AEF-4D8E-BCF9-905810E64E5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9E999516-8ED3-496A-B859-C5EFF393990D}" type="parTrans" cxnId="{C9007E72-2AEF-4D8E-BCF9-905810E64E5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1AD185BF-8502-4CDF-979F-79D78C328583}" type="pres">
      <dgm:prSet presAssocID="{C82D0207-06F6-49CD-A816-DB992F4694F5}" presName="composite" presStyleCnt="0"/>
      <dgm:spPr/>
    </dgm:pt>
    <dgm:pt modelId="{BD8CD360-4689-44BD-9B6C-0AFF9EADC98F}" type="pres">
      <dgm:prSet presAssocID="{C82D0207-06F6-49CD-A816-DB992F4694F5}" presName="imgShp" presStyleLbl="fgImgPlace1" presStyleIdx="0" presStyleCnt="1" custLinFactX="-100000" custLinFactNeighborX="-108455"/>
      <dgm:spPr>
        <a:blipFill>
          <a:blip xmlns:r="http://schemas.openxmlformats.org/officeDocument/2006/relationships" r:embed="rId2"/>
          <a:srcRect/>
          <a:stretch>
            <a:fillRect l="-2000" r="-2000"/>
          </a:stretch>
        </a:blipFill>
      </dgm:spPr>
    </dgm:pt>
    <dgm:pt modelId="{A0E3EF6F-E10B-476F-9EAB-3170085DF92C}" type="pres">
      <dgm:prSet presAssocID="{C82D0207-06F6-49CD-A816-DB992F4694F5}" presName="txShp" presStyleLbl="node1" presStyleIdx="0" presStyleCnt="1" custScaleX="139300" custLinFactNeighborX="190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C9007E72-2AEF-4D8E-BCF9-905810E64E59}" srcId="{2A5E18FD-CA75-459B-9F3A-B7D7B69C647E}" destId="{C82D0207-06F6-49CD-A816-DB992F4694F5}" srcOrd="0" destOrd="0" parTransId="{9E999516-8ED3-496A-B859-C5EFF393990D}" sibTransId="{B2B3E462-0D03-4BA3-B2D0-FB888BC678F5}"/>
    <dgm:cxn modelId="{84B5A387-EA60-47BC-9A4F-9A9D98444CA2}" type="presOf" srcId="{C82D0207-06F6-49CD-A816-DB992F4694F5}" destId="{A0E3EF6F-E10B-476F-9EAB-3170085DF92C}" srcOrd="0" destOrd="0" presId="urn:microsoft.com/office/officeart/2005/8/layout/vList3"/>
    <dgm:cxn modelId="{673960BE-E22B-415C-BA1F-98FE3C30E676}" type="presParOf" srcId="{515C8D92-4764-440D-90A8-F0F7BC4FF758}" destId="{1AD185BF-8502-4CDF-979F-79D78C328583}" srcOrd="0" destOrd="0" presId="urn:microsoft.com/office/officeart/2005/8/layout/vList3"/>
    <dgm:cxn modelId="{72340B62-97F7-44CB-91D1-790D58082684}" type="presParOf" srcId="{1AD185BF-8502-4CDF-979F-79D78C328583}" destId="{BD8CD360-4689-44BD-9B6C-0AFF9EADC98F}" srcOrd="0" destOrd="0" presId="urn:microsoft.com/office/officeart/2005/8/layout/vList3"/>
    <dgm:cxn modelId="{50AA58AE-0FE9-407B-B609-2FA643D2BEBD}" type="presParOf" srcId="{1AD185BF-8502-4CDF-979F-79D78C328583}" destId="{A0E3EF6F-E10B-476F-9EAB-3170085DF9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5CA46BE-2EF9-462A-878A-724BACF5175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GIF now allows up to 10% overhead out of (not in addition to!) the total grant budget.</a:t>
          </a:r>
          <a:endParaRPr lang="de-DE" sz="1900" dirty="0">
            <a:latin typeface="+mj-lt"/>
          </a:endParaRPr>
        </a:p>
      </dgm:t>
    </dgm:pt>
    <dgm:pt modelId="{9827DE58-F8B4-4AE8-90A0-E7BD82BE01BE}" type="sibTrans" cxnId="{C5597703-FBF9-43FA-A76E-F2C8148824DE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8F4695E-57C4-4924-9182-86075DD882F6}" type="parTrans" cxnId="{C5597703-FBF9-43FA-A76E-F2C8148824DE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7FD43C14-4642-4E11-BC05-B21DAB82B080}" type="pres">
      <dgm:prSet presAssocID="{15CA46BE-2EF9-462A-878A-724BACF5175D}" presName="composite" presStyleCnt="0"/>
      <dgm:spPr/>
    </dgm:pt>
    <dgm:pt modelId="{699EB167-EDAC-4C6A-98D8-DFC28B0B5A70}" type="pres">
      <dgm:prSet presAssocID="{15CA46BE-2EF9-462A-878A-724BACF5175D}" presName="imgShp" presStyleLbl="fgImgPlace1" presStyleIdx="0" presStyleCnt="1" custLinFactX="-100000" custLinFactNeighborX="-10845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D0F41832-A702-43EC-BC8A-1BA86D675EA2}" type="pres">
      <dgm:prSet presAssocID="{15CA46BE-2EF9-462A-878A-724BACF5175D}" presName="txShp" presStyleLbl="node1" presStyleIdx="0" presStyleCnt="1" custScaleX="137658" custLinFactNeighborX="129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5597703-FBF9-43FA-A76E-F2C8148824DE}" srcId="{2A5E18FD-CA75-459B-9F3A-B7D7B69C647E}" destId="{15CA46BE-2EF9-462A-878A-724BACF5175D}" srcOrd="0" destOrd="0" parTransId="{C8F4695E-57C4-4924-9182-86075DD882F6}" sibTransId="{9827DE58-F8B4-4AE8-90A0-E7BD82BE01BE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38AE78E2-5568-4404-A6E0-37BF86B96996}" type="presOf" srcId="{15CA46BE-2EF9-462A-878A-724BACF5175D}" destId="{D0F41832-A702-43EC-BC8A-1BA86D675EA2}" srcOrd="0" destOrd="0" presId="urn:microsoft.com/office/officeart/2005/8/layout/vList3"/>
    <dgm:cxn modelId="{BD6FE787-22FF-4207-8CB8-6C1D32E9BF62}" type="presParOf" srcId="{515C8D92-4764-440D-90A8-F0F7BC4FF758}" destId="{7FD43C14-4642-4E11-BC05-B21DAB82B080}" srcOrd="0" destOrd="0" presId="urn:microsoft.com/office/officeart/2005/8/layout/vList3"/>
    <dgm:cxn modelId="{94540E06-C85F-4BDE-9AD0-7BD33D8B47AC}" type="presParOf" srcId="{7FD43C14-4642-4E11-BC05-B21DAB82B080}" destId="{699EB167-EDAC-4C6A-98D8-DFC28B0B5A70}" srcOrd="0" destOrd="0" presId="urn:microsoft.com/office/officeart/2005/8/layout/vList3"/>
    <dgm:cxn modelId="{7E072DAA-D7F2-4F85-9007-29E5C713A5E7}" type="presParOf" srcId="{7FD43C14-4642-4E11-BC05-B21DAB82B080}" destId="{D0F41832-A702-43EC-BC8A-1BA86D675E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030E4F0-FEAC-40D0-B1D0-2DDA563BC15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rIns="72000"/>
        <a:lstStyle/>
        <a:p>
          <a:pPr algn="l"/>
          <a:r>
            <a:rPr lang="en-US" sz="1900" dirty="0">
              <a:latin typeface="+mj-lt"/>
            </a:rPr>
            <a:t>There will be funding options both for collaborations and individual young scientists also in the future.</a:t>
          </a:r>
          <a:endParaRPr lang="de-DE" sz="1900" dirty="0">
            <a:latin typeface="+mj-lt"/>
          </a:endParaRPr>
        </a:p>
      </dgm:t>
    </dgm:pt>
    <dgm:pt modelId="{31AE1B71-4F4E-4083-A38B-105B52DE21CC}" type="sib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AECD407C-D5E8-4DE4-B26E-1F82D78B757B}" type="parTrans" cxnId="{415369B0-A052-455D-977E-E70E960EF449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0A3C810F-536F-40B6-A145-0613E4D5752D}" type="pres">
      <dgm:prSet presAssocID="{B030E4F0-FEAC-40D0-B1D0-2DDA563BC15F}" presName="composite" presStyleCnt="0"/>
      <dgm:spPr/>
    </dgm:pt>
    <dgm:pt modelId="{12EAE280-A4A2-4ACA-87AD-E461E829718D}" type="pres">
      <dgm:prSet presAssocID="{B030E4F0-FEAC-40D0-B1D0-2DDA563BC15F}" presName="imgShp" presStyleLbl="fgImgPlace1" presStyleIdx="0" presStyleCnt="1" custLinFactX="-100000" custLinFactNeighborX="-108455" custLinFactNeighborY="32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C141FB00-1750-45DD-96D2-8BB47D30DFAC}" type="pres">
      <dgm:prSet presAssocID="{B030E4F0-FEAC-40D0-B1D0-2DDA563BC15F}" presName="txShp" presStyleLbl="node1" presStyleIdx="0" presStyleCnt="1" custScaleX="137641" custScaleY="99971" custLinFactNeighborX="1295" custLinFactNeighborY="-1606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415369B0-A052-455D-977E-E70E960EF449}" srcId="{2A5E18FD-CA75-459B-9F3A-B7D7B69C647E}" destId="{B030E4F0-FEAC-40D0-B1D0-2DDA563BC15F}" srcOrd="0" destOrd="0" parTransId="{AECD407C-D5E8-4DE4-B26E-1F82D78B757B}" sibTransId="{31AE1B71-4F4E-4083-A38B-105B52DE21CC}"/>
    <dgm:cxn modelId="{103C58BE-279C-434E-932B-66545AAC5535}" type="presOf" srcId="{B030E4F0-FEAC-40D0-B1D0-2DDA563BC15F}" destId="{C141FB00-1750-45DD-96D2-8BB47D30DFAC}" srcOrd="0" destOrd="0" presId="urn:microsoft.com/office/officeart/2005/8/layout/vList3"/>
    <dgm:cxn modelId="{67E6D9B1-0CCD-4E10-81C5-B830DC298BC7}" type="presParOf" srcId="{515C8D92-4764-440D-90A8-F0F7BC4FF758}" destId="{0A3C810F-536F-40B6-A145-0613E4D5752D}" srcOrd="0" destOrd="0" presId="urn:microsoft.com/office/officeart/2005/8/layout/vList3"/>
    <dgm:cxn modelId="{1744E12F-21AE-4820-B1F7-EF5CB32FB7E4}" type="presParOf" srcId="{0A3C810F-536F-40B6-A145-0613E4D5752D}" destId="{12EAE280-A4A2-4ACA-87AD-E461E829718D}" srcOrd="0" destOrd="0" presId="urn:microsoft.com/office/officeart/2005/8/layout/vList3"/>
    <dgm:cxn modelId="{E59BE0DF-B0BC-4532-BF01-37931309DA91}" type="presParOf" srcId="{0A3C810F-536F-40B6-A145-0613E4D5752D}" destId="{C141FB00-1750-45DD-96D2-8BB47D30DF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5E18FD-CA75-459B-9F3A-B7D7B69C64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AB9DD9E-9310-4718-AD6E-FBB2E758487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900" dirty="0">
              <a:latin typeface="+mj-lt"/>
            </a:rPr>
            <a:t>Applicants in both tracks must have a doctoral degree (PhD, MD, DVM or equivalent) and </a:t>
          </a:r>
          <a:r>
            <a:rPr lang="en-US" sz="1900">
              <a:latin typeface="+mj-lt"/>
            </a:rPr>
            <a:t>a confirmed </a:t>
          </a:r>
          <a:r>
            <a:rPr lang="en-US" sz="1900" dirty="0">
              <a:latin typeface="+mj-lt"/>
            </a:rPr>
            <a:t>position at a GIF eligible research institution for the full duration of the planned project.</a:t>
          </a:r>
          <a:endParaRPr lang="de-DE" sz="1900" dirty="0">
            <a:latin typeface="+mj-lt"/>
          </a:endParaRPr>
        </a:p>
      </dgm:t>
    </dgm:pt>
    <dgm:pt modelId="{3FFAED11-2DEC-4E08-8698-EA297D72EC01}" type="sib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C9F88874-D3C1-4EE8-AA4C-0358EB56C419}" type="parTrans" cxnId="{C72ACF2A-5983-40C2-983A-BF02C344C3BD}">
      <dgm:prSet/>
      <dgm:spPr/>
      <dgm:t>
        <a:bodyPr/>
        <a:lstStyle/>
        <a:p>
          <a:endParaRPr lang="de-DE" sz="2000">
            <a:latin typeface="+mj-lt"/>
          </a:endParaRPr>
        </a:p>
      </dgm:t>
    </dgm:pt>
    <dgm:pt modelId="{515C8D92-4764-440D-90A8-F0F7BC4FF758}" type="pres">
      <dgm:prSet presAssocID="{2A5E18FD-CA75-459B-9F3A-B7D7B69C647E}" presName="linearFlow" presStyleCnt="0">
        <dgm:presLayoutVars>
          <dgm:dir/>
          <dgm:resizeHandles val="exact"/>
        </dgm:presLayoutVars>
      </dgm:prSet>
      <dgm:spPr/>
    </dgm:pt>
    <dgm:pt modelId="{24A118B4-1F82-4FE2-B21A-AB201FF5C119}" type="pres">
      <dgm:prSet presAssocID="{BAB9DD9E-9310-4718-AD6E-FBB2E758487C}" presName="composite" presStyleCnt="0"/>
      <dgm:spPr/>
    </dgm:pt>
    <dgm:pt modelId="{F7965625-FB43-4CB0-B857-B4265F470C6E}" type="pres">
      <dgm:prSet presAssocID="{BAB9DD9E-9310-4718-AD6E-FBB2E758487C}" presName="imgShp" presStyleLbl="fgImgPlace1" presStyleIdx="0" presStyleCnt="1" custLinFactX="-100000" custLinFactNeighborX="-108455" custLinFactNeighborY="16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C7A45D8-38EF-4954-BD98-B2FCB5DFE68F}" type="pres">
      <dgm:prSet presAssocID="{BAB9DD9E-9310-4718-AD6E-FBB2E758487C}" presName="txShp" presStyleLbl="node1" presStyleIdx="0" presStyleCnt="1" custScaleX="137632" custLinFactNeighborX="1295" custLinFactNeighborY="-185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72ACF2A-5983-40C2-983A-BF02C344C3BD}" srcId="{2A5E18FD-CA75-459B-9F3A-B7D7B69C647E}" destId="{BAB9DD9E-9310-4718-AD6E-FBB2E758487C}" srcOrd="0" destOrd="0" parTransId="{C9F88874-D3C1-4EE8-AA4C-0358EB56C419}" sibTransId="{3FFAED11-2DEC-4E08-8698-EA297D72EC01}"/>
    <dgm:cxn modelId="{16198A6F-BCB2-49E8-9C45-CFAF5835CD30}" type="presOf" srcId="{2A5E18FD-CA75-459B-9F3A-B7D7B69C647E}" destId="{515C8D92-4764-440D-90A8-F0F7BC4FF758}" srcOrd="0" destOrd="0" presId="urn:microsoft.com/office/officeart/2005/8/layout/vList3"/>
    <dgm:cxn modelId="{0166C1CA-0479-41A6-A972-9DD13BBA5360}" type="presOf" srcId="{BAB9DD9E-9310-4718-AD6E-FBB2E758487C}" destId="{7C7A45D8-38EF-4954-BD98-B2FCB5DFE68F}" srcOrd="0" destOrd="0" presId="urn:microsoft.com/office/officeart/2005/8/layout/vList3"/>
    <dgm:cxn modelId="{0B062885-348F-40F2-A829-0E8CDA4FAA14}" type="presParOf" srcId="{515C8D92-4764-440D-90A8-F0F7BC4FF758}" destId="{24A118B4-1F82-4FE2-B21A-AB201FF5C119}" srcOrd="0" destOrd="0" presId="urn:microsoft.com/office/officeart/2005/8/layout/vList3"/>
    <dgm:cxn modelId="{9B85FF05-DDB3-4028-A199-2F0E3EC7BEAD}" type="presParOf" srcId="{24A118B4-1F82-4FE2-B21A-AB201FF5C119}" destId="{F7965625-FB43-4CB0-B857-B4265F470C6E}" srcOrd="0" destOrd="0" presId="urn:microsoft.com/office/officeart/2005/8/layout/vList3"/>
    <dgm:cxn modelId="{4DFACA35-0A8E-44D9-B45C-E3558D3697F8}" type="presParOf" srcId="{24A118B4-1F82-4FE2-B21A-AB201FF5C119}" destId="{7C7A45D8-38EF-4954-BD98-B2FCB5DFE6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00CE4-25DD-4233-96A1-F673BD6DC3F7}">
      <dsp:nvSpPr>
        <dsp:cNvPr id="0" name=""/>
        <dsp:cNvSpPr/>
      </dsp:nvSpPr>
      <dsp:spPr>
        <a:xfrm>
          <a:off x="0" y="0"/>
          <a:ext cx="10515600" cy="829948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+mj-lt"/>
            </a:rPr>
            <a:t>One unified GIF grants program with 2 tracks, replacing the former Regular Program and Young Scientists’ Program.</a:t>
          </a:r>
          <a:endParaRPr lang="de-DE" sz="2100" kern="1200" dirty="0">
            <a:latin typeface="+mj-lt"/>
          </a:endParaRPr>
        </a:p>
      </dsp:txBody>
      <dsp:txXfrm>
        <a:off x="40515" y="40515"/>
        <a:ext cx="10434570" cy="748918"/>
      </dsp:txXfrm>
    </dsp:sp>
    <dsp:sp modelId="{02557D87-7917-4CDD-A4FA-31798797E4B2}">
      <dsp:nvSpPr>
        <dsp:cNvPr id="0" name=""/>
        <dsp:cNvSpPr/>
      </dsp:nvSpPr>
      <dsp:spPr>
        <a:xfrm>
          <a:off x="0" y="4094322"/>
          <a:ext cx="8707127" cy="722617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Calls for proposals with focal topics are published around September each year.</a:t>
          </a:r>
          <a:endParaRPr lang="de-DE" sz="2000" kern="1200" dirty="0">
            <a:latin typeface="+mj-lt"/>
          </a:endParaRPr>
        </a:p>
      </dsp:txBody>
      <dsp:txXfrm>
        <a:off x="35275" y="4129597"/>
        <a:ext cx="8636577" cy="6520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22CC6-4ED0-4052-A528-0719E63637ED}">
      <dsp:nvSpPr>
        <dsp:cNvPr id="0" name=""/>
        <dsp:cNvSpPr/>
      </dsp:nvSpPr>
      <dsp:spPr>
        <a:xfrm rot="10800000">
          <a:off x="582374" y="361"/>
          <a:ext cx="10454365" cy="7403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26461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The salary of PIs or CIs may not be covered from the grant. (However, the PIs may request salaries for researchers to be employed on the project.)</a:t>
          </a:r>
          <a:endParaRPr lang="de-DE" sz="1900" kern="1200" dirty="0">
            <a:latin typeface="+mj-lt"/>
          </a:endParaRPr>
        </a:p>
      </dsp:txBody>
      <dsp:txXfrm rot="10800000">
        <a:off x="618513" y="36500"/>
        <a:ext cx="10382087" cy="668043"/>
      </dsp:txXfrm>
    </dsp:sp>
    <dsp:sp modelId="{CA199E56-463B-4945-875A-4441078A41A2}">
      <dsp:nvSpPr>
        <dsp:cNvPr id="0" name=""/>
        <dsp:cNvSpPr/>
      </dsp:nvSpPr>
      <dsp:spPr>
        <a:xfrm>
          <a:off x="0" y="723"/>
          <a:ext cx="740321" cy="7403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98DAF-DDA6-4659-91C4-C3A1167A075B}">
      <dsp:nvSpPr>
        <dsp:cNvPr id="0" name=""/>
        <dsp:cNvSpPr/>
      </dsp:nvSpPr>
      <dsp:spPr>
        <a:xfrm rot="10800000">
          <a:off x="497110" y="6230"/>
          <a:ext cx="10553491" cy="7423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32000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>
              <a:latin typeface="+mj-lt"/>
            </a:rPr>
            <a:t>„</a:t>
          </a:r>
          <a:r>
            <a:rPr lang="de-DE" sz="19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Israeli</a:t>
          </a:r>
          <a:r>
            <a:rPr lang="de-DE" sz="1900" kern="1200" dirty="0">
              <a:latin typeface="+mj-lt"/>
            </a:rPr>
            <a:t>“ and „German“ researchers are defined by institutional affiliation, not nationality.</a:t>
          </a:r>
        </a:p>
      </dsp:txBody>
      <dsp:txXfrm rot="10800000">
        <a:off x="533347" y="42467"/>
        <a:ext cx="10481017" cy="669847"/>
      </dsp:txXfrm>
    </dsp:sp>
    <dsp:sp modelId="{59CC1B39-0F76-44D7-9D56-1B662ACA283D}">
      <dsp:nvSpPr>
        <dsp:cNvPr id="0" name=""/>
        <dsp:cNvSpPr/>
      </dsp:nvSpPr>
      <dsp:spPr>
        <a:xfrm>
          <a:off x="0" y="0"/>
          <a:ext cx="754783" cy="754783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3EF6F-E10B-476F-9EAB-3170085DF92C}">
      <dsp:nvSpPr>
        <dsp:cNvPr id="0" name=""/>
        <dsp:cNvSpPr/>
      </dsp:nvSpPr>
      <dsp:spPr>
        <a:xfrm rot="10800000">
          <a:off x="532955" y="0"/>
          <a:ext cx="10519202" cy="75478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68000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Each applicant can be a principal investigator (PI) in only one proposal each cycle. </a:t>
          </a:r>
          <a:endParaRPr lang="de-DE" sz="1900" kern="1200" dirty="0">
            <a:latin typeface="+mj-lt"/>
          </a:endParaRPr>
        </a:p>
      </dsp:txBody>
      <dsp:txXfrm rot="10800000">
        <a:off x="569800" y="36845"/>
        <a:ext cx="10445512" cy="681093"/>
      </dsp:txXfrm>
    </dsp:sp>
    <dsp:sp modelId="{BD8CD360-4689-44BD-9B6C-0AFF9EADC98F}">
      <dsp:nvSpPr>
        <dsp:cNvPr id="0" name=""/>
        <dsp:cNvSpPr/>
      </dsp:nvSpPr>
      <dsp:spPr>
        <a:xfrm>
          <a:off x="0" y="0"/>
          <a:ext cx="754783" cy="754783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3EF6F-E10B-476F-9EAB-3170085DF92C}">
      <dsp:nvSpPr>
        <dsp:cNvPr id="0" name=""/>
        <dsp:cNvSpPr/>
      </dsp:nvSpPr>
      <dsp:spPr>
        <a:xfrm rot="10800000">
          <a:off x="433556" y="0"/>
          <a:ext cx="10555204" cy="75404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68000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In collaborative proposals, researchers who contribute scientifically to a project but </a:t>
          </a:r>
          <a:br>
            <a:rPr lang="en-US" sz="1900" kern="1200" dirty="0">
              <a:latin typeface="+mj-lt"/>
            </a:rPr>
          </a:br>
          <a:r>
            <a:rPr lang="en-US" sz="1900" kern="1200" dirty="0">
              <a:latin typeface="+mj-lt"/>
            </a:rPr>
            <a:t>without budget may be included as cooperating investigator (CI). </a:t>
          </a:r>
          <a:endParaRPr lang="de-DE" sz="1900" kern="1200" dirty="0">
            <a:latin typeface="+mj-lt"/>
          </a:endParaRPr>
        </a:p>
      </dsp:txBody>
      <dsp:txXfrm rot="10800000">
        <a:off x="470365" y="36809"/>
        <a:ext cx="10481586" cy="680427"/>
      </dsp:txXfrm>
    </dsp:sp>
    <dsp:sp modelId="{BD8CD360-4689-44BD-9B6C-0AFF9EADC98F}">
      <dsp:nvSpPr>
        <dsp:cNvPr id="0" name=""/>
        <dsp:cNvSpPr/>
      </dsp:nvSpPr>
      <dsp:spPr>
        <a:xfrm>
          <a:off x="0" y="368"/>
          <a:ext cx="754045" cy="754045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E6426-9C5D-409A-84EF-9B092ECA5567}">
      <dsp:nvSpPr>
        <dsp:cNvPr id="0" name=""/>
        <dsp:cNvSpPr/>
      </dsp:nvSpPr>
      <dsp:spPr>
        <a:xfrm>
          <a:off x="788669" y="0"/>
          <a:ext cx="8938260" cy="435133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9E142-6BBA-49BA-9814-D7EDA4D7EEE3}">
      <dsp:nvSpPr>
        <dsp:cNvPr id="0" name=""/>
        <dsp:cNvSpPr/>
      </dsp:nvSpPr>
      <dsp:spPr>
        <a:xfrm>
          <a:off x="5134" y="1005672"/>
          <a:ext cx="3173164" cy="2339993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latin typeface="+mj-lt"/>
            </a:rPr>
            <a:t>Pre-proposals*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+mj-lt"/>
            </a:rPr>
            <a:t>Mandatory in both tracks of the new GIF Nexus program</a:t>
          </a:r>
        </a:p>
      </dsp:txBody>
      <dsp:txXfrm>
        <a:off x="119363" y="1119901"/>
        <a:ext cx="2944706" cy="2111535"/>
      </dsp:txXfrm>
    </dsp:sp>
    <dsp:sp modelId="{169E9788-B9FA-4445-B6D3-0464A8A6C0D4}">
      <dsp:nvSpPr>
        <dsp:cNvPr id="0" name=""/>
        <dsp:cNvSpPr/>
      </dsp:nvSpPr>
      <dsp:spPr>
        <a:xfrm>
          <a:off x="3671217" y="1005672"/>
          <a:ext cx="3173164" cy="2339993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Invitation to submit a full proposal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to pre-proposals of the highest scientific excellence, based on review by scientific advisory panels.</a:t>
          </a:r>
          <a:endParaRPr lang="de-DE" sz="2000" kern="1200" dirty="0">
            <a:latin typeface="+mj-lt"/>
          </a:endParaRPr>
        </a:p>
      </dsp:txBody>
      <dsp:txXfrm>
        <a:off x="3785446" y="1119901"/>
        <a:ext cx="2944706" cy="2111535"/>
      </dsp:txXfrm>
    </dsp:sp>
    <dsp:sp modelId="{E93C5FEC-930B-42A3-8C4A-5597050BCDD8}">
      <dsp:nvSpPr>
        <dsp:cNvPr id="0" name=""/>
        <dsp:cNvSpPr/>
      </dsp:nvSpPr>
      <dsp:spPr>
        <a:xfrm>
          <a:off x="7337300" y="1005672"/>
          <a:ext cx="3173164" cy="2339993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latin typeface="+mj-lt"/>
            </a:rPr>
            <a:t>Full proposals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+mj-lt"/>
            </a:rPr>
            <a:t>(upon invitation only) submitted electronically through the GIF website.**</a:t>
          </a:r>
        </a:p>
      </dsp:txBody>
      <dsp:txXfrm>
        <a:off x="7451529" y="1119901"/>
        <a:ext cx="2944706" cy="21115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D7E36-385F-46D0-818B-294800304081}">
      <dsp:nvSpPr>
        <dsp:cNvPr id="0" name=""/>
        <dsp:cNvSpPr/>
      </dsp:nvSpPr>
      <dsp:spPr>
        <a:xfrm>
          <a:off x="0" y="403"/>
          <a:ext cx="11359032" cy="548049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0" kern="1200" dirty="0">
              <a:latin typeface="+mj-lt"/>
            </a:rPr>
            <a:t>Focus topics </a:t>
          </a:r>
          <a:r>
            <a:rPr lang="en-US" sz="1600" b="0" kern="1200" dirty="0">
              <a:latin typeface="+mj-lt"/>
            </a:rPr>
            <a:t>(both for collaborative and solo track)</a:t>
          </a:r>
          <a:endParaRPr lang="de-DE" sz="1600" b="0" kern="1200" dirty="0">
            <a:latin typeface="+mj-lt"/>
          </a:endParaRPr>
        </a:p>
      </dsp:txBody>
      <dsp:txXfrm>
        <a:off x="26754" y="27157"/>
        <a:ext cx="11305524" cy="49454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3D4A2-F4B5-47F2-8EF9-B9F68C2E6BAB}">
      <dsp:nvSpPr>
        <dsp:cNvPr id="0" name=""/>
        <dsp:cNvSpPr/>
      </dsp:nvSpPr>
      <dsp:spPr>
        <a:xfrm>
          <a:off x="0" y="0"/>
          <a:ext cx="11359033" cy="419486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latin typeface="+mj-lt"/>
            </a:rPr>
            <a:t>Timeline</a:t>
          </a:r>
        </a:p>
      </dsp:txBody>
      <dsp:txXfrm>
        <a:off x="20478" y="20478"/>
        <a:ext cx="11318077" cy="37853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1FB00-1750-45DD-96D2-8BB47D30DFAC}">
      <dsp:nvSpPr>
        <dsp:cNvPr id="0" name=""/>
        <dsp:cNvSpPr/>
      </dsp:nvSpPr>
      <dsp:spPr>
        <a:xfrm rot="10800000">
          <a:off x="582032" y="0"/>
          <a:ext cx="10455048" cy="930147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0288" tIns="72390" rIns="7200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>
              <a:latin typeface="+mj-lt"/>
            </a:rPr>
            <a:t>Proposal title, PIs and abstract cannot be changed i</a:t>
          </a:r>
          <a:r>
            <a:rPr lang="en-US" sz="1900" kern="1200" dirty="0">
              <a:latin typeface="+mj-lt"/>
            </a:rPr>
            <a:t>f the pre-proposal is accepted for submission of a full proposal.</a:t>
          </a:r>
          <a:endParaRPr lang="de-DE" sz="1900" kern="1200" dirty="0">
            <a:latin typeface="+mj-lt"/>
          </a:endParaRPr>
        </a:p>
      </dsp:txBody>
      <dsp:txXfrm rot="10800000">
        <a:off x="627438" y="45406"/>
        <a:ext cx="10364236" cy="839335"/>
      </dsp:txXfrm>
    </dsp:sp>
    <dsp:sp modelId="{12EAE280-A4A2-4ACA-87AD-E461E829718D}">
      <dsp:nvSpPr>
        <dsp:cNvPr id="0" name=""/>
        <dsp:cNvSpPr/>
      </dsp:nvSpPr>
      <dsp:spPr>
        <a:xfrm>
          <a:off x="0" y="0"/>
          <a:ext cx="930417" cy="9304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A45D8-38EF-4954-BD98-B2FCB5DFE68F}">
      <dsp:nvSpPr>
        <dsp:cNvPr id="0" name=""/>
        <dsp:cNvSpPr/>
      </dsp:nvSpPr>
      <dsp:spPr>
        <a:xfrm rot="10800000">
          <a:off x="582374" y="0"/>
          <a:ext cx="10454365" cy="930417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0288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The pre-proposal page limits includes figures and references; annexes to the pre-proposal are not accepted.</a:t>
          </a:r>
          <a:endParaRPr lang="de-DE" sz="1900" kern="1200" dirty="0">
            <a:latin typeface="+mj-lt"/>
          </a:endParaRPr>
        </a:p>
      </dsp:txBody>
      <dsp:txXfrm rot="10800000">
        <a:off x="627793" y="45419"/>
        <a:ext cx="10363527" cy="839579"/>
      </dsp:txXfrm>
    </dsp:sp>
    <dsp:sp modelId="{F7965625-FB43-4CB0-B857-B4265F470C6E}">
      <dsp:nvSpPr>
        <dsp:cNvPr id="0" name=""/>
        <dsp:cNvSpPr/>
      </dsp:nvSpPr>
      <dsp:spPr>
        <a:xfrm>
          <a:off x="0" y="0"/>
          <a:ext cx="930417" cy="930417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22CC6-4ED0-4052-A528-0719E63637ED}">
      <dsp:nvSpPr>
        <dsp:cNvPr id="0" name=""/>
        <dsp:cNvSpPr/>
      </dsp:nvSpPr>
      <dsp:spPr>
        <a:xfrm rot="10800000">
          <a:off x="582374" y="454"/>
          <a:ext cx="10454365" cy="929508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9887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Please do not include any full publications in the pre-proposal, only a list of the most relevant publications, and, in case of collaborative proposals, joint publications of the PIs, if any.</a:t>
          </a:r>
          <a:endParaRPr lang="de-DE" sz="1900" kern="1200" dirty="0">
            <a:latin typeface="+mj-lt"/>
          </a:endParaRPr>
        </a:p>
      </dsp:txBody>
      <dsp:txXfrm rot="10800000">
        <a:off x="627749" y="45829"/>
        <a:ext cx="10363615" cy="838758"/>
      </dsp:txXfrm>
    </dsp:sp>
    <dsp:sp modelId="{CA199E56-463B-4945-875A-4441078A41A2}">
      <dsp:nvSpPr>
        <dsp:cNvPr id="0" name=""/>
        <dsp:cNvSpPr/>
      </dsp:nvSpPr>
      <dsp:spPr>
        <a:xfrm>
          <a:off x="0" y="908"/>
          <a:ext cx="929508" cy="929508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1FB00-1750-45DD-96D2-8BB47D30DFAC}">
      <dsp:nvSpPr>
        <dsp:cNvPr id="0" name=""/>
        <dsp:cNvSpPr/>
      </dsp:nvSpPr>
      <dsp:spPr>
        <a:xfrm rot="10800000">
          <a:off x="582032" y="0"/>
          <a:ext cx="10455048" cy="740106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26461" tIns="72390" rIns="7200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The new program will fund fewer, but more substantial collaboration grants: EUR 200K per project per year for a maximum duration of 4 years, instead of EUR 250K total per 3-year project. </a:t>
          </a:r>
          <a:endParaRPr lang="de-DE" sz="1900" kern="1200" dirty="0">
            <a:latin typeface="+mj-lt"/>
          </a:endParaRPr>
        </a:p>
      </dsp:txBody>
      <dsp:txXfrm rot="10800000">
        <a:off x="618161" y="36129"/>
        <a:ext cx="10382790" cy="667848"/>
      </dsp:txXfrm>
    </dsp:sp>
    <dsp:sp modelId="{12EAE280-A4A2-4ACA-87AD-E461E829718D}">
      <dsp:nvSpPr>
        <dsp:cNvPr id="0" name=""/>
        <dsp:cNvSpPr/>
      </dsp:nvSpPr>
      <dsp:spPr>
        <a:xfrm>
          <a:off x="0" y="723"/>
          <a:ext cx="740321" cy="740321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98DAF-DDA6-4659-91C4-C3A1167A075B}">
      <dsp:nvSpPr>
        <dsp:cNvPr id="0" name=""/>
        <dsp:cNvSpPr/>
      </dsp:nvSpPr>
      <dsp:spPr>
        <a:xfrm rot="10800000">
          <a:off x="599084" y="4"/>
          <a:ext cx="10454365" cy="91505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0288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Formatting guide for all pages of the preproposal: Text Arial Standard 11+ pt.; footnotes 6 pt.</a:t>
          </a:r>
          <a:endParaRPr lang="de-DE" sz="1900" kern="1200" dirty="0">
            <a:latin typeface="+mj-lt"/>
          </a:endParaRPr>
        </a:p>
      </dsp:txBody>
      <dsp:txXfrm rot="10800000">
        <a:off x="643753" y="44673"/>
        <a:ext cx="10365027" cy="825717"/>
      </dsp:txXfrm>
    </dsp:sp>
    <dsp:sp modelId="{59CC1B39-0F76-44D7-9D56-1B662ACA283D}">
      <dsp:nvSpPr>
        <dsp:cNvPr id="0" name=""/>
        <dsp:cNvSpPr/>
      </dsp:nvSpPr>
      <dsp:spPr>
        <a:xfrm>
          <a:off x="0" y="0"/>
          <a:ext cx="930417" cy="930417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1FB00-1750-45DD-96D2-8BB47D30DFAC}">
      <dsp:nvSpPr>
        <dsp:cNvPr id="0" name=""/>
        <dsp:cNvSpPr/>
      </dsp:nvSpPr>
      <dsp:spPr>
        <a:xfrm rot="10800000">
          <a:off x="582032" y="0"/>
          <a:ext cx="10455048" cy="92774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8709" tIns="72390" rIns="7200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The budget should be presented in EUR and in line with the GIF budget codes for the Nexus program as detailed </a:t>
          </a:r>
          <a:r>
            <a:rPr lang="en-US" sz="1900" kern="1200" dirty="0">
              <a:latin typeface="+mj-lt"/>
              <a:hlinkClick xmlns:r="http://schemas.openxmlformats.org/officeDocument/2006/relationships" r:id="rId1"/>
            </a:rPr>
            <a:t>here</a:t>
          </a:r>
          <a:r>
            <a:rPr lang="en-US" sz="1900" kern="1200" dirty="0">
              <a:latin typeface="+mj-lt"/>
            </a:rPr>
            <a:t>, in a table with a separate column for each PI (see pre-proposal budget template in the </a:t>
          </a:r>
          <a:r>
            <a:rPr lang="en-US" sz="1900" kern="1200" dirty="0">
              <a:latin typeface="+mj-lt"/>
              <a:hlinkClick xmlns:r="http://schemas.openxmlformats.org/officeDocument/2006/relationships" r:id="rId2"/>
            </a:rPr>
            <a:t>full application guidelines</a:t>
          </a:r>
          <a:r>
            <a:rPr lang="en-US" sz="1900" kern="1200" dirty="0">
              <a:latin typeface="+mj-lt"/>
            </a:rPr>
            <a:t>).</a:t>
          </a:r>
          <a:endParaRPr lang="de-DE" sz="1900" kern="1200" dirty="0">
            <a:latin typeface="+mj-lt"/>
          </a:endParaRPr>
        </a:p>
      </dsp:txBody>
      <dsp:txXfrm rot="10800000">
        <a:off x="627321" y="45289"/>
        <a:ext cx="10364470" cy="837167"/>
      </dsp:txXfrm>
    </dsp:sp>
    <dsp:sp modelId="{12EAE280-A4A2-4ACA-87AD-E461E829718D}">
      <dsp:nvSpPr>
        <dsp:cNvPr id="0" name=""/>
        <dsp:cNvSpPr/>
      </dsp:nvSpPr>
      <dsp:spPr>
        <a:xfrm>
          <a:off x="0" y="1813"/>
          <a:ext cx="926837" cy="92683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A45D8-38EF-4954-BD98-B2FCB5DFE68F}">
      <dsp:nvSpPr>
        <dsp:cNvPr id="0" name=""/>
        <dsp:cNvSpPr/>
      </dsp:nvSpPr>
      <dsp:spPr>
        <a:xfrm rot="10800000">
          <a:off x="582374" y="0"/>
          <a:ext cx="10454365" cy="92865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9509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Collaborative proposals must include mutual visits of the PIs, at least one at one of the PIs’ institution during the grant.</a:t>
          </a:r>
          <a:endParaRPr lang="de-DE" sz="1900" kern="1200" dirty="0">
            <a:latin typeface="+mj-lt"/>
          </a:endParaRPr>
        </a:p>
      </dsp:txBody>
      <dsp:txXfrm rot="10800000">
        <a:off x="627707" y="45333"/>
        <a:ext cx="10363699" cy="837985"/>
      </dsp:txXfrm>
    </dsp:sp>
    <dsp:sp modelId="{F7965625-FB43-4CB0-B857-B4265F470C6E}">
      <dsp:nvSpPr>
        <dsp:cNvPr id="0" name=""/>
        <dsp:cNvSpPr/>
      </dsp:nvSpPr>
      <dsp:spPr>
        <a:xfrm>
          <a:off x="0" y="0"/>
          <a:ext cx="928651" cy="928651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22CC6-4ED0-4052-A528-0719E63637ED}">
      <dsp:nvSpPr>
        <dsp:cNvPr id="0" name=""/>
        <dsp:cNvSpPr/>
      </dsp:nvSpPr>
      <dsp:spPr>
        <a:xfrm rot="10800000">
          <a:off x="582374" y="0"/>
          <a:ext cx="10454365" cy="92865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9509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Solo proposals by young scientists must include a visit of minimum 7 days to the other country (Israel or Germany).</a:t>
          </a:r>
          <a:endParaRPr lang="de-DE" sz="1900" kern="1200" dirty="0">
            <a:latin typeface="+mj-lt"/>
          </a:endParaRPr>
        </a:p>
      </dsp:txBody>
      <dsp:txXfrm rot="10800000">
        <a:off x="627707" y="45333"/>
        <a:ext cx="10363699" cy="837985"/>
      </dsp:txXfrm>
    </dsp:sp>
    <dsp:sp modelId="{CA199E56-463B-4945-875A-4441078A41A2}">
      <dsp:nvSpPr>
        <dsp:cNvPr id="0" name=""/>
        <dsp:cNvSpPr/>
      </dsp:nvSpPr>
      <dsp:spPr>
        <a:xfrm>
          <a:off x="0" y="0"/>
          <a:ext cx="928651" cy="928651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B0009-1ACA-44BC-98A7-E2B483412EEB}">
      <dsp:nvSpPr>
        <dsp:cNvPr id="0" name=""/>
        <dsp:cNvSpPr/>
      </dsp:nvSpPr>
      <dsp:spPr>
        <a:xfrm>
          <a:off x="759825" y="466123"/>
          <a:ext cx="3386081" cy="1785619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latin typeface="+mj-lt"/>
            </a:rPr>
            <a:t>GIF Liaison Office Germany:</a:t>
          </a:r>
          <a:br>
            <a:rPr lang="de-DE" sz="2000" b="1" kern="1200" dirty="0">
              <a:latin typeface="+mj-lt"/>
            </a:rPr>
          </a:br>
          <a:r>
            <a:rPr lang="de-DE" sz="2000" kern="1200" dirty="0">
              <a:latin typeface="+mj-lt"/>
            </a:rPr>
            <a:t> </a:t>
          </a:r>
          <a:br>
            <a:rPr lang="de-DE" sz="2000" kern="1200" dirty="0">
              <a:latin typeface="+mj-lt"/>
            </a:rPr>
          </a:br>
          <a:r>
            <a:rPr lang="de-DE" sz="2000" kern="1200" dirty="0">
              <a:latin typeface="+mj-lt"/>
            </a:rPr>
            <a:t>Stephanie Weberring</a:t>
          </a:r>
          <a:br>
            <a:rPr lang="de-DE" sz="2000" kern="1200" dirty="0">
              <a:latin typeface="+mj-lt"/>
            </a:rPr>
          </a:br>
          <a:r>
            <a:rPr lang="de-DE" sz="2000" kern="1200" dirty="0">
              <a:latin typeface="+mj-lt"/>
              <a:hlinkClick xmlns:r="http://schemas.openxmlformats.org/officeDocument/2006/relationships" r:id="rId1"/>
            </a:rPr>
            <a:t>s.weberring@gif.org.il</a:t>
          </a:r>
          <a:br>
            <a:rPr lang="de-DE" sz="2000" kern="1200" dirty="0">
              <a:latin typeface="+mj-lt"/>
            </a:rPr>
          </a:br>
          <a:r>
            <a:rPr lang="de-DE" sz="2000" kern="1200" dirty="0">
              <a:latin typeface="+mj-lt"/>
            </a:rPr>
            <a:t>+49-89-3187 3106</a:t>
          </a:r>
        </a:p>
      </dsp:txBody>
      <dsp:txXfrm>
        <a:off x="846992" y="553290"/>
        <a:ext cx="3211747" cy="1611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A45D8-38EF-4954-BD98-B2FCB5DFE68F}">
      <dsp:nvSpPr>
        <dsp:cNvPr id="0" name=""/>
        <dsp:cNvSpPr/>
      </dsp:nvSpPr>
      <dsp:spPr>
        <a:xfrm rot="10800000">
          <a:off x="582374" y="0"/>
          <a:ext cx="10454365" cy="7403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26461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Focal topics replace the recurring cycles by research area. New topics will be published yearly around September.</a:t>
          </a:r>
          <a:endParaRPr lang="de-DE" sz="1900" kern="1200" dirty="0">
            <a:latin typeface="+mj-lt"/>
          </a:endParaRPr>
        </a:p>
      </dsp:txBody>
      <dsp:txXfrm rot="10800000">
        <a:off x="618513" y="36139"/>
        <a:ext cx="10382087" cy="668043"/>
      </dsp:txXfrm>
    </dsp:sp>
    <dsp:sp modelId="{F7965625-FB43-4CB0-B857-B4265F470C6E}">
      <dsp:nvSpPr>
        <dsp:cNvPr id="0" name=""/>
        <dsp:cNvSpPr/>
      </dsp:nvSpPr>
      <dsp:spPr>
        <a:xfrm>
          <a:off x="0" y="723"/>
          <a:ext cx="740321" cy="7403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22CC6-4ED0-4052-A528-0719E63637ED}">
      <dsp:nvSpPr>
        <dsp:cNvPr id="0" name=""/>
        <dsp:cNvSpPr/>
      </dsp:nvSpPr>
      <dsp:spPr>
        <a:xfrm rot="10800000">
          <a:off x="582374" y="361"/>
          <a:ext cx="10454365" cy="7403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26461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The application process for both tracks will include 2 stages: short preliminary proposals and a limited number of full proposals only upon invitation after a successful pre-proposal.</a:t>
          </a:r>
          <a:endParaRPr lang="de-DE" sz="1900" kern="1200" dirty="0">
            <a:latin typeface="+mj-lt"/>
          </a:endParaRPr>
        </a:p>
      </dsp:txBody>
      <dsp:txXfrm rot="10800000">
        <a:off x="618513" y="36500"/>
        <a:ext cx="10382087" cy="668043"/>
      </dsp:txXfrm>
    </dsp:sp>
    <dsp:sp modelId="{CA199E56-463B-4945-875A-4441078A41A2}">
      <dsp:nvSpPr>
        <dsp:cNvPr id="0" name=""/>
        <dsp:cNvSpPr/>
      </dsp:nvSpPr>
      <dsp:spPr>
        <a:xfrm>
          <a:off x="0" y="723"/>
          <a:ext cx="740321" cy="7403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98DAF-DDA6-4659-91C4-C3A1167A075B}">
      <dsp:nvSpPr>
        <dsp:cNvPr id="0" name=""/>
        <dsp:cNvSpPr/>
      </dsp:nvSpPr>
      <dsp:spPr>
        <a:xfrm rot="10800000">
          <a:off x="497110" y="6593"/>
          <a:ext cx="10553491" cy="741596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32513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Slightly modified eligibility in the young track: 6 years after doctoral degree plus additional allowance for documented parental leave, instead of 8 years after doctoral degree.</a:t>
          </a:r>
          <a:endParaRPr lang="de-DE" sz="1900" kern="1200" dirty="0">
            <a:latin typeface="+mj-lt"/>
          </a:endParaRPr>
        </a:p>
      </dsp:txBody>
      <dsp:txXfrm rot="10800000">
        <a:off x="533312" y="42795"/>
        <a:ext cx="10481087" cy="669192"/>
      </dsp:txXfrm>
    </dsp:sp>
    <dsp:sp modelId="{59CC1B39-0F76-44D7-9D56-1B662ACA283D}">
      <dsp:nvSpPr>
        <dsp:cNvPr id="0" name=""/>
        <dsp:cNvSpPr/>
      </dsp:nvSpPr>
      <dsp:spPr>
        <a:xfrm>
          <a:off x="0" y="737"/>
          <a:ext cx="754045" cy="7540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3EF6F-E10B-476F-9EAB-3170085DF92C}">
      <dsp:nvSpPr>
        <dsp:cNvPr id="0" name=""/>
        <dsp:cNvSpPr/>
      </dsp:nvSpPr>
      <dsp:spPr>
        <a:xfrm rot="10800000">
          <a:off x="559185" y="0"/>
          <a:ext cx="10469747" cy="75478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32838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We introduce simpler and more flexible budget codes with the new program (</a:t>
          </a:r>
          <a:r>
            <a:rPr lang="en-US" sz="1900" kern="1200" dirty="0">
              <a:latin typeface="+mj-lt"/>
              <a:hlinkClick xmlns:r="http://schemas.openxmlformats.org/officeDocument/2006/relationships" r:id="rId1"/>
            </a:rPr>
            <a:t>see here</a:t>
          </a:r>
          <a:r>
            <a:rPr lang="en-US" sz="1900" kern="1200" dirty="0">
              <a:latin typeface="+mj-lt"/>
            </a:rPr>
            <a:t>).</a:t>
          </a:r>
          <a:endParaRPr lang="de-DE" sz="1900" kern="1200" dirty="0">
            <a:latin typeface="+mj-lt"/>
          </a:endParaRPr>
        </a:p>
      </dsp:txBody>
      <dsp:txXfrm rot="10800000">
        <a:off x="596030" y="36845"/>
        <a:ext cx="10396057" cy="681093"/>
      </dsp:txXfrm>
    </dsp:sp>
    <dsp:sp modelId="{BD8CD360-4689-44BD-9B6C-0AFF9EADC98F}">
      <dsp:nvSpPr>
        <dsp:cNvPr id="0" name=""/>
        <dsp:cNvSpPr/>
      </dsp:nvSpPr>
      <dsp:spPr>
        <a:xfrm>
          <a:off x="0" y="0"/>
          <a:ext cx="754783" cy="754783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41832-A702-43EC-BC8A-1BA86D675EA2}">
      <dsp:nvSpPr>
        <dsp:cNvPr id="0" name=""/>
        <dsp:cNvSpPr/>
      </dsp:nvSpPr>
      <dsp:spPr>
        <a:xfrm rot="10800000">
          <a:off x="580869" y="361"/>
          <a:ext cx="10447039" cy="7403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26461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GIF now allows up to 10% overhead out of (not in addition to!) the total grant budget.</a:t>
          </a:r>
          <a:endParaRPr lang="de-DE" sz="1900" kern="1200" dirty="0">
            <a:latin typeface="+mj-lt"/>
          </a:endParaRPr>
        </a:p>
      </dsp:txBody>
      <dsp:txXfrm rot="10800000">
        <a:off x="617008" y="36500"/>
        <a:ext cx="10374761" cy="668043"/>
      </dsp:txXfrm>
    </dsp:sp>
    <dsp:sp modelId="{699EB167-EDAC-4C6A-98D8-DFC28B0B5A70}">
      <dsp:nvSpPr>
        <dsp:cNvPr id="0" name=""/>
        <dsp:cNvSpPr/>
      </dsp:nvSpPr>
      <dsp:spPr>
        <a:xfrm>
          <a:off x="0" y="361"/>
          <a:ext cx="740321" cy="7403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1FB00-1750-45DD-96D2-8BB47D30DFAC}">
      <dsp:nvSpPr>
        <dsp:cNvPr id="0" name=""/>
        <dsp:cNvSpPr/>
      </dsp:nvSpPr>
      <dsp:spPr>
        <a:xfrm rot="10800000">
          <a:off x="582032" y="0"/>
          <a:ext cx="10455048" cy="740106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26461" tIns="72390" rIns="7200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There will be funding options both for collaborations and individual young scientists also in the future.</a:t>
          </a:r>
          <a:endParaRPr lang="de-DE" sz="1900" kern="1200" dirty="0">
            <a:latin typeface="+mj-lt"/>
          </a:endParaRPr>
        </a:p>
      </dsp:txBody>
      <dsp:txXfrm rot="10800000">
        <a:off x="618161" y="36129"/>
        <a:ext cx="10382790" cy="667848"/>
      </dsp:txXfrm>
    </dsp:sp>
    <dsp:sp modelId="{12EAE280-A4A2-4ACA-87AD-E461E829718D}">
      <dsp:nvSpPr>
        <dsp:cNvPr id="0" name=""/>
        <dsp:cNvSpPr/>
      </dsp:nvSpPr>
      <dsp:spPr>
        <a:xfrm>
          <a:off x="0" y="723"/>
          <a:ext cx="740321" cy="7403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A45D8-38EF-4954-BD98-B2FCB5DFE68F}">
      <dsp:nvSpPr>
        <dsp:cNvPr id="0" name=""/>
        <dsp:cNvSpPr/>
      </dsp:nvSpPr>
      <dsp:spPr>
        <a:xfrm rot="10800000">
          <a:off x="582374" y="0"/>
          <a:ext cx="10454365" cy="7403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26461" tIns="72390" rIns="135128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Applicants in both tracks must have a doctoral degree (PhD, MD, DVM or equivalent) and </a:t>
          </a:r>
          <a:r>
            <a:rPr lang="en-US" sz="1900" kern="1200">
              <a:latin typeface="+mj-lt"/>
            </a:rPr>
            <a:t>a confirmed </a:t>
          </a:r>
          <a:r>
            <a:rPr lang="en-US" sz="1900" kern="1200" dirty="0">
              <a:latin typeface="+mj-lt"/>
            </a:rPr>
            <a:t>position at a GIF eligible research institution for the full duration of the planned project.</a:t>
          </a:r>
          <a:endParaRPr lang="de-DE" sz="1900" kern="1200" dirty="0">
            <a:latin typeface="+mj-lt"/>
          </a:endParaRPr>
        </a:p>
      </dsp:txBody>
      <dsp:txXfrm rot="10800000">
        <a:off x="618513" y="36139"/>
        <a:ext cx="10382087" cy="668043"/>
      </dsp:txXfrm>
    </dsp:sp>
    <dsp:sp modelId="{F7965625-FB43-4CB0-B857-B4265F470C6E}">
      <dsp:nvSpPr>
        <dsp:cNvPr id="0" name=""/>
        <dsp:cNvSpPr/>
      </dsp:nvSpPr>
      <dsp:spPr>
        <a:xfrm>
          <a:off x="0" y="723"/>
          <a:ext cx="740321" cy="7403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61CA-7131-4E67-AB4B-26B0D04095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884DC-B8A6-47B8-9AE7-FFA23A1982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79FC-9FC6-418D-8158-DC546DD83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845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E9831-D234-49EC-AAC3-68C441FEA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165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18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1ACE-1AC6-4ED4-B9D2-97AE3A2D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1563E-416D-4714-AB36-652AF7C1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B3691-0142-4204-97AE-05186D011C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84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DD6D1B-6629-4355-819D-0108E1286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84358-A35B-42C8-8A68-179C1448C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47EF2-0052-472A-BD07-3C9B3B8265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68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D59C-AEC4-48CE-AE3B-DBC7D1969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C481E-8DB5-4976-B231-91FAF4F27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6FD3B-A93F-4C19-A987-18068AC70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27785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EBEF-2877-4DC0-A58A-205EFF3E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49527-D29D-4CB3-917A-5A5A1EF22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84E8F-EC5D-499E-918F-14FB11E71C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60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107ED-9078-4CEB-91A8-5C2919E1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2880-6588-45AA-8CB2-E84828977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69732-01AE-4DBB-B532-9BF2C9699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CADEB-8060-4557-890A-8C5EA04274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20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8079F-0473-47D6-9B2F-B6768C27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C94F4-7488-43C0-9857-B89A5ACAC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D09C2-8F4A-43E3-BC7F-06F866B88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B1BA2-6011-4CB7-8144-0D71BCC88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710FB-7010-401A-936F-0E95082F0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2FE01-271D-408B-9B72-4EDEFDD834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64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8D1E-178A-4C49-9CAE-0DFA6792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E12999-3D87-490C-963F-43C9F8E1B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125180-14C2-412D-B8FF-D0C186CA74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47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EEBD-4E2D-4E26-97CE-23CAA058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E3C5E-5586-43CB-9184-4C0696E7A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08EBB-7EF8-4280-900C-F4E440A55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F54C5-A471-45CA-8857-91A1A80E57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17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FA41-059B-4E38-BF99-5E036CC6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16BA1D-43E1-4FC5-BECB-9820868C0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042F5-1451-4F10-B3F4-B0B4FCE77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367A3-4E99-44D8-8B4D-4878BF6C07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76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DF8C5-E23A-4FDD-A81B-008FBEA3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FD6F9-4939-4482-91DB-F0256C3D3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AFF48-31DC-4E4B-888E-1DF7CFCB0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849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05622-F113-4F9B-9F68-051812F820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3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13" Type="http://schemas.openxmlformats.org/officeDocument/2006/relationships/diagramData" Target="../diagrams/data23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17" Type="http://schemas.microsoft.com/office/2007/relationships/diagramDrawing" Target="../diagrams/drawing23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23.xml"/><Relationship Id="rId1" Type="http://schemas.openxmlformats.org/officeDocument/2006/relationships/tags" Target="../tags/tag4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5" Type="http://schemas.openxmlformats.org/officeDocument/2006/relationships/diagramQuickStyle" Target="../diagrams/quickStyle23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Relationship Id="rId14" Type="http://schemas.openxmlformats.org/officeDocument/2006/relationships/diagramLayout" Target="../diagrams/layout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c.cohen@gif.org.il" TargetMode="External"/><Relationship Id="rId3" Type="http://schemas.openxmlformats.org/officeDocument/2006/relationships/diagramLayout" Target="../diagrams/layout24.xml"/><Relationship Id="rId7" Type="http://schemas.openxmlformats.org/officeDocument/2006/relationships/image" Target="../media/image7.jpe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24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24.xml"/><Relationship Id="rId9" Type="http://schemas.openxmlformats.org/officeDocument/2006/relationships/hyperlink" Target="mailto:m.horesh@gif.org.i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29" Type="http://schemas.openxmlformats.org/officeDocument/2006/relationships/diagramLayout" Target="../diagrams/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32" Type="http://schemas.microsoft.com/office/2007/relationships/diagramDrawing" Target="../diagrams/drawing7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28" Type="http://schemas.openxmlformats.org/officeDocument/2006/relationships/diagramData" Target="../diagrams/data7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31" Type="http://schemas.openxmlformats.org/officeDocument/2006/relationships/diagramColors" Target="../diagrams/colors7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Relationship Id="rId30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18" Type="http://schemas.openxmlformats.org/officeDocument/2006/relationships/diagramData" Target="../diagrams/data11.xml"/><Relationship Id="rId26" Type="http://schemas.openxmlformats.org/officeDocument/2006/relationships/diagramColors" Target="../diagrams/colors12.xml"/><Relationship Id="rId3" Type="http://schemas.openxmlformats.org/officeDocument/2006/relationships/diagramData" Target="../diagrams/data8.xml"/><Relationship Id="rId21" Type="http://schemas.openxmlformats.org/officeDocument/2006/relationships/diagramColors" Target="../diagrams/colors11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5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0.xml"/><Relationship Id="rId20" Type="http://schemas.openxmlformats.org/officeDocument/2006/relationships/diagramQuickStyle" Target="../diagrams/quickStyle11.xml"/><Relationship Id="rId29" Type="http://schemas.openxmlformats.org/officeDocument/2006/relationships/diagramLayout" Target="../diagrams/layout13.xml"/><Relationship Id="rId1" Type="http://schemas.openxmlformats.org/officeDocument/2006/relationships/tags" Target="../tags/tag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24" Type="http://schemas.openxmlformats.org/officeDocument/2006/relationships/diagramLayout" Target="../diagrams/layout12.xml"/><Relationship Id="rId32" Type="http://schemas.microsoft.com/office/2007/relationships/diagramDrawing" Target="../diagrams/drawing13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23" Type="http://schemas.openxmlformats.org/officeDocument/2006/relationships/diagramData" Target="../diagrams/data12.xml"/><Relationship Id="rId28" Type="http://schemas.openxmlformats.org/officeDocument/2006/relationships/diagramData" Target="../diagrams/data13.xml"/><Relationship Id="rId10" Type="http://schemas.openxmlformats.org/officeDocument/2006/relationships/diagramQuickStyle" Target="../diagrams/quickStyle9.xml"/><Relationship Id="rId19" Type="http://schemas.openxmlformats.org/officeDocument/2006/relationships/diagramLayout" Target="../diagrams/layout11.xml"/><Relationship Id="rId31" Type="http://schemas.openxmlformats.org/officeDocument/2006/relationships/diagramColors" Target="../diagrams/colors13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Relationship Id="rId22" Type="http://schemas.microsoft.com/office/2007/relationships/diagramDrawing" Target="../diagrams/drawing11.xml"/><Relationship Id="rId27" Type="http://schemas.microsoft.com/office/2007/relationships/diagramDrawing" Target="../diagrams/drawing12.xml"/><Relationship Id="rId30" Type="http://schemas.openxmlformats.org/officeDocument/2006/relationships/diagramQuickStyle" Target="../diagrams/quickStyle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ubmission@gif.org.il" TargetMode="External"/><Relationship Id="rId2" Type="http://schemas.openxmlformats.org/officeDocument/2006/relationships/hyperlink" Target="https://www.gif.org.il/applicants/nexus-guidelin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if.org.il/programs/nexus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diagramData" Target="../diagrams/data20.xml"/><Relationship Id="rId3" Type="http://schemas.openxmlformats.org/officeDocument/2006/relationships/diagramData" Target="../diagrams/data17.xml"/><Relationship Id="rId21" Type="http://schemas.openxmlformats.org/officeDocument/2006/relationships/diagramColors" Target="../diagrams/colors20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9.xml"/><Relationship Id="rId20" Type="http://schemas.openxmlformats.org/officeDocument/2006/relationships/diagramQuickStyle" Target="../diagrams/quickStyle20.xml"/><Relationship Id="rId1" Type="http://schemas.openxmlformats.org/officeDocument/2006/relationships/tags" Target="../tags/tag3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10" Type="http://schemas.openxmlformats.org/officeDocument/2006/relationships/diagramQuickStyle" Target="../diagrams/quickStyle18.xml"/><Relationship Id="rId19" Type="http://schemas.openxmlformats.org/officeDocument/2006/relationships/diagramLayout" Target="../diagrams/layout20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microsoft.com/office/2007/relationships/diagramDrawing" Target="../diagrams/drawin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E2C66-2101-44C4-855D-6C720CDEB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8453"/>
            <a:ext cx="9144000" cy="1840547"/>
          </a:xfrm>
        </p:spPr>
        <p:txBody>
          <a:bodyPr/>
          <a:lstStyle/>
          <a:p>
            <a:r>
              <a:rPr lang="de-DE" b="1"/>
              <a:t>GIF Nexus</a:t>
            </a:r>
            <a:endParaRPr lang="de-DE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CA1A2-C458-48A2-AF8F-72D9E7221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7879"/>
            <a:ext cx="9144000" cy="165576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Introduction to the new grants funding program of the </a:t>
            </a:r>
          </a:p>
          <a:p>
            <a:r>
              <a:rPr lang="de-DE" dirty="0"/>
              <a:t>German-Israeli Foundation</a:t>
            </a:r>
          </a:p>
          <a:p>
            <a:endParaRPr lang="de-DE" dirty="0"/>
          </a:p>
          <a:p>
            <a:r>
              <a:rPr lang="de-DE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284766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422">
        <p:fade/>
      </p:transition>
    </mc:Choice>
    <mc:Fallback xmlns="">
      <p:transition spd="med" advTm="22422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174F5E-A7B2-45C4-B2EC-3137035C44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587680"/>
              </p:ext>
            </p:extLst>
          </p:nvPr>
        </p:nvGraphicFramePr>
        <p:xfrm>
          <a:off x="626401" y="1016673"/>
          <a:ext cx="11422380" cy="928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7691E-3EF9-4FB4-800C-40B3C5CA27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68B5C98-2598-49AF-A705-EB27B375EB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441630"/>
              </p:ext>
            </p:extLst>
          </p:nvPr>
        </p:nvGraphicFramePr>
        <p:xfrm>
          <a:off x="626401" y="2292325"/>
          <a:ext cx="11422380" cy="928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9B67FAB5-50BD-44E4-9C2C-2C4D875A5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760025"/>
              </p:ext>
            </p:extLst>
          </p:nvPr>
        </p:nvGraphicFramePr>
        <p:xfrm>
          <a:off x="626401" y="3515673"/>
          <a:ext cx="11422380" cy="928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688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3060">
        <p:fade/>
      </p:transition>
    </mc:Choice>
    <mc:Fallback xmlns="">
      <p:transition spd="med" advTm="730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2C44C-D155-4335-B239-8A5A688A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568" y="400225"/>
            <a:ext cx="10515600" cy="1325563"/>
          </a:xfrm>
        </p:spPr>
        <p:txBody>
          <a:bodyPr/>
          <a:lstStyle/>
          <a:p>
            <a:r>
              <a:rPr lang="de-DE" dirty="0"/>
              <a:t>Reach out to us for further questions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0672F76-92F5-41EA-9738-892CFCF81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114656"/>
              </p:ext>
            </p:extLst>
          </p:nvPr>
        </p:nvGraphicFramePr>
        <p:xfrm>
          <a:off x="709869" y="3163953"/>
          <a:ext cx="5165017" cy="2469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FC413-DF90-4588-A8EE-64B6FCB6D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A0AAA9A5-8D2D-4CBC-91B6-1813A8C255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113" y="2121223"/>
            <a:ext cx="961368" cy="96136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1FE0AF3-D61E-4B70-91D4-3B00D1B6CA1C}"/>
              </a:ext>
            </a:extLst>
          </p:cNvPr>
          <p:cNvSpPr/>
          <p:nvPr/>
        </p:nvSpPr>
        <p:spPr>
          <a:xfrm>
            <a:off x="5704289" y="1814386"/>
            <a:ext cx="3858212" cy="3631373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defTabSz="106677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b="1" dirty="0">
                <a:latin typeface="+mj-lt"/>
              </a:rPr>
              <a:t>GIF Main Office, Israel:</a:t>
            </a:r>
          </a:p>
          <a:p>
            <a:pPr defTabSz="106677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Dr. Cellina Cohen Saidon 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(Senior Scientific </a:t>
            </a:r>
            <a:r>
              <a:rPr lang="de-DE" sz="2000" dirty="0">
                <a:solidFill>
                  <a:schemeClr val="tx1"/>
                </a:solidFill>
                <a:latin typeface="+mj-lt"/>
              </a:rPr>
              <a:t>Manager</a:t>
            </a:r>
            <a:r>
              <a:rPr lang="de-DE" sz="2000" dirty="0">
                <a:latin typeface="+mj-lt"/>
              </a:rPr>
              <a:t>)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  <a:hlinkClick r:id="rId8"/>
              </a:rPr>
              <a:t>c.cohen@gif.org.il</a:t>
            </a:r>
            <a:br>
              <a:rPr lang="de-DE" sz="2000" dirty="0">
                <a:latin typeface="+mj-lt"/>
              </a:rPr>
            </a:b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Mina Horesh 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(GIF Deputy Director &amp; Program Manager)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  <a:hlinkClick r:id="rId9"/>
              </a:rPr>
              <a:t>m.horesh@gif.org.il</a:t>
            </a:r>
            <a:r>
              <a:rPr lang="de-DE" sz="2000" dirty="0">
                <a:latin typeface="+mj-lt"/>
              </a:rPr>
              <a:t> 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+972-52-3509131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FD72A7D6-81B5-48A8-887E-07567107BF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68" y="2121223"/>
            <a:ext cx="961368" cy="96136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4327AF81-A466-401B-8559-8DB89003B7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341" y="2113987"/>
            <a:ext cx="961368" cy="96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8229">
        <p:fade/>
      </p:transition>
    </mc:Choice>
    <mc:Fallback xmlns="">
      <p:transition spd="med" advTm="28229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1222E-B0C9-4B37-879B-044D42DB4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5345" y="1468438"/>
            <a:ext cx="10515600" cy="3921125"/>
          </a:xfrm>
        </p:spPr>
        <p:txBody>
          <a:bodyPr/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Introducing GIF‘s new grants funding program</a:t>
            </a:r>
            <a:endParaRPr lang="de-DE" dirty="0">
              <a:solidFill>
                <a:schemeClr val="accent1"/>
              </a:solidFill>
              <a:latin typeface="+mj-lt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What‘s new? </a:t>
            </a:r>
            <a:endParaRPr lang="de-DE" dirty="0">
              <a:solidFill>
                <a:schemeClr val="accent1"/>
              </a:solidFill>
              <a:latin typeface="+mj-lt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stays?</a:t>
            </a:r>
            <a:endParaRPr lang="de-DE" dirty="0">
              <a:solidFill>
                <a:schemeClr val="accent1"/>
              </a:solidFill>
              <a:latin typeface="+mj-lt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does the application process work?</a:t>
            </a:r>
            <a:endParaRPr lang="de-DE" dirty="0">
              <a:solidFill>
                <a:schemeClr val="accent1"/>
              </a:solidFill>
              <a:latin typeface="+mj-lt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first GIF Nexus Call for Proposals</a:t>
            </a:r>
            <a:endParaRPr lang="de-DE" dirty="0">
              <a:solidFill>
                <a:schemeClr val="accent1"/>
              </a:solidFill>
              <a:latin typeface="+mj-lt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required for a Nexus pre-proposal?</a:t>
            </a:r>
            <a:endParaRPr lang="de-DE" dirty="0">
              <a:solidFill>
                <a:schemeClr val="accent1"/>
              </a:solidFill>
              <a:latin typeface="+mj-lt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Useful tips for applicants</a:t>
            </a:r>
            <a:endParaRPr lang="de-DE" dirty="0">
              <a:solidFill>
                <a:schemeClr val="accent1"/>
              </a:solidFill>
              <a:latin typeface="+mj-lt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+mj-lt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Reach out to us for further questions</a:t>
            </a:r>
            <a:endParaRPr lang="de-DE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4ED21-25F6-4B62-9F89-14043DE5C4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0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5413">
        <p:fade/>
      </p:transition>
    </mc:Choice>
    <mc:Fallback xmlns="">
      <p:transition spd="med" advTm="5541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6E3B-B72E-4A9F-B5D4-0D8234DC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53"/>
            <a:ext cx="10515600" cy="1325563"/>
          </a:xfrm>
        </p:spPr>
        <p:txBody>
          <a:bodyPr/>
          <a:lstStyle/>
          <a:p>
            <a:r>
              <a:rPr lang="de-DE" dirty="0"/>
              <a:t>Introducing GIF‘s new grants funding program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3EF8363-749F-46AD-81D5-402CBD687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050783"/>
              </p:ext>
            </p:extLst>
          </p:nvPr>
        </p:nvGraphicFramePr>
        <p:xfrm>
          <a:off x="838200" y="1165226"/>
          <a:ext cx="10515600" cy="493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F4D83-9EFF-4283-9155-8F66750F8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3</a:t>
            </a:fld>
            <a:endParaRPr lang="de-DE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375D87-07A4-4D96-A506-38CBB58EED21}"/>
              </a:ext>
            </a:extLst>
          </p:cNvPr>
          <p:cNvGrpSpPr/>
          <p:nvPr/>
        </p:nvGrpSpPr>
        <p:grpSpPr>
          <a:xfrm>
            <a:off x="838304" y="2278430"/>
            <a:ext cx="10515496" cy="2708812"/>
            <a:chOff x="838251" y="2483298"/>
            <a:chExt cx="10515496" cy="270881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5FA1B88-8CFC-4952-8461-A886D67586CA}"/>
                </a:ext>
              </a:extLst>
            </p:cNvPr>
            <p:cNvSpPr/>
            <p:nvPr/>
          </p:nvSpPr>
          <p:spPr>
            <a:xfrm>
              <a:off x="838251" y="3116899"/>
              <a:ext cx="4913783" cy="2075211"/>
            </a:xfrm>
            <a:custGeom>
              <a:avLst/>
              <a:gdLst>
                <a:gd name="connsiteX0" fmla="*/ 0 w 4913783"/>
                <a:gd name="connsiteY0" fmla="*/ 372412 h 2234429"/>
                <a:gd name="connsiteX1" fmla="*/ 372412 w 4913783"/>
                <a:gd name="connsiteY1" fmla="*/ 0 h 2234429"/>
                <a:gd name="connsiteX2" fmla="*/ 4541371 w 4913783"/>
                <a:gd name="connsiteY2" fmla="*/ 0 h 2234429"/>
                <a:gd name="connsiteX3" fmla="*/ 4913783 w 4913783"/>
                <a:gd name="connsiteY3" fmla="*/ 372412 h 2234429"/>
                <a:gd name="connsiteX4" fmla="*/ 4913783 w 4913783"/>
                <a:gd name="connsiteY4" fmla="*/ 1862017 h 2234429"/>
                <a:gd name="connsiteX5" fmla="*/ 4541371 w 4913783"/>
                <a:gd name="connsiteY5" fmla="*/ 2234429 h 2234429"/>
                <a:gd name="connsiteX6" fmla="*/ 372412 w 4913783"/>
                <a:gd name="connsiteY6" fmla="*/ 2234429 h 2234429"/>
                <a:gd name="connsiteX7" fmla="*/ 0 w 4913783"/>
                <a:gd name="connsiteY7" fmla="*/ 1862017 h 2234429"/>
                <a:gd name="connsiteX8" fmla="*/ 0 w 4913783"/>
                <a:gd name="connsiteY8" fmla="*/ 372412 h 223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13783" h="2234429">
                  <a:moveTo>
                    <a:pt x="0" y="372412"/>
                  </a:moveTo>
                  <a:cubicBezTo>
                    <a:pt x="0" y="166735"/>
                    <a:pt x="166735" y="0"/>
                    <a:pt x="372412" y="0"/>
                  </a:cubicBezTo>
                  <a:lnTo>
                    <a:pt x="4541371" y="0"/>
                  </a:lnTo>
                  <a:cubicBezTo>
                    <a:pt x="4747048" y="0"/>
                    <a:pt x="4913783" y="166735"/>
                    <a:pt x="4913783" y="372412"/>
                  </a:cubicBezTo>
                  <a:lnTo>
                    <a:pt x="4913783" y="1862017"/>
                  </a:lnTo>
                  <a:cubicBezTo>
                    <a:pt x="4913783" y="2067694"/>
                    <a:pt x="4747048" y="2234429"/>
                    <a:pt x="4541371" y="2234429"/>
                  </a:cubicBezTo>
                  <a:lnTo>
                    <a:pt x="372412" y="2234429"/>
                  </a:lnTo>
                  <a:cubicBezTo>
                    <a:pt x="166735" y="2234429"/>
                    <a:pt x="0" y="2067694"/>
                    <a:pt x="0" y="1862017"/>
                  </a:cubicBezTo>
                  <a:lnTo>
                    <a:pt x="0" y="372412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56" tIns="469076" rIns="251316" bIns="269096" numCol="1" spcCol="1270" anchor="t" anchorCtr="0">
              <a:noAutofit/>
            </a:bodyPr>
            <a:lstStyle/>
            <a:p>
              <a:pPr marL="228594" lvl="1" indent="-228594" defTabSz="88897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dirty="0">
                  <a:latin typeface="+mj-lt"/>
                </a:rPr>
                <a:t>at least one principal investigator from both Israel and Germany</a:t>
              </a:r>
              <a:endParaRPr lang="de-DE" sz="2000" dirty="0">
                <a:latin typeface="+mj-lt"/>
              </a:endParaRPr>
            </a:p>
            <a:p>
              <a:pPr marL="228594" lvl="1" indent="-228594" defTabSz="88897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+mj-lt"/>
                </a:rPr>
                <a:t>maximum project duration: 4 years</a:t>
              </a:r>
              <a:endParaRPr lang="de-DE" sz="2000" dirty="0">
                <a:latin typeface="+mj-lt"/>
              </a:endParaRPr>
            </a:p>
            <a:p>
              <a:pPr marL="228594" lvl="1" indent="-228594" defTabSz="88897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+mj-lt"/>
                </a:rPr>
                <a:t>maximum budget: EUR </a:t>
              </a:r>
              <a:r>
                <a:rPr lang="de-DE" sz="2000" dirty="0">
                  <a:latin typeface="+mj-lt"/>
                </a:rPr>
                <a:t>2</a:t>
              </a:r>
              <a:r>
                <a:rPr lang="en-US" sz="2000" dirty="0">
                  <a:latin typeface="+mj-lt"/>
                </a:rPr>
                <a:t>00,000 total for all PIs per year</a:t>
              </a:r>
              <a:endParaRPr lang="de-DE" sz="2000" dirty="0">
                <a:latin typeface="+mj-lt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E01BA3E-4933-4395-B4A9-9F4E082DFE7B}"/>
                </a:ext>
              </a:extLst>
            </p:cNvPr>
            <p:cNvSpPr/>
            <p:nvPr/>
          </p:nvSpPr>
          <p:spPr>
            <a:xfrm>
              <a:off x="6439964" y="3116899"/>
              <a:ext cx="4913783" cy="2075211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360000" rIns="142240" bIns="160020" numCol="1" spcCol="1270" anchor="t" anchorCtr="0">
              <a:noAutofit/>
            </a:bodyPr>
            <a:lstStyle/>
            <a:p>
              <a:pPr marL="228594" lvl="1" indent="-228594" defTabSz="88897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dirty="0">
                  <a:latin typeface="+mj-lt"/>
                </a:rPr>
                <a:t>for PIs up to 6 years after doctoral degree (PhD, MD, DVM or equivalent) with additional allowance for parental leave</a:t>
              </a:r>
              <a:endParaRPr lang="de-DE" sz="2000" dirty="0">
                <a:latin typeface="+mj-lt"/>
              </a:endParaRPr>
            </a:p>
            <a:p>
              <a:pPr marL="228594" lvl="1" indent="-228594" defTabSz="88897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dirty="0">
                  <a:latin typeface="+mj-lt"/>
                </a:rPr>
                <a:t>Project duration: 1 year</a:t>
              </a:r>
              <a:endParaRPr lang="de-DE" sz="2000" dirty="0">
                <a:latin typeface="+mj-lt"/>
              </a:endParaRPr>
            </a:p>
            <a:p>
              <a:pPr marL="228594" lvl="1" indent="-228594" defTabSz="88897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dirty="0">
                  <a:latin typeface="+mj-lt"/>
                </a:rPr>
                <a:t>maximum budget: EUR 25,000</a:t>
              </a:r>
              <a:endParaRPr lang="de-DE" sz="2000" dirty="0">
                <a:latin typeface="+mj-lt"/>
              </a:endParaRPr>
            </a:p>
          </p:txBody>
        </p:sp>
        <p:sp>
          <p:nvSpPr>
            <p:cNvPr id="5" name="Rectangle: Top Corners Rounded 4">
              <a:extLst>
                <a:ext uri="{FF2B5EF4-FFF2-40B4-BE49-F238E27FC236}">
                  <a16:creationId xmlns:a16="http://schemas.microsoft.com/office/drawing/2014/main" id="{69DD02F8-08A7-49B6-A12F-3DCF276F83A5}"/>
                </a:ext>
              </a:extLst>
            </p:cNvPr>
            <p:cNvSpPr/>
            <p:nvPr/>
          </p:nvSpPr>
          <p:spPr>
            <a:xfrm>
              <a:off x="838251" y="2483298"/>
              <a:ext cx="4913783" cy="945701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619" tIns="128467" rIns="201619" bIns="97536" numCol="1" spcCol="1270" anchor="ctr" anchorCtr="0">
              <a:noAutofit/>
            </a:bodyPr>
            <a:lstStyle/>
            <a:p>
              <a:pPr algn="ctr" defTabSz="106677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latin typeface="+mj-lt"/>
                </a:rPr>
                <a:t>Collaborative track</a:t>
              </a:r>
              <a:endParaRPr lang="de-DE" sz="2400" dirty="0">
                <a:latin typeface="+mj-lt"/>
              </a:endParaRPr>
            </a:p>
          </p:txBody>
        </p:sp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65A1FF6A-B546-4514-9E93-83AFA7EE7F41}"/>
                </a:ext>
              </a:extLst>
            </p:cNvPr>
            <p:cNvSpPr/>
            <p:nvPr/>
          </p:nvSpPr>
          <p:spPr>
            <a:xfrm>
              <a:off x="6439964" y="2483299"/>
              <a:ext cx="4913783" cy="945700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619" tIns="128467" rIns="201619" bIns="97536" numCol="1" spcCol="1270" anchor="ctr" anchorCtr="0">
              <a:noAutofit/>
            </a:bodyPr>
            <a:lstStyle/>
            <a:p>
              <a:pPr algn="ctr" defTabSz="106677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latin typeface="+mj-lt"/>
                </a:rPr>
                <a:t>Solo track</a:t>
              </a:r>
              <a:endParaRPr lang="de-DE" sz="2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58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1939">
        <p:fade/>
      </p:transition>
    </mc:Choice>
    <mc:Fallback xmlns="">
      <p:transition spd="med" advTm="121939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2D86-1139-4F88-BBE4-24EB3D06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de-DE" dirty="0"/>
              <a:t>What‘s new?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174F5E-A7B2-45C4-B2EC-3137035C44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158975"/>
              </p:ext>
            </p:extLst>
          </p:nvPr>
        </p:nvGraphicFramePr>
        <p:xfrm>
          <a:off x="627381" y="1187136"/>
          <a:ext cx="11422380" cy="74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7691E-3EF9-4FB4-800C-40B3C5CA27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4</a:t>
            </a:fld>
            <a:endParaRPr lang="de-DE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68B5C98-2598-49AF-A705-EB27B375EB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644657"/>
              </p:ext>
            </p:extLst>
          </p:nvPr>
        </p:nvGraphicFramePr>
        <p:xfrm>
          <a:off x="627381" y="2034860"/>
          <a:ext cx="11422380" cy="74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9B67FAB5-50BD-44E4-9C2C-2C4D875A5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948957"/>
              </p:ext>
            </p:extLst>
          </p:nvPr>
        </p:nvGraphicFramePr>
        <p:xfrm>
          <a:off x="627381" y="2875360"/>
          <a:ext cx="11422380" cy="74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51E8D1C4-6A18-4366-AE12-BC2C3EA3E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170482"/>
              </p:ext>
            </p:extLst>
          </p:nvPr>
        </p:nvGraphicFramePr>
        <p:xfrm>
          <a:off x="626401" y="3744359"/>
          <a:ext cx="11422380" cy="75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12513352-CE57-491F-BC21-744C2527F7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578130"/>
              </p:ext>
            </p:extLst>
          </p:nvPr>
        </p:nvGraphicFramePr>
        <p:xfrm>
          <a:off x="637541" y="4605978"/>
          <a:ext cx="11302212" cy="75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3EF621B1-CA21-4107-BB12-E58261211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963817"/>
              </p:ext>
            </p:extLst>
          </p:nvPr>
        </p:nvGraphicFramePr>
        <p:xfrm>
          <a:off x="627381" y="5453856"/>
          <a:ext cx="11412220" cy="74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2428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6173">
        <p:fade/>
      </p:transition>
    </mc:Choice>
    <mc:Fallback xmlns="">
      <p:transition spd="med" advTm="21617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99EB167-EDAC-4C6A-98D8-DFC28B0B5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0F41832-A702-43EC-BC8A-1BA86D67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Sub>
          <a:bldDgm bld="one"/>
        </p:bldSub>
      </p:bldGraphic>
    </p:bldLst>
  </p:timing>
  <p:extLst>
    <p:ext uri="{3A86A75C-4F4B-4683-9AE1-C65F6400EC91}">
      <p14:laserTraceLst xmlns:p14="http://schemas.microsoft.com/office/powerpoint/2010/main">
        <p14:tracePtLst>
          <p14:tracePt t="163836" x="136525" y="6327775"/>
          <p14:tracePt t="163845" x="182563" y="6310313"/>
          <p14:tracePt t="163850" x="265113" y="6264275"/>
          <p14:tracePt t="163855" x="319088" y="6237288"/>
          <p14:tracePt t="163862" x="401638" y="6181725"/>
          <p14:tracePt t="163869" x="484188" y="6164263"/>
          <p14:tracePt t="163877" x="584200" y="6118225"/>
          <p14:tracePt t="163883" x="693738" y="6072188"/>
          <p14:tracePt t="163891" x="776288" y="6045200"/>
          <p14:tracePt t="163897" x="876300" y="6018213"/>
          <p14:tracePt t="163905" x="968375" y="5991225"/>
          <p14:tracePt t="163912" x="1031875" y="5981700"/>
          <p14:tracePt t="163919" x="1104900" y="5972175"/>
          <p14:tracePt t="163926" x="1168400" y="5945188"/>
          <p14:tracePt t="163933" x="1260475" y="5926138"/>
          <p14:tracePt t="163942" x="1343025" y="5908675"/>
          <p14:tracePt t="163952" x="1416050" y="5881688"/>
          <p14:tracePt t="163958" x="1516063" y="5853113"/>
          <p14:tracePt t="163963" x="1616075" y="5807075"/>
          <p14:tracePt t="163969" x="1708150" y="5770563"/>
          <p14:tracePt t="163976" x="1827213" y="5726113"/>
          <p14:tracePt t="163983" x="1981200" y="5661025"/>
          <p14:tracePt t="163990" x="2127250" y="5616575"/>
          <p14:tracePt t="163999" x="2273300" y="5570538"/>
          <p14:tracePt t="164006" x="2411413" y="5543550"/>
          <p14:tracePt t="164012" x="2557463" y="5514975"/>
          <p14:tracePt t="164018" x="2703513" y="5497513"/>
          <p14:tracePt t="164025" x="2867025" y="5487988"/>
          <p14:tracePt t="164033" x="3013075" y="5470525"/>
          <p14:tracePt t="164039" x="3178175" y="5451475"/>
          <p14:tracePt t="164047" x="3379788" y="5451475"/>
          <p14:tracePt t="164054" x="3662363" y="5434013"/>
          <p14:tracePt t="164062" x="4044950" y="5414963"/>
          <p14:tracePt t="164069" x="4465638" y="5368925"/>
          <p14:tracePt t="164076" x="4821238" y="5305425"/>
          <p14:tracePt t="164084" x="5214938" y="5268913"/>
          <p14:tracePt t="164089" x="5607050" y="5222875"/>
          <p14:tracePt t="164096" x="5881688" y="5186363"/>
          <p14:tracePt t="164103" x="6237288" y="5141913"/>
          <p14:tracePt t="164110" x="6557963" y="5105400"/>
          <p14:tracePt t="164118" x="6748463" y="5086350"/>
          <p14:tracePt t="164124" x="6950075" y="5068888"/>
          <p14:tracePt t="164132" x="7142163" y="5040313"/>
          <p14:tracePt t="164139" x="7315200" y="5022850"/>
          <p14:tracePt t="164146" x="7470775" y="5013325"/>
          <p14:tracePt t="164155" x="7561263" y="4995863"/>
          <p14:tracePt t="164165" x="7653338" y="4986338"/>
          <p14:tracePt t="164167" x="7716838" y="4959350"/>
          <p14:tracePt t="164174" x="7772400" y="4959350"/>
          <p14:tracePt t="164183" x="7799388" y="4959350"/>
          <p14:tracePt t="164188" x="7845425" y="4959350"/>
          <p14:tracePt t="164195" x="7872413" y="4959350"/>
          <p14:tracePt t="164202" x="7899400" y="4967288"/>
          <p14:tracePt t="164209" x="7945438" y="4986338"/>
          <p14:tracePt t="164216" x="7972425" y="5003800"/>
          <p14:tracePt t="164224" x="8008938" y="5022850"/>
          <p14:tracePt t="164230" x="8054975" y="5040313"/>
          <p14:tracePt t="164237" x="8081963" y="5076825"/>
          <p14:tracePt t="164245" x="8108950" y="5095875"/>
          <p14:tracePt t="164252" x="8174038" y="5122863"/>
          <p14:tracePt t="164259" x="8220075" y="5141913"/>
          <p14:tracePt t="164266" x="8293100" y="5168900"/>
          <p14:tracePt t="164273" x="8356600" y="5205413"/>
          <p14:tracePt t="164283" x="8456613" y="5232400"/>
          <p14:tracePt t="164288" x="8548688" y="5251450"/>
          <p14:tracePt t="164296" x="8593138" y="5259388"/>
          <p14:tracePt t="164302" x="8629650" y="5259388"/>
          <p14:tracePt t="164308" x="8675688" y="5259388"/>
          <p14:tracePt t="164316" x="8702675" y="5259388"/>
          <p14:tracePt t="164323" x="8721725" y="5259388"/>
          <p14:tracePt t="164330" x="8731250" y="5259388"/>
          <p14:tracePt t="164337" x="8748713" y="5259388"/>
          <p14:tracePt t="164351" x="8758238" y="5259388"/>
          <p14:tracePt t="164366" x="8767763" y="5259388"/>
          <p14:tracePt t="164372" x="8775700" y="5259388"/>
          <p14:tracePt t="164379" x="8785225" y="5259388"/>
          <p14:tracePt t="164386" x="8794750" y="5259388"/>
          <p14:tracePt t="164393" x="8804275" y="5259388"/>
          <p14:tracePt t="164408" x="8821738" y="5259388"/>
          <p14:tracePt t="164415" x="8831263" y="5259388"/>
          <p14:tracePt t="164422" x="8848725" y="5259388"/>
          <p14:tracePt t="164429" x="8867775" y="5259388"/>
          <p14:tracePt t="164436" x="8885238" y="5259388"/>
          <p14:tracePt t="164443" x="8921750" y="5259388"/>
          <p14:tracePt t="164450" x="8959850" y="5251450"/>
          <p14:tracePt t="164457" x="8986838" y="5241925"/>
          <p14:tracePt t="164465" x="9032875" y="5232400"/>
          <p14:tracePt t="164471" x="9059863" y="5205413"/>
          <p14:tracePt t="164479" x="9077325" y="5195888"/>
          <p14:tracePt t="164485" x="9096375" y="5195888"/>
          <p14:tracePt t="164492" x="9113838" y="5186363"/>
          <p14:tracePt t="164500" x="9123363" y="5178425"/>
          <p14:tracePt t="164507" x="9132888" y="5178425"/>
          <p14:tracePt t="164514" x="9142413" y="5178425"/>
          <p14:tracePt t="164529" x="9150350" y="5178425"/>
          <p14:tracePt t="164535" x="9159875" y="5168900"/>
          <p14:tracePt t="164543" x="9178925" y="5159375"/>
          <p14:tracePt t="164549" x="9223375" y="5149850"/>
          <p14:tracePt t="164557" x="9251950" y="5122863"/>
          <p14:tracePt t="164563" x="9278938" y="5095875"/>
          <p14:tracePt t="164570" x="9342438" y="5068888"/>
          <p14:tracePt t="164578" x="9378950" y="5049838"/>
          <p14:tracePt t="164585" x="9434513" y="5022850"/>
          <p14:tracePt t="164592" x="9461500" y="4995863"/>
          <p14:tracePt t="164599" x="9507538" y="4986338"/>
          <p14:tracePt t="164608" x="9551988" y="4976813"/>
          <p14:tracePt t="164615" x="9580563" y="4967288"/>
          <p14:tracePt t="164621" x="9598025" y="4959350"/>
          <p14:tracePt t="164629" x="9617075" y="4940300"/>
          <p14:tracePt t="164636" x="9644063" y="4930775"/>
          <p14:tracePt t="164642" x="9661525" y="4930775"/>
          <p14:tracePt t="164651" x="9671050" y="4930775"/>
          <p14:tracePt t="164656" x="9680575" y="4930775"/>
          <p14:tracePt t="164663" x="9690100" y="4930775"/>
          <p14:tracePt t="164670" x="9698038" y="4930775"/>
          <p14:tracePt t="164735" x="9690100" y="4930775"/>
          <p14:tracePt t="164743" x="9671050" y="4930775"/>
          <p14:tracePt t="164751" x="9644063" y="4930775"/>
          <p14:tracePt t="164756" x="9625013" y="4949825"/>
          <p14:tracePt t="164762" x="9607550" y="4959350"/>
          <p14:tracePt t="164769" x="9571038" y="4967288"/>
          <p14:tracePt t="164777" x="9544050" y="4967288"/>
          <p14:tracePt t="164784" x="9507538" y="4967288"/>
          <p14:tracePt t="164790" x="9461500" y="4976813"/>
          <p14:tracePt t="164800" x="9405938" y="4986338"/>
          <p14:tracePt t="164805" x="9369425" y="5003800"/>
          <p14:tracePt t="164812" x="9342438" y="5003800"/>
          <p14:tracePt t="164819" x="9296400" y="5013325"/>
          <p14:tracePt t="164826" x="9278938" y="5032375"/>
          <p14:tracePt t="164833" x="9259888" y="5032375"/>
          <p14:tracePt t="164840" x="9251950" y="5032375"/>
          <p14:tracePt t="164847" x="9242425" y="5032375"/>
          <p14:tracePt t="164854" x="9232900" y="5032375"/>
          <p14:tracePt t="164863" x="9215438" y="5032375"/>
          <p14:tracePt t="164872" x="9205913" y="5032375"/>
          <p14:tracePt t="164877" x="9196388" y="5032375"/>
          <p14:tracePt t="164912" x="9223375" y="5032375"/>
          <p14:tracePt t="164918" x="9242425" y="5032375"/>
          <p14:tracePt t="164925" x="9269413" y="5032375"/>
          <p14:tracePt t="164933" x="9305925" y="5022850"/>
          <p14:tracePt t="164939" x="9342438" y="5013325"/>
          <p14:tracePt t="164946" x="9388475" y="5013325"/>
          <p14:tracePt t="164953" x="9415463" y="4995863"/>
          <p14:tracePt t="164960" x="9471025" y="4995863"/>
          <p14:tracePt t="164967" x="9498013" y="4995863"/>
          <p14:tracePt t="164974" x="9544050" y="4995863"/>
          <p14:tracePt t="164982" x="9571038" y="4995863"/>
          <p14:tracePt t="164989" x="9588500" y="4995863"/>
          <p14:tracePt t="164996" x="9607550" y="4995863"/>
          <p14:tracePt t="165003" x="9634538" y="4995863"/>
          <p14:tracePt t="165010" x="9644063" y="4995863"/>
          <p14:tracePt t="165017" x="9653588" y="4995863"/>
          <p14:tracePt t="165031" x="9661525" y="4995863"/>
          <p14:tracePt t="165066" x="9653588" y="4995863"/>
          <p14:tracePt t="165074" x="9598025" y="4995863"/>
          <p14:tracePt t="165081" x="9515475" y="4995863"/>
          <p14:tracePt t="165088" x="9378950" y="4995863"/>
          <p14:tracePt t="165095" x="9169400" y="5013325"/>
          <p14:tracePt t="165102" x="8986838" y="5032375"/>
          <p14:tracePt t="165110" x="8758238" y="5049838"/>
          <p14:tracePt t="165116" x="8483600" y="5068888"/>
          <p14:tracePt t="165123" x="8256588" y="5086350"/>
          <p14:tracePt t="165130" x="7981950" y="5105400"/>
          <p14:tracePt t="165137" x="7680325" y="5105400"/>
          <p14:tracePt t="165144" x="7269163" y="5105400"/>
          <p14:tracePt t="165151" x="6813550" y="5086350"/>
          <p14:tracePt t="165158" x="6246813" y="5040313"/>
          <p14:tracePt t="165166" x="5643563" y="4986338"/>
          <p14:tracePt t="165173" x="4959350" y="4913313"/>
          <p14:tracePt t="165180" x="4237038" y="4830763"/>
          <p14:tracePt t="165187" x="3525838" y="4803775"/>
          <p14:tracePt t="165194" x="2859088" y="4775200"/>
          <p14:tracePt t="165201" x="2182813" y="4775200"/>
          <p14:tracePt t="165208" x="1516063" y="4775200"/>
          <p14:tracePt t="165216" x="885825" y="4794250"/>
          <p14:tracePt t="165222" x="282575" y="4821238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2D86-1139-4F88-BBE4-24EB3D06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de-DE" dirty="0"/>
              <a:t>What stays?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174F5E-A7B2-45C4-B2EC-3137035C44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6401" y="1208051"/>
          <a:ext cx="11422380" cy="74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7691E-3EF9-4FB4-800C-40B3C5CA27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68B5C98-2598-49AF-A705-EB27B375EB01}"/>
              </a:ext>
            </a:extLst>
          </p:cNvPr>
          <p:cNvGraphicFramePr>
            <a:graphicFrameLocks/>
          </p:cNvGraphicFramePr>
          <p:nvPr/>
        </p:nvGraphicFramePr>
        <p:xfrm>
          <a:off x="626401" y="2060196"/>
          <a:ext cx="11422380" cy="74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9B67FAB5-50BD-44E4-9C2C-2C4D875A5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229160"/>
              </p:ext>
            </p:extLst>
          </p:nvPr>
        </p:nvGraphicFramePr>
        <p:xfrm>
          <a:off x="626401" y="2910967"/>
          <a:ext cx="11422380" cy="74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51E8D1C4-6A18-4366-AE12-BC2C3EA3E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495035"/>
              </p:ext>
            </p:extLst>
          </p:nvPr>
        </p:nvGraphicFramePr>
        <p:xfrm>
          <a:off x="626401" y="3761738"/>
          <a:ext cx="11422380" cy="75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12513352-CE57-491F-BC21-744C2527F7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36185"/>
              </p:ext>
            </p:extLst>
          </p:nvPr>
        </p:nvGraphicFramePr>
        <p:xfrm>
          <a:off x="626401" y="4626247"/>
          <a:ext cx="11302212" cy="75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B6EC52C6-69BC-4830-81EC-077671E798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618222"/>
              </p:ext>
            </p:extLst>
          </p:nvPr>
        </p:nvGraphicFramePr>
        <p:xfrm>
          <a:off x="686485" y="5490756"/>
          <a:ext cx="11302212" cy="75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663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6343">
        <p:fade/>
      </p:transition>
    </mc:Choice>
    <mc:Fallback xmlns="">
      <p:transition spd="med" advTm="1163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CD2A-B31F-4DAD-B3A7-181AE9FB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How does the application process work?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1AAB52-CF1B-4DF5-A3AF-9A0D362A66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942129"/>
              </p:ext>
            </p:extLst>
          </p:nvPr>
        </p:nvGraphicFramePr>
        <p:xfrm>
          <a:off x="838200" y="1253331"/>
          <a:ext cx="10515600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464AD-B824-4C31-93AA-C2DCE2FD15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4564CA-DAB0-4496-B0EC-700691B8A58F}"/>
              </a:ext>
            </a:extLst>
          </p:cNvPr>
          <p:cNvSpPr txBox="1"/>
          <p:nvPr/>
        </p:nvSpPr>
        <p:spPr>
          <a:xfrm>
            <a:off x="935422" y="5503853"/>
            <a:ext cx="9764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*  details following pages</a:t>
            </a:r>
          </a:p>
          <a:p>
            <a:r>
              <a:rPr lang="de-DE" dirty="0">
                <a:latin typeface="+mj-lt"/>
              </a:rPr>
              <a:t>**instructions will be forthcoming in time with the invitations for full proposals in early 2022.</a:t>
            </a:r>
          </a:p>
        </p:txBody>
      </p:sp>
    </p:spTree>
    <p:extLst>
      <p:ext uri="{BB962C8B-B14F-4D97-AF65-F5344CB8AC3E}">
        <p14:creationId xmlns:p14="http://schemas.microsoft.com/office/powerpoint/2010/main" val="289419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1883">
        <p:fade/>
      </p:transition>
    </mc:Choice>
    <mc:Fallback xmlns="">
      <p:transition spd="med" advTm="51883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7038-F915-4A38-8783-BF48BFA66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/>
              <a:t>The first GIF Nexus call for proposals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9ACD5-4A3A-42DB-95FB-894F048B20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8B3414E1-C4B4-4F21-8225-F20F332262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2899414"/>
              </p:ext>
            </p:extLst>
          </p:nvPr>
        </p:nvGraphicFramePr>
        <p:xfrm>
          <a:off x="503183" y="1260780"/>
          <a:ext cx="11359032" cy="548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F1EF35A-9084-48F4-8A0A-61655B2E24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620907"/>
              </p:ext>
            </p:extLst>
          </p:nvPr>
        </p:nvGraphicFramePr>
        <p:xfrm>
          <a:off x="503184" y="4401099"/>
          <a:ext cx="11359033" cy="419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7CBCA81D-B1BB-4509-BFDE-44FEFB0A4A20}"/>
              </a:ext>
            </a:extLst>
          </p:cNvPr>
          <p:cNvGrpSpPr/>
          <p:nvPr/>
        </p:nvGrpSpPr>
        <p:grpSpPr>
          <a:xfrm>
            <a:off x="508644" y="5027167"/>
            <a:ext cx="11353571" cy="1078993"/>
            <a:chOff x="508643" y="4972393"/>
            <a:chExt cx="11353573" cy="12063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DA70DBC-4744-4D0C-88AE-68AEC0F111BD}"/>
                </a:ext>
              </a:extLst>
            </p:cNvPr>
            <p:cNvSpPr/>
            <p:nvPr/>
          </p:nvSpPr>
          <p:spPr>
            <a:xfrm>
              <a:off x="508643" y="4972393"/>
              <a:ext cx="1872000" cy="1206360"/>
            </a:xfrm>
            <a:custGeom>
              <a:avLst/>
              <a:gdLst>
                <a:gd name="connsiteX0" fmla="*/ 0 w 1693137"/>
                <a:gd name="connsiteY0" fmla="*/ 120636 h 1206360"/>
                <a:gd name="connsiteX1" fmla="*/ 120636 w 1693137"/>
                <a:gd name="connsiteY1" fmla="*/ 0 h 1206360"/>
                <a:gd name="connsiteX2" fmla="*/ 1572501 w 1693137"/>
                <a:gd name="connsiteY2" fmla="*/ 0 h 1206360"/>
                <a:gd name="connsiteX3" fmla="*/ 1693137 w 1693137"/>
                <a:gd name="connsiteY3" fmla="*/ 120636 h 1206360"/>
                <a:gd name="connsiteX4" fmla="*/ 1693137 w 1693137"/>
                <a:gd name="connsiteY4" fmla="*/ 1085724 h 1206360"/>
                <a:gd name="connsiteX5" fmla="*/ 1572501 w 1693137"/>
                <a:gd name="connsiteY5" fmla="*/ 1206360 h 1206360"/>
                <a:gd name="connsiteX6" fmla="*/ 120636 w 1693137"/>
                <a:gd name="connsiteY6" fmla="*/ 1206360 h 1206360"/>
                <a:gd name="connsiteX7" fmla="*/ 0 w 1693137"/>
                <a:gd name="connsiteY7" fmla="*/ 1085724 h 1206360"/>
                <a:gd name="connsiteX8" fmla="*/ 0 w 1693137"/>
                <a:gd name="connsiteY8" fmla="*/ 120636 h 120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137" h="1206360">
                  <a:moveTo>
                    <a:pt x="0" y="120636"/>
                  </a:moveTo>
                  <a:cubicBezTo>
                    <a:pt x="0" y="54011"/>
                    <a:pt x="54011" y="0"/>
                    <a:pt x="120636" y="0"/>
                  </a:cubicBezTo>
                  <a:lnTo>
                    <a:pt x="1572501" y="0"/>
                  </a:lnTo>
                  <a:cubicBezTo>
                    <a:pt x="1639126" y="0"/>
                    <a:pt x="1693137" y="54011"/>
                    <a:pt x="1693137" y="120636"/>
                  </a:cubicBezTo>
                  <a:lnTo>
                    <a:pt x="1693137" y="1085724"/>
                  </a:lnTo>
                  <a:cubicBezTo>
                    <a:pt x="1693137" y="1152349"/>
                    <a:pt x="1639126" y="1206360"/>
                    <a:pt x="1572501" y="1206360"/>
                  </a:cubicBezTo>
                  <a:lnTo>
                    <a:pt x="120636" y="1206360"/>
                  </a:lnTo>
                  <a:cubicBezTo>
                    <a:pt x="54011" y="1206360"/>
                    <a:pt x="0" y="1152349"/>
                    <a:pt x="0" y="1085724"/>
                  </a:cubicBezTo>
                  <a:lnTo>
                    <a:pt x="0" y="120636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96293" tIns="96293" rIns="96293" bIns="96293" numCol="1" spcCol="1270" anchor="t" anchorCtr="0">
              <a:noAutofit/>
            </a:bodyPr>
            <a:lstStyle/>
            <a:p>
              <a:pPr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dirty="0">
                  <a:latin typeface="+mj-lt"/>
                </a:rPr>
                <a:t>15 Dec 2021</a:t>
              </a:r>
            </a:p>
            <a:p>
              <a:pPr marL="114297" lvl="1" indent="-114297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>
                  <a:latin typeface="+mj-lt"/>
                </a:rPr>
                <a:t>Deadline for pre-proposal submission</a:t>
              </a:r>
              <a:endParaRPr lang="de-DE" sz="1400" dirty="0">
                <a:latin typeface="+mj-lt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A634488-07E3-4BE7-9A7F-6128D6AEC159}"/>
                </a:ext>
              </a:extLst>
            </p:cNvPr>
            <p:cNvSpPr/>
            <p:nvPr/>
          </p:nvSpPr>
          <p:spPr>
            <a:xfrm>
              <a:off x="2450367" y="5365624"/>
              <a:ext cx="358945" cy="419898"/>
            </a:xfrm>
            <a:custGeom>
              <a:avLst/>
              <a:gdLst>
                <a:gd name="connsiteX0" fmla="*/ 0 w 358945"/>
                <a:gd name="connsiteY0" fmla="*/ 83980 h 419898"/>
                <a:gd name="connsiteX1" fmla="*/ 179473 w 358945"/>
                <a:gd name="connsiteY1" fmla="*/ 83980 h 419898"/>
                <a:gd name="connsiteX2" fmla="*/ 179473 w 358945"/>
                <a:gd name="connsiteY2" fmla="*/ 0 h 419898"/>
                <a:gd name="connsiteX3" fmla="*/ 358945 w 358945"/>
                <a:gd name="connsiteY3" fmla="*/ 209949 h 419898"/>
                <a:gd name="connsiteX4" fmla="*/ 179473 w 358945"/>
                <a:gd name="connsiteY4" fmla="*/ 419898 h 419898"/>
                <a:gd name="connsiteX5" fmla="*/ 179473 w 358945"/>
                <a:gd name="connsiteY5" fmla="*/ 335918 h 419898"/>
                <a:gd name="connsiteX6" fmla="*/ 0 w 358945"/>
                <a:gd name="connsiteY6" fmla="*/ 335918 h 419898"/>
                <a:gd name="connsiteX7" fmla="*/ 0 w 358945"/>
                <a:gd name="connsiteY7" fmla="*/ 83980 h 41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945" h="419898">
                  <a:moveTo>
                    <a:pt x="0" y="83980"/>
                  </a:moveTo>
                  <a:lnTo>
                    <a:pt x="179473" y="83980"/>
                  </a:lnTo>
                  <a:lnTo>
                    <a:pt x="179473" y="0"/>
                  </a:lnTo>
                  <a:lnTo>
                    <a:pt x="358945" y="209949"/>
                  </a:lnTo>
                  <a:lnTo>
                    <a:pt x="179473" y="419898"/>
                  </a:lnTo>
                  <a:lnTo>
                    <a:pt x="179473" y="335918"/>
                  </a:lnTo>
                  <a:lnTo>
                    <a:pt x="0" y="335918"/>
                  </a:lnTo>
                  <a:lnTo>
                    <a:pt x="0" y="8398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3980" rIns="107683" bIns="83980" numCol="1" spcCol="1270" anchor="ctr" anchorCtr="0">
              <a:noAutofit/>
            </a:bodyPr>
            <a:lstStyle/>
            <a:p>
              <a:pPr algn="ctr" defTabSz="57783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300">
                <a:latin typeface="+mj-lt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FA7114B-DA4C-49C3-96FA-35946A2F8F3C}"/>
                </a:ext>
              </a:extLst>
            </p:cNvPr>
            <p:cNvSpPr/>
            <p:nvPr/>
          </p:nvSpPr>
          <p:spPr>
            <a:xfrm>
              <a:off x="2879036" y="4972393"/>
              <a:ext cx="1872000" cy="1206360"/>
            </a:xfrm>
            <a:custGeom>
              <a:avLst/>
              <a:gdLst>
                <a:gd name="connsiteX0" fmla="*/ 0 w 1693137"/>
                <a:gd name="connsiteY0" fmla="*/ 120636 h 1206360"/>
                <a:gd name="connsiteX1" fmla="*/ 120636 w 1693137"/>
                <a:gd name="connsiteY1" fmla="*/ 0 h 1206360"/>
                <a:gd name="connsiteX2" fmla="*/ 1572501 w 1693137"/>
                <a:gd name="connsiteY2" fmla="*/ 0 h 1206360"/>
                <a:gd name="connsiteX3" fmla="*/ 1693137 w 1693137"/>
                <a:gd name="connsiteY3" fmla="*/ 120636 h 1206360"/>
                <a:gd name="connsiteX4" fmla="*/ 1693137 w 1693137"/>
                <a:gd name="connsiteY4" fmla="*/ 1085724 h 1206360"/>
                <a:gd name="connsiteX5" fmla="*/ 1572501 w 1693137"/>
                <a:gd name="connsiteY5" fmla="*/ 1206360 h 1206360"/>
                <a:gd name="connsiteX6" fmla="*/ 120636 w 1693137"/>
                <a:gd name="connsiteY6" fmla="*/ 1206360 h 1206360"/>
                <a:gd name="connsiteX7" fmla="*/ 0 w 1693137"/>
                <a:gd name="connsiteY7" fmla="*/ 1085724 h 1206360"/>
                <a:gd name="connsiteX8" fmla="*/ 0 w 1693137"/>
                <a:gd name="connsiteY8" fmla="*/ 120636 h 120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137" h="1206360">
                  <a:moveTo>
                    <a:pt x="0" y="120636"/>
                  </a:moveTo>
                  <a:cubicBezTo>
                    <a:pt x="0" y="54011"/>
                    <a:pt x="54011" y="0"/>
                    <a:pt x="120636" y="0"/>
                  </a:cubicBezTo>
                  <a:lnTo>
                    <a:pt x="1572501" y="0"/>
                  </a:lnTo>
                  <a:cubicBezTo>
                    <a:pt x="1639126" y="0"/>
                    <a:pt x="1693137" y="54011"/>
                    <a:pt x="1693137" y="120636"/>
                  </a:cubicBezTo>
                  <a:lnTo>
                    <a:pt x="1693137" y="1085724"/>
                  </a:lnTo>
                  <a:cubicBezTo>
                    <a:pt x="1693137" y="1152349"/>
                    <a:pt x="1639126" y="1206360"/>
                    <a:pt x="1572501" y="1206360"/>
                  </a:cubicBezTo>
                  <a:lnTo>
                    <a:pt x="120636" y="1206360"/>
                  </a:lnTo>
                  <a:cubicBezTo>
                    <a:pt x="54011" y="1206360"/>
                    <a:pt x="0" y="1152349"/>
                    <a:pt x="0" y="1085724"/>
                  </a:cubicBezTo>
                  <a:lnTo>
                    <a:pt x="0" y="120636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96293" tIns="96293" rIns="96293" bIns="96293" numCol="1" spcCol="1270" anchor="t" anchorCtr="0">
              <a:noAutofit/>
            </a:bodyPr>
            <a:lstStyle/>
            <a:p>
              <a:pPr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dirty="0">
                  <a:latin typeface="+mj-lt"/>
                </a:rPr>
                <a:t>End of Jan 2022</a:t>
              </a:r>
            </a:p>
            <a:p>
              <a:pPr marL="114297" lvl="1" indent="-114297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>
                  <a:latin typeface="+mj-lt"/>
                </a:rPr>
                <a:t>Notification on full-proposal eligibility</a:t>
              </a:r>
              <a:endParaRPr lang="de-DE" sz="1400" dirty="0">
                <a:latin typeface="+mj-lt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1EC6E73-4CA9-4F2D-85B1-F3D3B3353687}"/>
                </a:ext>
              </a:extLst>
            </p:cNvPr>
            <p:cNvSpPr/>
            <p:nvPr/>
          </p:nvSpPr>
          <p:spPr>
            <a:xfrm>
              <a:off x="4815987" y="5365624"/>
              <a:ext cx="358945" cy="419898"/>
            </a:xfrm>
            <a:custGeom>
              <a:avLst/>
              <a:gdLst>
                <a:gd name="connsiteX0" fmla="*/ 0 w 358945"/>
                <a:gd name="connsiteY0" fmla="*/ 83980 h 419898"/>
                <a:gd name="connsiteX1" fmla="*/ 179473 w 358945"/>
                <a:gd name="connsiteY1" fmla="*/ 83980 h 419898"/>
                <a:gd name="connsiteX2" fmla="*/ 179473 w 358945"/>
                <a:gd name="connsiteY2" fmla="*/ 0 h 419898"/>
                <a:gd name="connsiteX3" fmla="*/ 358945 w 358945"/>
                <a:gd name="connsiteY3" fmla="*/ 209949 h 419898"/>
                <a:gd name="connsiteX4" fmla="*/ 179473 w 358945"/>
                <a:gd name="connsiteY4" fmla="*/ 419898 h 419898"/>
                <a:gd name="connsiteX5" fmla="*/ 179473 w 358945"/>
                <a:gd name="connsiteY5" fmla="*/ 335918 h 419898"/>
                <a:gd name="connsiteX6" fmla="*/ 0 w 358945"/>
                <a:gd name="connsiteY6" fmla="*/ 335918 h 419898"/>
                <a:gd name="connsiteX7" fmla="*/ 0 w 358945"/>
                <a:gd name="connsiteY7" fmla="*/ 83980 h 41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945" h="419898">
                  <a:moveTo>
                    <a:pt x="0" y="83980"/>
                  </a:moveTo>
                  <a:lnTo>
                    <a:pt x="179473" y="83980"/>
                  </a:lnTo>
                  <a:lnTo>
                    <a:pt x="179473" y="0"/>
                  </a:lnTo>
                  <a:lnTo>
                    <a:pt x="358945" y="209949"/>
                  </a:lnTo>
                  <a:lnTo>
                    <a:pt x="179473" y="419898"/>
                  </a:lnTo>
                  <a:lnTo>
                    <a:pt x="179473" y="335918"/>
                  </a:lnTo>
                  <a:lnTo>
                    <a:pt x="0" y="335918"/>
                  </a:lnTo>
                  <a:lnTo>
                    <a:pt x="0" y="8398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3980" rIns="107683" bIns="83980" numCol="1" spcCol="1270" anchor="ctr" anchorCtr="0">
              <a:noAutofit/>
            </a:bodyPr>
            <a:lstStyle/>
            <a:p>
              <a:pPr algn="ctr" defTabSz="57783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300">
                <a:latin typeface="+mj-lt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CA67790-8A49-4119-AF91-CD1455A02E66}"/>
                </a:ext>
              </a:extLst>
            </p:cNvPr>
            <p:cNvSpPr/>
            <p:nvPr/>
          </p:nvSpPr>
          <p:spPr>
            <a:xfrm>
              <a:off x="5249430" y="4972393"/>
              <a:ext cx="1872000" cy="1206360"/>
            </a:xfrm>
            <a:custGeom>
              <a:avLst/>
              <a:gdLst>
                <a:gd name="connsiteX0" fmla="*/ 0 w 1693137"/>
                <a:gd name="connsiteY0" fmla="*/ 120636 h 1206360"/>
                <a:gd name="connsiteX1" fmla="*/ 120636 w 1693137"/>
                <a:gd name="connsiteY1" fmla="*/ 0 h 1206360"/>
                <a:gd name="connsiteX2" fmla="*/ 1572501 w 1693137"/>
                <a:gd name="connsiteY2" fmla="*/ 0 h 1206360"/>
                <a:gd name="connsiteX3" fmla="*/ 1693137 w 1693137"/>
                <a:gd name="connsiteY3" fmla="*/ 120636 h 1206360"/>
                <a:gd name="connsiteX4" fmla="*/ 1693137 w 1693137"/>
                <a:gd name="connsiteY4" fmla="*/ 1085724 h 1206360"/>
                <a:gd name="connsiteX5" fmla="*/ 1572501 w 1693137"/>
                <a:gd name="connsiteY5" fmla="*/ 1206360 h 1206360"/>
                <a:gd name="connsiteX6" fmla="*/ 120636 w 1693137"/>
                <a:gd name="connsiteY6" fmla="*/ 1206360 h 1206360"/>
                <a:gd name="connsiteX7" fmla="*/ 0 w 1693137"/>
                <a:gd name="connsiteY7" fmla="*/ 1085724 h 1206360"/>
                <a:gd name="connsiteX8" fmla="*/ 0 w 1693137"/>
                <a:gd name="connsiteY8" fmla="*/ 120636 h 120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137" h="1206360">
                  <a:moveTo>
                    <a:pt x="0" y="120636"/>
                  </a:moveTo>
                  <a:cubicBezTo>
                    <a:pt x="0" y="54011"/>
                    <a:pt x="54011" y="0"/>
                    <a:pt x="120636" y="0"/>
                  </a:cubicBezTo>
                  <a:lnTo>
                    <a:pt x="1572501" y="0"/>
                  </a:lnTo>
                  <a:cubicBezTo>
                    <a:pt x="1639126" y="0"/>
                    <a:pt x="1693137" y="54011"/>
                    <a:pt x="1693137" y="120636"/>
                  </a:cubicBezTo>
                  <a:lnTo>
                    <a:pt x="1693137" y="1085724"/>
                  </a:lnTo>
                  <a:cubicBezTo>
                    <a:pt x="1693137" y="1152349"/>
                    <a:pt x="1639126" y="1206360"/>
                    <a:pt x="1572501" y="1206360"/>
                  </a:cubicBezTo>
                  <a:lnTo>
                    <a:pt x="120636" y="1206360"/>
                  </a:lnTo>
                  <a:cubicBezTo>
                    <a:pt x="54011" y="1206360"/>
                    <a:pt x="0" y="1152349"/>
                    <a:pt x="0" y="1085724"/>
                  </a:cubicBezTo>
                  <a:lnTo>
                    <a:pt x="0" y="120636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96293" tIns="96293" rIns="96293" bIns="96293" numCol="1" spcCol="1270" anchor="t" anchorCtr="0">
              <a:noAutofit/>
            </a:bodyPr>
            <a:lstStyle/>
            <a:p>
              <a:pPr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dirty="0">
                  <a:latin typeface="+mj-lt"/>
                </a:rPr>
                <a:t>14 Mar 2022</a:t>
              </a:r>
            </a:p>
            <a:p>
              <a:pPr marL="114297" lvl="1" indent="-114297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>
                  <a:latin typeface="+mj-lt"/>
                </a:rPr>
                <a:t>Submission deadline full proposals</a:t>
              </a:r>
              <a:endParaRPr lang="de-DE" sz="1400" dirty="0">
                <a:latin typeface="+mj-lt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B0FBC06-3082-466A-9B01-0D4C549D58FB}"/>
                </a:ext>
              </a:extLst>
            </p:cNvPr>
            <p:cNvSpPr/>
            <p:nvPr/>
          </p:nvSpPr>
          <p:spPr>
            <a:xfrm>
              <a:off x="7191154" y="5370907"/>
              <a:ext cx="358945" cy="419898"/>
            </a:xfrm>
            <a:custGeom>
              <a:avLst/>
              <a:gdLst>
                <a:gd name="connsiteX0" fmla="*/ 0 w 358945"/>
                <a:gd name="connsiteY0" fmla="*/ 83980 h 419898"/>
                <a:gd name="connsiteX1" fmla="*/ 179473 w 358945"/>
                <a:gd name="connsiteY1" fmla="*/ 83980 h 419898"/>
                <a:gd name="connsiteX2" fmla="*/ 179473 w 358945"/>
                <a:gd name="connsiteY2" fmla="*/ 0 h 419898"/>
                <a:gd name="connsiteX3" fmla="*/ 358945 w 358945"/>
                <a:gd name="connsiteY3" fmla="*/ 209949 h 419898"/>
                <a:gd name="connsiteX4" fmla="*/ 179473 w 358945"/>
                <a:gd name="connsiteY4" fmla="*/ 419898 h 419898"/>
                <a:gd name="connsiteX5" fmla="*/ 179473 w 358945"/>
                <a:gd name="connsiteY5" fmla="*/ 335918 h 419898"/>
                <a:gd name="connsiteX6" fmla="*/ 0 w 358945"/>
                <a:gd name="connsiteY6" fmla="*/ 335918 h 419898"/>
                <a:gd name="connsiteX7" fmla="*/ 0 w 358945"/>
                <a:gd name="connsiteY7" fmla="*/ 83980 h 41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945" h="419898">
                  <a:moveTo>
                    <a:pt x="0" y="83980"/>
                  </a:moveTo>
                  <a:lnTo>
                    <a:pt x="179473" y="83980"/>
                  </a:lnTo>
                  <a:lnTo>
                    <a:pt x="179473" y="0"/>
                  </a:lnTo>
                  <a:lnTo>
                    <a:pt x="358945" y="209949"/>
                  </a:lnTo>
                  <a:lnTo>
                    <a:pt x="179473" y="419898"/>
                  </a:lnTo>
                  <a:lnTo>
                    <a:pt x="179473" y="335918"/>
                  </a:lnTo>
                  <a:lnTo>
                    <a:pt x="0" y="335918"/>
                  </a:lnTo>
                  <a:lnTo>
                    <a:pt x="0" y="8398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3980" rIns="107683" bIns="83980" numCol="1" spcCol="1270" anchor="ctr" anchorCtr="0">
              <a:noAutofit/>
            </a:bodyPr>
            <a:lstStyle/>
            <a:p>
              <a:pPr algn="ctr" defTabSz="57783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300">
                <a:latin typeface="+mj-lt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3FFD687-B524-4005-B1CA-6EFA5DC7EA07}"/>
                </a:ext>
              </a:extLst>
            </p:cNvPr>
            <p:cNvSpPr/>
            <p:nvPr/>
          </p:nvSpPr>
          <p:spPr>
            <a:xfrm>
              <a:off x="7619823" y="4972393"/>
              <a:ext cx="1872000" cy="1206360"/>
            </a:xfrm>
            <a:custGeom>
              <a:avLst/>
              <a:gdLst>
                <a:gd name="connsiteX0" fmla="*/ 0 w 1693137"/>
                <a:gd name="connsiteY0" fmla="*/ 120636 h 1206360"/>
                <a:gd name="connsiteX1" fmla="*/ 120636 w 1693137"/>
                <a:gd name="connsiteY1" fmla="*/ 0 h 1206360"/>
                <a:gd name="connsiteX2" fmla="*/ 1572501 w 1693137"/>
                <a:gd name="connsiteY2" fmla="*/ 0 h 1206360"/>
                <a:gd name="connsiteX3" fmla="*/ 1693137 w 1693137"/>
                <a:gd name="connsiteY3" fmla="*/ 120636 h 1206360"/>
                <a:gd name="connsiteX4" fmla="*/ 1693137 w 1693137"/>
                <a:gd name="connsiteY4" fmla="*/ 1085724 h 1206360"/>
                <a:gd name="connsiteX5" fmla="*/ 1572501 w 1693137"/>
                <a:gd name="connsiteY5" fmla="*/ 1206360 h 1206360"/>
                <a:gd name="connsiteX6" fmla="*/ 120636 w 1693137"/>
                <a:gd name="connsiteY6" fmla="*/ 1206360 h 1206360"/>
                <a:gd name="connsiteX7" fmla="*/ 0 w 1693137"/>
                <a:gd name="connsiteY7" fmla="*/ 1085724 h 1206360"/>
                <a:gd name="connsiteX8" fmla="*/ 0 w 1693137"/>
                <a:gd name="connsiteY8" fmla="*/ 120636 h 120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137" h="1206360">
                  <a:moveTo>
                    <a:pt x="0" y="120636"/>
                  </a:moveTo>
                  <a:cubicBezTo>
                    <a:pt x="0" y="54011"/>
                    <a:pt x="54011" y="0"/>
                    <a:pt x="120636" y="0"/>
                  </a:cubicBezTo>
                  <a:lnTo>
                    <a:pt x="1572501" y="0"/>
                  </a:lnTo>
                  <a:cubicBezTo>
                    <a:pt x="1639126" y="0"/>
                    <a:pt x="1693137" y="54011"/>
                    <a:pt x="1693137" y="120636"/>
                  </a:cubicBezTo>
                  <a:lnTo>
                    <a:pt x="1693137" y="1085724"/>
                  </a:lnTo>
                  <a:cubicBezTo>
                    <a:pt x="1693137" y="1152349"/>
                    <a:pt x="1639126" y="1206360"/>
                    <a:pt x="1572501" y="1206360"/>
                  </a:cubicBezTo>
                  <a:lnTo>
                    <a:pt x="120636" y="1206360"/>
                  </a:lnTo>
                  <a:cubicBezTo>
                    <a:pt x="54011" y="1206360"/>
                    <a:pt x="0" y="1152349"/>
                    <a:pt x="0" y="1085724"/>
                  </a:cubicBezTo>
                  <a:lnTo>
                    <a:pt x="0" y="120636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96293" tIns="96293" rIns="96293" bIns="96293" numCol="1" spcCol="1270" anchor="t" anchorCtr="0">
              <a:noAutofit/>
            </a:bodyPr>
            <a:lstStyle/>
            <a:p>
              <a:pPr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dirty="0">
                  <a:latin typeface="+mj-lt"/>
                </a:rPr>
                <a:t>Sep 2022</a:t>
              </a:r>
            </a:p>
            <a:p>
              <a:pPr marL="114297" lvl="1" indent="-114297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>
                  <a:latin typeface="+mj-lt"/>
                </a:rPr>
                <a:t>Notification of new grants</a:t>
              </a:r>
              <a:endParaRPr lang="de-DE" sz="1400" dirty="0">
                <a:latin typeface="+mj-lt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60CE6E2-F3B2-4275-8E91-AA7F1F392B85}"/>
                </a:ext>
              </a:extLst>
            </p:cNvPr>
            <p:cNvSpPr/>
            <p:nvPr/>
          </p:nvSpPr>
          <p:spPr>
            <a:xfrm>
              <a:off x="9562160" y="5365624"/>
              <a:ext cx="358945" cy="419898"/>
            </a:xfrm>
            <a:custGeom>
              <a:avLst/>
              <a:gdLst>
                <a:gd name="connsiteX0" fmla="*/ 0 w 358945"/>
                <a:gd name="connsiteY0" fmla="*/ 83980 h 419898"/>
                <a:gd name="connsiteX1" fmla="*/ 179473 w 358945"/>
                <a:gd name="connsiteY1" fmla="*/ 83980 h 419898"/>
                <a:gd name="connsiteX2" fmla="*/ 179473 w 358945"/>
                <a:gd name="connsiteY2" fmla="*/ 0 h 419898"/>
                <a:gd name="connsiteX3" fmla="*/ 358945 w 358945"/>
                <a:gd name="connsiteY3" fmla="*/ 209949 h 419898"/>
                <a:gd name="connsiteX4" fmla="*/ 179473 w 358945"/>
                <a:gd name="connsiteY4" fmla="*/ 419898 h 419898"/>
                <a:gd name="connsiteX5" fmla="*/ 179473 w 358945"/>
                <a:gd name="connsiteY5" fmla="*/ 335918 h 419898"/>
                <a:gd name="connsiteX6" fmla="*/ 0 w 358945"/>
                <a:gd name="connsiteY6" fmla="*/ 335918 h 419898"/>
                <a:gd name="connsiteX7" fmla="*/ 0 w 358945"/>
                <a:gd name="connsiteY7" fmla="*/ 83980 h 41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945" h="419898">
                  <a:moveTo>
                    <a:pt x="0" y="83980"/>
                  </a:moveTo>
                  <a:lnTo>
                    <a:pt x="179473" y="83980"/>
                  </a:lnTo>
                  <a:lnTo>
                    <a:pt x="179473" y="0"/>
                  </a:lnTo>
                  <a:lnTo>
                    <a:pt x="358945" y="209949"/>
                  </a:lnTo>
                  <a:lnTo>
                    <a:pt x="179473" y="419898"/>
                  </a:lnTo>
                  <a:lnTo>
                    <a:pt x="179473" y="335918"/>
                  </a:lnTo>
                  <a:lnTo>
                    <a:pt x="0" y="335918"/>
                  </a:lnTo>
                  <a:lnTo>
                    <a:pt x="0" y="8398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3980" rIns="107683" bIns="83980" numCol="1" spcCol="1270" anchor="ctr" anchorCtr="0">
              <a:noAutofit/>
            </a:bodyPr>
            <a:lstStyle/>
            <a:p>
              <a:pPr algn="ctr" defTabSz="57783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300">
                <a:latin typeface="+mj-lt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1B0397B-72BF-4FB3-98A7-0D58B6299C57}"/>
                </a:ext>
              </a:extLst>
            </p:cNvPr>
            <p:cNvSpPr/>
            <p:nvPr/>
          </p:nvSpPr>
          <p:spPr>
            <a:xfrm>
              <a:off x="9990216" y="4972393"/>
              <a:ext cx="1872000" cy="1206360"/>
            </a:xfrm>
            <a:custGeom>
              <a:avLst/>
              <a:gdLst>
                <a:gd name="connsiteX0" fmla="*/ 0 w 1693137"/>
                <a:gd name="connsiteY0" fmla="*/ 120636 h 1206360"/>
                <a:gd name="connsiteX1" fmla="*/ 120636 w 1693137"/>
                <a:gd name="connsiteY1" fmla="*/ 0 h 1206360"/>
                <a:gd name="connsiteX2" fmla="*/ 1572501 w 1693137"/>
                <a:gd name="connsiteY2" fmla="*/ 0 h 1206360"/>
                <a:gd name="connsiteX3" fmla="*/ 1693137 w 1693137"/>
                <a:gd name="connsiteY3" fmla="*/ 120636 h 1206360"/>
                <a:gd name="connsiteX4" fmla="*/ 1693137 w 1693137"/>
                <a:gd name="connsiteY4" fmla="*/ 1085724 h 1206360"/>
                <a:gd name="connsiteX5" fmla="*/ 1572501 w 1693137"/>
                <a:gd name="connsiteY5" fmla="*/ 1206360 h 1206360"/>
                <a:gd name="connsiteX6" fmla="*/ 120636 w 1693137"/>
                <a:gd name="connsiteY6" fmla="*/ 1206360 h 1206360"/>
                <a:gd name="connsiteX7" fmla="*/ 0 w 1693137"/>
                <a:gd name="connsiteY7" fmla="*/ 1085724 h 1206360"/>
                <a:gd name="connsiteX8" fmla="*/ 0 w 1693137"/>
                <a:gd name="connsiteY8" fmla="*/ 120636 h 120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137" h="1206360">
                  <a:moveTo>
                    <a:pt x="0" y="120636"/>
                  </a:moveTo>
                  <a:cubicBezTo>
                    <a:pt x="0" y="54011"/>
                    <a:pt x="54011" y="0"/>
                    <a:pt x="120636" y="0"/>
                  </a:cubicBezTo>
                  <a:lnTo>
                    <a:pt x="1572501" y="0"/>
                  </a:lnTo>
                  <a:cubicBezTo>
                    <a:pt x="1639126" y="0"/>
                    <a:pt x="1693137" y="54011"/>
                    <a:pt x="1693137" y="120636"/>
                  </a:cubicBezTo>
                  <a:lnTo>
                    <a:pt x="1693137" y="1085724"/>
                  </a:lnTo>
                  <a:cubicBezTo>
                    <a:pt x="1693137" y="1152349"/>
                    <a:pt x="1639126" y="1206360"/>
                    <a:pt x="1572501" y="1206360"/>
                  </a:cubicBezTo>
                  <a:lnTo>
                    <a:pt x="120636" y="1206360"/>
                  </a:lnTo>
                  <a:cubicBezTo>
                    <a:pt x="54011" y="1206360"/>
                    <a:pt x="0" y="1152349"/>
                    <a:pt x="0" y="1085724"/>
                  </a:cubicBezTo>
                  <a:lnTo>
                    <a:pt x="0" y="120636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96293" tIns="96293" rIns="96293" bIns="96293" numCol="1" spcCol="1270" anchor="t" anchorCtr="0">
              <a:noAutofit/>
            </a:bodyPr>
            <a:lstStyle/>
            <a:p>
              <a:pPr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dirty="0">
                  <a:latin typeface="+mj-lt"/>
                </a:rPr>
                <a:t>1 Jan 2023</a:t>
              </a:r>
            </a:p>
            <a:p>
              <a:pPr marL="114297" lvl="1" indent="-114297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>
                  <a:latin typeface="+mj-lt"/>
                </a:rPr>
                <a:t>Expected starting date of new grants</a:t>
              </a:r>
              <a:endParaRPr lang="de-DE" sz="1400" dirty="0">
                <a:latin typeface="+mj-lt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3CF9916-85C5-43C4-81E2-837F32C0E30A}"/>
              </a:ext>
            </a:extLst>
          </p:cNvPr>
          <p:cNvGrpSpPr/>
          <p:nvPr/>
        </p:nvGrpSpPr>
        <p:grpSpPr>
          <a:xfrm>
            <a:off x="1341275" y="1974415"/>
            <a:ext cx="9672687" cy="2220515"/>
            <a:chOff x="486371" y="1993788"/>
            <a:chExt cx="11113800" cy="2155381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367D9CE-A561-480F-8FE1-5AEB0B85080E}"/>
                </a:ext>
              </a:extLst>
            </p:cNvPr>
            <p:cNvSpPr/>
            <p:nvPr/>
          </p:nvSpPr>
          <p:spPr>
            <a:xfrm>
              <a:off x="486371" y="3059244"/>
              <a:ext cx="5171879" cy="108992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96012" tIns="96012" rIns="128016" bIns="144019" numCol="1" spcCol="1270" anchor="t" anchorCtr="0">
              <a:noAutofit/>
            </a:bodyPr>
            <a:lstStyle/>
            <a:p>
              <a:pPr marL="179384" lvl="1" defTabSz="80008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dirty="0">
                <a:latin typeface="+mj-lt"/>
              </a:endParaRPr>
            </a:p>
            <a:p>
              <a:pPr marL="179384" lvl="1" defTabSz="80008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dirty="0">
                  <a:latin typeface="+mj-lt"/>
                </a:rPr>
                <a:t>It is up to the proposing investigators to determine what the interface is (e.g. big data, AI, physics, chemistry, engineering, ethics etc.)</a:t>
              </a:r>
              <a:endParaRPr lang="de-DE" sz="1400" dirty="0">
                <a:latin typeface="+mj-lt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A43FD80-C1F2-4E81-B92C-81EF056D9E91}"/>
                </a:ext>
              </a:extLst>
            </p:cNvPr>
            <p:cNvSpPr/>
            <p:nvPr/>
          </p:nvSpPr>
          <p:spPr>
            <a:xfrm>
              <a:off x="6428292" y="1993788"/>
              <a:ext cx="5171879" cy="134116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70256" tIns="154432" rIns="270256" bIns="154432" numCol="1" spcCol="1270" anchor="ctr" anchorCtr="0">
              <a:noAutofit/>
            </a:bodyPr>
            <a:lstStyle/>
            <a:p>
              <a:pPr algn="ctr" defTabSz="168905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>
                  <a:latin typeface="+mj-lt"/>
                </a:rPr>
                <a:t>Social Justice &amp; Human Rights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FB10F9E-B3F7-47CB-A675-02DDEC649A18}"/>
                </a:ext>
              </a:extLst>
            </p:cNvPr>
            <p:cNvSpPr/>
            <p:nvPr/>
          </p:nvSpPr>
          <p:spPr>
            <a:xfrm>
              <a:off x="486371" y="1993788"/>
              <a:ext cx="5171879" cy="1298431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70256" tIns="154432" rIns="270256" bIns="154432" numCol="1" spcCol="1270" anchor="ctr" anchorCtr="0">
              <a:noAutofit/>
            </a:bodyPr>
            <a:lstStyle/>
            <a:p>
              <a:pPr algn="ctr" defTabSz="168905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>
                  <a:latin typeface="+mj-lt"/>
                </a:rPr>
                <a:t>Life Sciences Interfaces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0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5783">
        <p:fade/>
      </p:transition>
    </mc:Choice>
    <mc:Fallback xmlns="">
      <p:transition spd="med" advTm="105783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66D1-2149-475C-8EFE-61C0B6B3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6529"/>
            <a:ext cx="10515600" cy="681355"/>
          </a:xfrm>
        </p:spPr>
        <p:txBody>
          <a:bodyPr>
            <a:noAutofit/>
          </a:bodyPr>
          <a:lstStyle/>
          <a:p>
            <a:r>
              <a:rPr lang="en-US" dirty="0"/>
              <a:t>What is required for a Nexus pre-proposal?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0A59-938E-4B69-94E5-927F1E7D7A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58C8D1-6296-41A9-865F-723469B88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2091"/>
            <a:ext cx="10515600" cy="321382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55591" indent="-355591">
              <a:lnSpc>
                <a:spcPct val="12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Preproposal outline</a:t>
            </a:r>
          </a:p>
          <a:p>
            <a:pPr marL="273044" indent="-273044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1. Cover page (1 page) 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dirty="0">
                <a:solidFill>
                  <a:schemeClr val="tx1"/>
                </a:solidFill>
                <a:latin typeface="+mj-lt"/>
              </a:rPr>
              <a:t>Signed by all Principal Investigators and their institutional administrations.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2. Proposal abstract (1 page)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3. Brief bios of the Principal Investigators (max. 1 page per PI)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4. List of publications relevant for the pre-proposal (max. 1 page per PI)</a:t>
            </a:r>
          </a:p>
          <a:p>
            <a:pPr marL="355591" indent="-355591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5. Short project description (2 pages total including includes figures and references)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6. Budget overview in EUR in accordance with GIF preproposal budget template (1 page, available for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dirty="0">
                <a:solidFill>
                  <a:schemeClr val="tx1"/>
                </a:solidFill>
                <a:latin typeface="+mj-lt"/>
              </a:rPr>
              <a:t>    download in the </a:t>
            </a:r>
            <a:r>
              <a:rPr lang="en-US" dirty="0">
                <a:solidFill>
                  <a:schemeClr val="tx1"/>
                </a:solidFill>
                <a:latin typeface="+mj-lt"/>
                <a:hlinkClick r:id="rId2"/>
              </a:rPr>
              <a:t>full application guidelines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de-DE" dirty="0">
              <a:latin typeface="+mj-lt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702C70-305A-411D-8176-A65F8246BD39}"/>
              </a:ext>
            </a:extLst>
          </p:cNvPr>
          <p:cNvSpPr/>
          <p:nvPr/>
        </p:nvSpPr>
        <p:spPr>
          <a:xfrm>
            <a:off x="838197" y="964305"/>
            <a:ext cx="10515603" cy="7150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defTabSz="44448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+mj-lt"/>
              </a:rPr>
              <a:t>Pre-proposals are to be submitted as PDF per email to </a:t>
            </a:r>
            <a:r>
              <a:rPr lang="de-DE" dirty="0">
                <a:latin typeface="+mj-lt"/>
                <a:hlinkClick r:id="rId3"/>
              </a:rPr>
              <a:t>submission@gif.org.il</a:t>
            </a:r>
            <a:r>
              <a:rPr lang="de-DE" dirty="0">
                <a:latin typeface="+mj-lt"/>
              </a:rPr>
              <a:t>. </a:t>
            </a:r>
            <a:br>
              <a:rPr lang="de-DE" dirty="0">
                <a:latin typeface="+mj-lt"/>
              </a:rPr>
            </a:br>
            <a:r>
              <a:rPr lang="de-DE" dirty="0">
                <a:latin typeface="+mj-lt"/>
              </a:rPr>
              <a:t>(An online application form is under preparation.)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7F3AB0-C4FA-48F3-87B6-8F7193F23C1E}"/>
              </a:ext>
            </a:extLst>
          </p:cNvPr>
          <p:cNvSpPr txBox="1"/>
          <p:nvPr/>
        </p:nvSpPr>
        <p:spPr>
          <a:xfrm>
            <a:off x="838199" y="5199639"/>
            <a:ext cx="10515600" cy="10215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Please visit our website for detailed instructions on:</a:t>
            </a:r>
          </a:p>
          <a:p>
            <a:r>
              <a:rPr lang="de-DE" dirty="0">
                <a:latin typeface="+mj-lt"/>
                <a:hlinkClick r:id="rId2"/>
              </a:rPr>
              <a:t>What to include in each point of the pre-proposal?</a:t>
            </a:r>
            <a:endParaRPr lang="de-DE" dirty="0">
              <a:latin typeface="+mj-lt"/>
            </a:endParaRPr>
          </a:p>
          <a:p>
            <a:r>
              <a:rPr lang="de-DE" dirty="0">
                <a:latin typeface="+mj-lt"/>
                <a:hlinkClick r:id="rId4"/>
              </a:rPr>
              <a:t>What are eligible budget items in the GIF Nexus Program?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829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3588">
        <p:fade/>
      </p:transition>
    </mc:Choice>
    <mc:Fallback xmlns="">
      <p:transition spd="med" advTm="183588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26889" x="201613" y="4867275"/>
          <p14:tracePt t="26896" x="301625" y="4794250"/>
          <p14:tracePt t="26904" x="401638" y="4702175"/>
          <p14:tracePt t="26911" x="465138" y="4657725"/>
          <p14:tracePt t="26918" x="530225" y="4602163"/>
          <p14:tracePt t="26934" x="647700" y="4483100"/>
          <p14:tracePt t="26939" x="693738" y="4402138"/>
          <p14:tracePt t="26946" x="730250" y="4337050"/>
          <p14:tracePt t="26953" x="785813" y="4256088"/>
          <p14:tracePt t="26960" x="812800" y="4173538"/>
          <p14:tracePt t="26968" x="831850" y="4127500"/>
          <p14:tracePt t="26975" x="839788" y="4090988"/>
          <p14:tracePt t="26982" x="858838" y="4044950"/>
          <p14:tracePt t="26989" x="858838" y="4017963"/>
          <p14:tracePt t="26996" x="858838" y="3990975"/>
          <p14:tracePt t="27003" x="858838" y="3944938"/>
          <p14:tracePt t="27010" x="858838" y="3917950"/>
          <p14:tracePt t="27017" x="849313" y="3889375"/>
          <p14:tracePt t="27024" x="839788" y="3835400"/>
          <p14:tracePt t="27031" x="831850" y="3789363"/>
          <p14:tracePt t="27038" x="822325" y="3725863"/>
          <p14:tracePt t="27045" x="812800" y="3689350"/>
          <p14:tracePt t="27052" x="803275" y="3652838"/>
          <p14:tracePt t="27060" x="776288" y="3597275"/>
          <p14:tracePt t="27067" x="766763" y="3570288"/>
          <p14:tracePt t="27075" x="757238" y="3543300"/>
          <p14:tracePt t="27084" x="749300" y="3497263"/>
          <p14:tracePt t="27090" x="749300" y="3470275"/>
          <p14:tracePt t="27097" x="749300" y="3443288"/>
          <p14:tracePt t="27103" x="749300" y="3387725"/>
          <p14:tracePt t="27109" x="749300" y="3341688"/>
          <p14:tracePt t="27116" x="749300" y="3287713"/>
          <p14:tracePt t="27123" x="749300" y="3251200"/>
          <p14:tracePt t="27131" x="749300" y="3205163"/>
          <p14:tracePt t="27139" x="749300" y="3178175"/>
          <p14:tracePt t="27146" x="749300" y="3151188"/>
          <p14:tracePt t="27152" x="749300" y="3105150"/>
          <p14:tracePt t="27159" x="749300" y="3078163"/>
          <p14:tracePt t="27166" x="749300" y="3059113"/>
          <p14:tracePt t="27173" x="749300" y="3041650"/>
          <p14:tracePt t="27180" x="749300" y="3005138"/>
          <p14:tracePt t="27187" x="749300" y="2986088"/>
          <p14:tracePt t="27195" x="749300" y="2959100"/>
          <p14:tracePt t="27201" x="749300" y="2922588"/>
          <p14:tracePt t="27209" x="757238" y="2867025"/>
          <p14:tracePt t="27219" x="766763" y="2840038"/>
          <p14:tracePt t="27224" x="793750" y="2776538"/>
          <p14:tracePt t="27230" x="803275" y="2747963"/>
          <p14:tracePt t="27237" x="812800" y="2720975"/>
          <p14:tracePt t="27244" x="822325" y="2674938"/>
          <p14:tracePt t="27251" x="831850" y="2657475"/>
          <p14:tracePt t="27258" x="839788" y="2638425"/>
          <p14:tracePt t="27266" x="849313" y="2620963"/>
          <p14:tracePt t="27272" x="858838" y="2601913"/>
          <p14:tracePt t="27280" x="868363" y="2584450"/>
          <p14:tracePt t="27286" x="885825" y="2574925"/>
          <p14:tracePt t="27293" x="895350" y="2565400"/>
          <p14:tracePt t="27300" x="895350" y="2557463"/>
          <p14:tracePt t="27598" x="895350" y="2565400"/>
          <p14:tracePt t="27605" x="895350" y="2584450"/>
          <p14:tracePt t="27612" x="895350" y="2593975"/>
          <p14:tracePt t="27619" x="895350" y="2601913"/>
          <p14:tracePt t="27642" x="895350" y="2611438"/>
          <p14:tracePt t="27652" x="895350" y="2620963"/>
          <p14:tracePt t="27656" x="895350" y="2630488"/>
          <p14:tracePt t="27664" x="895350" y="2638425"/>
          <p14:tracePt t="27711" x="895350" y="2647950"/>
          <p14:tracePt t="27769" x="895350" y="2667000"/>
          <p14:tracePt t="27785" x="895350" y="2674938"/>
          <p14:tracePt t="55146" x="895350" y="2684463"/>
          <p14:tracePt t="55152" x="895350" y="2693988"/>
          <p14:tracePt t="55159" x="895350" y="2703513"/>
          <p14:tracePt t="55167" x="895350" y="2711450"/>
          <p14:tracePt t="55181" x="895350" y="2720975"/>
          <p14:tracePt t="55190" x="895350" y="2730500"/>
          <p14:tracePt t="55197" x="895350" y="2740025"/>
          <p14:tracePt t="55204" x="895350" y="2757488"/>
          <p14:tracePt t="55211" x="895350" y="2767013"/>
          <p14:tracePt t="55219" x="895350" y="2776538"/>
          <p14:tracePt t="55231" x="895350" y="2784475"/>
          <p14:tracePt t="55238" x="895350" y="2794000"/>
          <p14:tracePt t="55245" x="895350" y="2803525"/>
          <p14:tracePt t="55252" x="895350" y="2813050"/>
          <p14:tracePt t="55259" x="895350" y="2820988"/>
          <p14:tracePt t="55266" x="895350" y="2830513"/>
          <p14:tracePt t="55273" x="895350" y="2840038"/>
          <p14:tracePt t="55280" x="895350" y="2849563"/>
          <p14:tracePt t="55287" x="895350" y="2857500"/>
          <p14:tracePt t="55294" x="895350" y="2867025"/>
          <p14:tracePt t="55308" x="895350" y="2876550"/>
          <p14:tracePt t="55315" x="895350" y="2886075"/>
          <p14:tracePt t="55330" x="895350" y="2894013"/>
          <p14:tracePt t="55336" x="895350" y="2913063"/>
          <p14:tracePt t="55343" x="895350" y="2922588"/>
          <p14:tracePt t="55350" x="895350" y="2930525"/>
          <p14:tracePt t="55358" x="895350" y="2940050"/>
          <p14:tracePt t="55372" x="895350" y="2949575"/>
          <p14:tracePt t="55379" x="895350" y="2959100"/>
          <p14:tracePt t="55388" x="895350" y="2968625"/>
          <p14:tracePt t="55406" x="895350" y="2976563"/>
          <p14:tracePt t="55409" x="895350" y="2986088"/>
          <p14:tracePt t="55418" x="895350" y="3005138"/>
          <p14:tracePt t="55429" x="904875" y="3013075"/>
          <p14:tracePt t="55436" x="904875" y="3022600"/>
          <p14:tracePt t="55444" x="904875" y="3032125"/>
          <p14:tracePt t="55450" x="904875" y="3041650"/>
          <p14:tracePt t="55457" x="912813" y="3049588"/>
          <p14:tracePt t="55471" x="912813" y="3059113"/>
          <p14:tracePt t="55492" x="912813" y="3078163"/>
          <p14:tracePt t="55500" x="922338" y="3086100"/>
          <p14:tracePt t="55513" x="922338" y="3095625"/>
          <p14:tracePt t="55521" x="922338" y="3105150"/>
          <p14:tracePt t="55527" x="922338" y="3114675"/>
          <p14:tracePt t="55542" x="922338" y="3122613"/>
          <p14:tracePt t="55563" x="922338" y="3132138"/>
          <p14:tracePt t="55578" x="922338" y="3141663"/>
          <p14:tracePt t="55592" x="922338" y="3151188"/>
          <p14:tracePt t="55600" x="922338" y="3168650"/>
          <p14:tracePt t="55605" x="922338" y="3178175"/>
          <p14:tracePt t="55620" x="922338" y="3187700"/>
          <p14:tracePt t="55655" x="922338" y="3195638"/>
          <p14:tracePt t="55747" x="922338" y="3205163"/>
          <p14:tracePt t="55775" x="922338" y="3214688"/>
          <p14:tracePt t="55797" x="922338" y="3224213"/>
          <p14:tracePt t="55825" x="922338" y="3232150"/>
          <p14:tracePt t="55946" x="922338" y="3241675"/>
          <p14:tracePt t="55974" x="922338" y="3251200"/>
          <p14:tracePt t="55988" x="922338" y="3260725"/>
          <p14:tracePt t="56002" x="922338" y="3268663"/>
          <p14:tracePt t="56025" x="922338" y="3278188"/>
          <p14:tracePt t="56038" x="922338" y="3287713"/>
          <p14:tracePt t="56122" x="922338" y="3297238"/>
          <p14:tracePt t="56186" x="922338" y="3305175"/>
          <p14:tracePt t="61779" x="922338" y="3314700"/>
          <p14:tracePt t="61787" x="922338" y="3324225"/>
          <p14:tracePt t="61793" x="922338" y="3333750"/>
          <p14:tracePt t="61800" x="922338" y="3341688"/>
          <p14:tracePt t="61815" x="922338" y="3351213"/>
          <p14:tracePt t="61821" x="922338" y="3360738"/>
          <p14:tracePt t="61829" x="922338" y="3370263"/>
          <p14:tracePt t="61836" x="922338" y="3387725"/>
          <p14:tracePt t="61843" x="922338" y="3397250"/>
          <p14:tracePt t="61850" x="922338" y="3406775"/>
          <p14:tracePt t="61868" x="922338" y="3414713"/>
          <p14:tracePt t="61883" x="922338" y="3433763"/>
          <p14:tracePt t="61885" x="922338" y="3443288"/>
          <p14:tracePt t="61893" x="922338" y="3451225"/>
          <p14:tracePt t="61899" x="922338" y="3460750"/>
          <p14:tracePt t="61907" x="922338" y="3470275"/>
          <p14:tracePt t="61914" x="922338" y="3479800"/>
          <p14:tracePt t="61921" x="922338" y="3487738"/>
          <p14:tracePt t="61928" x="922338" y="3497263"/>
          <p14:tracePt t="61935" x="922338" y="3506788"/>
          <p14:tracePt t="61943" x="922338" y="3516313"/>
          <p14:tracePt t="61956" x="922338" y="3524250"/>
          <p14:tracePt t="61963" x="922338" y="3533775"/>
          <p14:tracePt t="61970" x="922338" y="3552825"/>
          <p14:tracePt t="61977" x="922338" y="3560763"/>
          <p14:tracePt t="61984" x="922338" y="3570288"/>
          <p14:tracePt t="61992" x="922338" y="3579813"/>
          <p14:tracePt t="62006" x="922338" y="3589338"/>
          <p14:tracePt t="62013" x="922338" y="3597275"/>
          <p14:tracePt t="62021" x="922338" y="3606800"/>
          <p14:tracePt t="62029" x="922338" y="3616325"/>
          <p14:tracePt t="62036" x="922338" y="3633788"/>
          <p14:tracePt t="62042" x="922338" y="3643313"/>
          <p14:tracePt t="62056" x="922338" y="3652838"/>
          <p14:tracePt t="62106" x="922338" y="3662363"/>
          <p14:tracePt t="66445" x="922338" y="3670300"/>
          <p14:tracePt t="66452" x="922338" y="3679825"/>
          <p14:tracePt t="66458" x="922338" y="3689350"/>
          <p14:tracePt t="66473" x="922338" y="3698875"/>
          <p14:tracePt t="66481" x="922338" y="3706813"/>
          <p14:tracePt t="66487" x="922338" y="3716338"/>
          <p14:tracePt t="66494" x="922338" y="3725863"/>
          <p14:tracePt t="66501" x="922338" y="3743325"/>
          <p14:tracePt t="66509" x="922338" y="3752850"/>
          <p14:tracePt t="66523" x="922338" y="3762375"/>
          <p14:tracePt t="66530" x="922338" y="3771900"/>
          <p14:tracePt t="66537" x="922338" y="3779838"/>
          <p14:tracePt t="66543" x="922338" y="3789363"/>
          <p14:tracePt t="66551" x="922338" y="3798888"/>
          <p14:tracePt t="66557" x="922338" y="3808413"/>
          <p14:tracePt t="66579" x="922338" y="3825875"/>
          <p14:tracePt t="66594" x="922338" y="3835400"/>
          <p14:tracePt t="66608" x="922338" y="3844925"/>
          <p14:tracePt t="66622" x="922338" y="3852863"/>
          <p14:tracePt t="66643" x="922338" y="3862388"/>
          <p14:tracePt t="66665" x="922338" y="3871913"/>
          <p14:tracePt t="66671" x="922338" y="3881438"/>
          <p14:tracePt t="66693" x="922338" y="3889375"/>
          <p14:tracePt t="66714" x="922338" y="3898900"/>
          <p14:tracePt t="66749" x="922338" y="3917950"/>
          <p14:tracePt t="66757" x="922338" y="3927475"/>
          <p14:tracePt t="66806" x="922338" y="3935413"/>
          <p14:tracePt t="66827" x="922338" y="3944938"/>
          <p14:tracePt t="66850" x="922338" y="3954463"/>
          <p14:tracePt t="66877" x="922338" y="3963988"/>
          <p14:tracePt t="66919" x="922338" y="3971925"/>
          <p14:tracePt t="66940" x="922338" y="3981450"/>
          <p14:tracePt t="66968" x="922338" y="3990975"/>
          <p14:tracePt t="67034" x="922338" y="4000500"/>
          <p14:tracePt t="67068" x="922338" y="4008438"/>
          <p14:tracePt t="67132" x="922338" y="4017963"/>
          <p14:tracePt t="67181" x="922338" y="4027488"/>
          <p14:tracePt t="67195" x="922338" y="4037013"/>
          <p14:tracePt t="67366" x="922338" y="4044950"/>
          <p14:tracePt t="67407" x="922338" y="4054475"/>
          <p14:tracePt t="75203" x="922338" y="4064000"/>
          <p14:tracePt t="75211" x="922338" y="4073525"/>
          <p14:tracePt t="75216" x="922338" y="4081463"/>
          <p14:tracePt t="75224" x="922338" y="4090988"/>
          <p14:tracePt t="75238" x="922338" y="4100513"/>
          <p14:tracePt t="75266" x="922338" y="4110038"/>
          <p14:tracePt t="75274" x="922338" y="4117975"/>
          <p14:tracePt t="75287" x="922338" y="4137025"/>
          <p14:tracePt t="75301" x="922338" y="4146550"/>
          <p14:tracePt t="75310" x="922338" y="4154488"/>
          <p14:tracePt t="75332" x="922338" y="4164013"/>
          <p14:tracePt t="75344" x="922338" y="4173538"/>
          <p14:tracePt t="75350" x="922338" y="4183063"/>
          <p14:tracePt t="75357" x="922338" y="4191000"/>
          <p14:tracePt t="75372" x="922338" y="4200525"/>
          <p14:tracePt t="75379" x="922338" y="4210050"/>
          <p14:tracePt t="75386" x="922338" y="4219575"/>
          <p14:tracePt t="75393" x="922338" y="4227513"/>
          <p14:tracePt t="75408" x="922338" y="4237038"/>
          <p14:tracePt t="75415" x="922338" y="4246563"/>
          <p14:tracePt t="75436" x="922338" y="4256088"/>
          <p14:tracePt t="75500" x="922338" y="4264025"/>
          <p14:tracePt t="75797" x="922338" y="4273550"/>
          <p14:tracePt t="75804" x="922338" y="4283075"/>
          <p14:tracePt t="75818" x="922338" y="4292600"/>
          <p14:tracePt t="75839" x="922338" y="4300538"/>
          <p14:tracePt t="75853" x="922338" y="4310063"/>
          <p14:tracePt t="75888" x="922338" y="4319588"/>
          <p14:tracePt t="134573" x="922338" y="4329113"/>
          <p14:tracePt t="134580" x="922338" y="4337050"/>
          <p14:tracePt t="134587" x="922338" y="4346575"/>
          <p14:tracePt t="134594" x="922338" y="4356100"/>
          <p14:tracePt t="134601" x="922338" y="4365625"/>
          <p14:tracePt t="134608" x="922338" y="4373563"/>
          <p14:tracePt t="134615" x="922338" y="4383088"/>
          <p14:tracePt t="134622" x="922338" y="4392613"/>
          <p14:tracePt t="134630" x="922338" y="4402138"/>
          <p14:tracePt t="134637" x="922338" y="4410075"/>
          <p14:tracePt t="134644" x="922338" y="4419600"/>
          <p14:tracePt t="134650" x="922338" y="4429125"/>
          <p14:tracePt t="134657" x="922338" y="4438650"/>
          <p14:tracePt t="134664" x="922338" y="4446588"/>
          <p14:tracePt t="134679" x="922338" y="4456113"/>
          <p14:tracePt t="134708" x="922338" y="4475163"/>
          <p14:tracePt t="134717" x="922338" y="4483100"/>
          <p14:tracePt t="134730" x="922338" y="4492625"/>
          <p14:tracePt t="134744" x="922338" y="4502150"/>
          <p14:tracePt t="134771" x="922338" y="4511675"/>
          <p14:tracePt t="134786" x="922338" y="4519613"/>
          <p14:tracePt t="134807" x="922338" y="4529138"/>
          <p14:tracePt t="134814" x="922338" y="4538663"/>
          <p14:tracePt t="134842" x="922338" y="4556125"/>
          <p14:tracePt t="134884" x="922338" y="4565650"/>
          <p14:tracePt t="134941" x="922338" y="4575175"/>
          <p14:tracePt t="134949" x="931863" y="4584700"/>
          <p14:tracePt t="134963" x="931863" y="4592638"/>
          <p14:tracePt t="134983" x="931863" y="4602163"/>
          <p14:tracePt t="135040" x="931863" y="4611688"/>
          <p14:tracePt t="135068" x="931863" y="4621213"/>
          <p14:tracePt t="135097" x="931863" y="4638675"/>
          <p14:tracePt t="135111" x="931863" y="4648200"/>
          <p14:tracePt t="135118" x="931863" y="4657725"/>
          <p14:tracePt t="135139" x="931863" y="4665663"/>
          <p14:tracePt t="135146" x="931863" y="4675188"/>
          <p14:tracePt t="135168" x="931863" y="4684713"/>
          <p14:tracePt t="135176" x="931863" y="4694238"/>
          <p14:tracePt t="135282" x="931863" y="4702175"/>
          <p14:tracePt t="177812" x="931863" y="4721225"/>
          <p14:tracePt t="177820" x="931863" y="4738688"/>
          <p14:tracePt t="177828" x="931863" y="4757738"/>
          <p14:tracePt t="177836" x="931863" y="4775200"/>
          <p14:tracePt t="177842" x="931863" y="4784725"/>
          <p14:tracePt t="177850" x="931863" y="4803775"/>
          <p14:tracePt t="177856" x="931863" y="4821238"/>
          <p14:tracePt t="177863" x="931863" y="4830763"/>
          <p14:tracePt t="177869" x="931863" y="4840288"/>
          <p14:tracePt t="177876" x="931863" y="4857750"/>
          <p14:tracePt t="177883" x="931863" y="4884738"/>
          <p14:tracePt t="177902" x="931863" y="4922838"/>
          <p14:tracePt t="177904" x="931863" y="4940300"/>
          <p14:tracePt t="177911" x="931863" y="4976813"/>
          <p14:tracePt t="177918" x="931863" y="5003800"/>
          <p14:tracePt t="177926" x="931863" y="5040313"/>
          <p14:tracePt t="177932" x="931863" y="5095875"/>
          <p14:tracePt t="177939" x="931863" y="5122863"/>
          <p14:tracePt t="177947" x="931863" y="5149850"/>
          <p14:tracePt t="177954" x="931863" y="5195888"/>
          <p14:tracePt t="177961" x="931863" y="5222875"/>
          <p14:tracePt t="177968" x="931863" y="5251450"/>
          <p14:tracePt t="177975" x="931863" y="5287963"/>
          <p14:tracePt t="177984" x="931863" y="5305425"/>
          <p14:tracePt t="177991" x="931863" y="5324475"/>
          <p14:tracePt t="177998" x="931863" y="5360988"/>
          <p14:tracePt t="178004" x="931863" y="5387975"/>
          <p14:tracePt t="178011" x="941388" y="5405438"/>
          <p14:tracePt t="178018" x="941388" y="5424488"/>
          <p14:tracePt t="178025" x="941388" y="5441950"/>
          <p14:tracePt t="178032" x="941388" y="5461000"/>
          <p14:tracePt t="178039" x="949325" y="5487988"/>
          <p14:tracePt t="178046" x="949325" y="5507038"/>
          <p14:tracePt t="178053" x="949325" y="5524500"/>
          <p14:tracePt t="178060" x="958850" y="5543550"/>
          <p14:tracePt t="178068" x="968375" y="5570538"/>
          <p14:tracePt t="178074" x="977900" y="5588000"/>
          <p14:tracePt t="178081" x="977900" y="5607050"/>
          <p14:tracePt t="178089" x="977900" y="5624513"/>
          <p14:tracePt t="178096" x="977900" y="5643563"/>
          <p14:tracePt t="178102" x="977900" y="5670550"/>
          <p14:tracePt t="178110" x="977900" y="5689600"/>
          <p14:tracePt t="178117" x="977900" y="5707063"/>
          <p14:tracePt t="178123" x="977900" y="5716588"/>
          <p14:tracePt t="178131" x="977900" y="5726113"/>
          <p14:tracePt t="178145" x="977900" y="5743575"/>
          <p14:tracePt t="178152" x="977900" y="5753100"/>
          <p14:tracePt t="178159" x="977900" y="5770563"/>
          <p14:tracePt t="178167" x="977900" y="5780088"/>
          <p14:tracePt t="178173" x="977900" y="5789613"/>
          <p14:tracePt t="178181" x="977900" y="5799138"/>
          <p14:tracePt t="178187" x="977900" y="5816600"/>
          <p14:tracePt t="178195" x="977900" y="5835650"/>
          <p14:tracePt t="178201" x="977900" y="5843588"/>
          <p14:tracePt t="178209" x="977900" y="5862638"/>
          <p14:tracePt t="178221" x="977900" y="5872163"/>
          <p14:tracePt t="178227" x="977900" y="5889625"/>
          <p14:tracePt t="178232" x="977900" y="5908675"/>
          <p14:tracePt t="178246" x="977900" y="5926138"/>
          <p14:tracePt t="178252" x="977900" y="5945188"/>
          <p14:tracePt t="178259" x="977900" y="5962650"/>
          <p14:tracePt t="178266" x="977900" y="5981700"/>
          <p14:tracePt t="178273" x="977900" y="5999163"/>
          <p14:tracePt t="178279" x="995363" y="6027738"/>
          <p14:tracePt t="178287" x="995363" y="6045200"/>
          <p14:tracePt t="178294" x="995363" y="6064250"/>
          <p14:tracePt t="178301" x="995363" y="6081713"/>
          <p14:tracePt t="178308" x="995363" y="6091238"/>
          <p14:tracePt t="178315" x="995363" y="6108700"/>
          <p14:tracePt t="178329" x="995363" y="6118225"/>
          <p14:tracePt t="178336" x="995363" y="6127750"/>
          <p14:tracePt t="178343" x="995363" y="6137275"/>
          <p14:tracePt t="178351" x="995363" y="6145213"/>
          <p14:tracePt t="178358" x="995363" y="6154738"/>
          <p14:tracePt t="178365" x="995363" y="6164263"/>
          <p14:tracePt t="178422" x="995363" y="6154738"/>
          <p14:tracePt t="178428" x="995363" y="6137275"/>
          <p14:tracePt t="178437" x="995363" y="6118225"/>
          <p14:tracePt t="178444" x="995363" y="6091238"/>
          <p14:tracePt t="178451" x="995363" y="6064250"/>
          <p14:tracePt t="178458" x="995363" y="6045200"/>
          <p14:tracePt t="178464" x="995363" y="6018213"/>
          <p14:tracePt t="178471" x="995363" y="5981700"/>
          <p14:tracePt t="178479" x="995363" y="5962650"/>
          <p14:tracePt t="178487" x="995363" y="5954713"/>
          <p14:tracePt t="178493" x="995363" y="5935663"/>
          <p14:tracePt t="178500" x="995363" y="5899150"/>
          <p14:tracePt t="178507" x="995363" y="5881688"/>
          <p14:tracePt t="178514" x="995363" y="5872163"/>
          <p14:tracePt t="178523" x="995363" y="5853113"/>
          <p14:tracePt t="178528" x="995363" y="5835650"/>
          <p14:tracePt t="178535" x="995363" y="5799138"/>
          <p14:tracePt t="178542" x="977900" y="5780088"/>
          <p14:tracePt t="178549" x="977900" y="5753100"/>
          <p14:tracePt t="178556" x="977900" y="5726113"/>
          <p14:tracePt t="178563" x="968375" y="5680075"/>
          <p14:tracePt t="178570" x="968375" y="5661025"/>
          <p14:tracePt t="178577" x="968375" y="5653088"/>
          <p14:tracePt t="178585" x="968375" y="5634038"/>
          <p14:tracePt t="178591" x="968375" y="5624513"/>
          <p14:tracePt t="178598" x="968375" y="5607050"/>
          <p14:tracePt t="178605" x="968375" y="5597525"/>
          <p14:tracePt t="178613" x="968375" y="5588000"/>
          <p14:tracePt t="178619" x="968375" y="5580063"/>
          <p14:tracePt t="178664" x="958850" y="5580063"/>
          <p14:tracePt t="178730" x="958850" y="5588000"/>
          <p14:tracePt t="178736" x="949325" y="5597525"/>
          <p14:tracePt t="178742" x="949325" y="5624513"/>
          <p14:tracePt t="178747" x="941388" y="5643563"/>
          <p14:tracePt t="178754" x="931863" y="5661025"/>
          <p14:tracePt t="178761" x="931863" y="5680075"/>
          <p14:tracePt t="178768" x="922338" y="5716588"/>
          <p14:tracePt t="178775" x="904875" y="5753100"/>
          <p14:tracePt t="178782" x="904875" y="5780088"/>
          <p14:tracePt t="178790" x="895350" y="5835650"/>
          <p14:tracePt t="178796" x="885825" y="5881688"/>
          <p14:tracePt t="178803" x="885825" y="5908675"/>
          <p14:tracePt t="178812" x="876300" y="5954713"/>
          <p14:tracePt t="178823" x="876300" y="5981700"/>
          <p14:tracePt t="178826" x="876300" y="5999163"/>
          <p14:tracePt t="178833" x="876300" y="6018213"/>
          <p14:tracePt t="178840" x="868363" y="6045200"/>
          <p14:tracePt t="178847" x="868363" y="6064250"/>
          <p14:tracePt t="178853" x="868363" y="6081713"/>
          <p14:tracePt t="178860" x="868363" y="6091238"/>
          <p14:tracePt t="178875" x="868363" y="6100763"/>
          <p14:tracePt t="178882" x="868363" y="6118225"/>
          <p14:tracePt t="178888" x="868363" y="6127750"/>
          <p14:tracePt t="178896" x="868363" y="6137275"/>
          <p14:tracePt t="178903" x="868363" y="6145213"/>
          <p14:tracePt t="178918" x="868363" y="6154738"/>
          <p14:tracePt t="178997" x="868363" y="6137275"/>
          <p14:tracePt t="179003" x="868363" y="6108700"/>
          <p14:tracePt t="179011" x="868363" y="6091238"/>
          <p14:tracePt t="179016" x="868363" y="6072188"/>
          <p14:tracePt t="179023" x="868363" y="6054725"/>
          <p14:tracePt t="179030" x="868363" y="6008688"/>
          <p14:tracePt t="179037" x="868363" y="5991225"/>
          <p14:tracePt t="179045" x="868363" y="5962650"/>
          <p14:tracePt t="179051" x="868363" y="5945188"/>
          <p14:tracePt t="179058" x="868363" y="5908675"/>
          <p14:tracePt t="179065" x="868363" y="5889625"/>
          <p14:tracePt t="179072" x="868363" y="5872163"/>
          <p14:tracePt t="179080" x="868363" y="5853113"/>
          <p14:tracePt t="179087" x="868363" y="5835650"/>
          <p14:tracePt t="179094" x="868363" y="5807075"/>
          <p14:tracePt t="179102" x="868363" y="5789613"/>
          <p14:tracePt t="179108" x="868363" y="5770563"/>
          <p14:tracePt t="179115" x="868363" y="5762625"/>
          <p14:tracePt t="179122" x="868363" y="5753100"/>
          <p14:tracePt t="179129" x="868363" y="5743575"/>
          <p14:tracePt t="179137" x="876300" y="5743575"/>
          <p14:tracePt t="179143" x="876300" y="5726113"/>
          <p14:tracePt t="179151" x="876300" y="5716588"/>
          <p14:tracePt t="179158" x="876300" y="5707063"/>
          <p14:tracePt t="179165" x="876300" y="5697538"/>
          <p14:tracePt t="179172" x="876300" y="5689600"/>
          <p14:tracePt t="179180" x="876300" y="5680075"/>
          <p14:tracePt t="179285" x="885825" y="5689600"/>
          <p14:tracePt t="179292" x="885825" y="5697538"/>
          <p14:tracePt t="179299" x="885825" y="5707063"/>
          <p14:tracePt t="179306" x="885825" y="5716588"/>
          <p14:tracePt t="179313" x="895350" y="5734050"/>
          <p14:tracePt t="179327" x="904875" y="5753100"/>
          <p14:tracePt t="179335" x="912813" y="5770563"/>
          <p14:tracePt t="179343" x="922338" y="5789613"/>
          <p14:tracePt t="179351" x="931863" y="5816600"/>
          <p14:tracePt t="179357" x="941388" y="5843588"/>
          <p14:tracePt t="179365" x="949325" y="5862638"/>
          <p14:tracePt t="179373" x="968375" y="5881688"/>
          <p14:tracePt t="179378" x="977900" y="5908675"/>
          <p14:tracePt t="179385" x="985838" y="5954713"/>
          <p14:tracePt t="179393" x="995363" y="5972175"/>
          <p14:tracePt t="179401" x="1004888" y="5991225"/>
          <p14:tracePt t="179406" x="1022350" y="6008688"/>
          <p14:tracePt t="179412" x="1022350" y="6035675"/>
          <p14:tracePt t="179420" x="1031875" y="6054725"/>
          <p14:tracePt t="179426" x="1031875" y="6072188"/>
          <p14:tracePt t="179434" x="1031875" y="6081713"/>
          <p14:tracePt t="179441" x="1031875" y="6091238"/>
          <p14:tracePt t="179448" x="1031875" y="6100763"/>
          <p14:tracePt t="179455" x="1031875" y="6108700"/>
          <p14:tracePt t="179462" x="1031875" y="6118225"/>
          <p14:tracePt t="179469" x="1031875" y="6127750"/>
          <p14:tracePt t="179476" x="1031875" y="6137275"/>
          <p14:tracePt t="179484" x="1031875" y="6145213"/>
          <p14:tracePt t="179491" x="1031875" y="6154738"/>
          <p14:tracePt t="179497" x="1041400" y="6164263"/>
          <p14:tracePt t="179554" x="1031875" y="6164263"/>
          <p14:tracePt t="179561" x="1014413" y="6164263"/>
          <p14:tracePt t="179568" x="995363" y="6154738"/>
          <p14:tracePt t="179577" x="977900" y="6145213"/>
          <p14:tracePt t="179587" x="949325" y="6137275"/>
          <p14:tracePt t="179591" x="922338" y="6127750"/>
          <p14:tracePt t="179598" x="885825" y="6100763"/>
          <p14:tracePt t="179604" x="858838" y="6091238"/>
          <p14:tracePt t="179611" x="812800" y="6081713"/>
          <p14:tracePt t="179617" x="785813" y="6072188"/>
          <p14:tracePt t="179625" x="757238" y="6064250"/>
          <p14:tracePt t="179632" x="693738" y="6035675"/>
          <p14:tracePt t="179641" x="647700" y="6018213"/>
          <p14:tracePt t="179648" x="574675" y="5972175"/>
          <p14:tracePt t="179656" x="511175" y="5962650"/>
          <p14:tracePt t="179663" x="438150" y="5954713"/>
          <p14:tracePt t="179668" x="392113" y="5945188"/>
          <p14:tracePt t="179674" x="338138" y="5926138"/>
          <p14:tracePt t="179682" x="292100" y="5918200"/>
          <p14:tracePt t="179688" x="238125" y="5918200"/>
          <p14:tracePt t="179695" x="192088" y="5918200"/>
          <p14:tracePt t="179704" x="136525" y="5918200"/>
          <p14:tracePt t="179711" x="82550" y="591820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2D86-1139-4F88-BBE4-24EB3D06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de-DE" dirty="0"/>
              <a:t>Useful tips for applicants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174F5E-A7B2-45C4-B2EC-3137035C44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807695"/>
              </p:ext>
            </p:extLst>
          </p:nvPr>
        </p:nvGraphicFramePr>
        <p:xfrm>
          <a:off x="626401" y="1446689"/>
          <a:ext cx="11422380" cy="930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7691E-3EF9-4FB4-800C-40B3C5CA27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5622-F113-4F9B-9F68-051812F82082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68B5C98-2598-49AF-A705-EB27B375EB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140147"/>
              </p:ext>
            </p:extLst>
          </p:nvPr>
        </p:nvGraphicFramePr>
        <p:xfrm>
          <a:off x="626401" y="2610274"/>
          <a:ext cx="11422380" cy="930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9B67FAB5-50BD-44E4-9C2C-2C4D875A5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734623"/>
              </p:ext>
            </p:extLst>
          </p:nvPr>
        </p:nvGraphicFramePr>
        <p:xfrm>
          <a:off x="626401" y="3700801"/>
          <a:ext cx="11422380" cy="930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51E8D1C4-6A18-4366-AE12-BC2C3EA3E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816591"/>
              </p:ext>
            </p:extLst>
          </p:nvPr>
        </p:nvGraphicFramePr>
        <p:xfrm>
          <a:off x="626401" y="4791326"/>
          <a:ext cx="11422380" cy="930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143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266">
        <p:fade/>
      </p:transition>
    </mc:Choice>
    <mc:Fallback xmlns="">
      <p:transition spd="med" advTm="752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24.6|29.9|35.5|30.4|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1.5|28.6|10.6|1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1.1|13.8|1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3.5|19.7|12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IFtempNEW1" id="{C2DA68D7-9ED8-45BE-8679-248E5A5FB796}" vid="{BC3E2AC8-A62B-4CC5-A2B0-985A96217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6CE011475814B90A6F99726F2EA72" ma:contentTypeVersion="4" ma:contentTypeDescription="Create a new document." ma:contentTypeScope="" ma:versionID="7be8db216f516d5915393da14bde3c47">
  <xsd:schema xmlns:xsd="http://www.w3.org/2001/XMLSchema" xmlns:xs="http://www.w3.org/2001/XMLSchema" xmlns:p="http://schemas.microsoft.com/office/2006/metadata/properties" xmlns:ns3="f76233a8-8bfe-41e3-a653-b997853531ba" targetNamespace="http://schemas.microsoft.com/office/2006/metadata/properties" ma:root="true" ma:fieldsID="640dbbc9a505afef92bb0f0aca867eeb" ns3:_="">
    <xsd:import namespace="f76233a8-8bfe-41e3-a653-b997853531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233a8-8bfe-41e3-a653-b99785353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582B14-CBD8-4BC8-9135-6EBD589056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233a8-8bfe-41e3-a653-b997853531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68A866-36AF-4998-96F7-DABCF2ADC94B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f76233a8-8bfe-41e3-a653-b997853531b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219D55E-BF26-4EFB-BFA1-43B7806F7A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1099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GIF Nexus</vt:lpstr>
      <vt:lpstr>PowerPoint Presentation</vt:lpstr>
      <vt:lpstr>Introducing GIF‘s new grants funding program</vt:lpstr>
      <vt:lpstr>What‘s new? </vt:lpstr>
      <vt:lpstr>What stays? </vt:lpstr>
      <vt:lpstr>How does the application process work?</vt:lpstr>
      <vt:lpstr>The first GIF Nexus call for proposals</vt:lpstr>
      <vt:lpstr>What is required for a Nexus pre-proposal?</vt:lpstr>
      <vt:lpstr>Useful tips for applicants</vt:lpstr>
      <vt:lpstr>PowerPoint Presentation</vt:lpstr>
      <vt:lpstr>Reach out to us for further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Weberring</dc:creator>
  <cp:lastModifiedBy>Mina Horesh</cp:lastModifiedBy>
  <cp:revision>57</cp:revision>
  <dcterms:created xsi:type="dcterms:W3CDTF">2021-06-30T14:33:45Z</dcterms:created>
  <dcterms:modified xsi:type="dcterms:W3CDTF">2021-11-15T06:50:51Z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0x0101005546CE011475814B90A6F99726F2EA72</vt:lpwstr>
  </property>
</Properties>
</file>