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9"/>
  </p:notesMasterIdLst>
  <p:sldIdLst>
    <p:sldId id="257" r:id="rId2"/>
    <p:sldId id="258" r:id="rId3"/>
    <p:sldId id="260" r:id="rId4"/>
    <p:sldId id="261" r:id="rId5"/>
    <p:sldId id="277" r:id="rId6"/>
    <p:sldId id="278" r:id="rId7"/>
    <p:sldId id="279" r:id="rId8"/>
    <p:sldId id="276" r:id="rId9"/>
    <p:sldId id="280" r:id="rId10"/>
    <p:sldId id="281" r:id="rId11"/>
    <p:sldId id="282" r:id="rId12"/>
    <p:sldId id="283" r:id="rId13"/>
    <p:sldId id="284" r:id="rId14"/>
    <p:sldId id="285" r:id="rId15"/>
    <p:sldId id="286" r:id="rId16"/>
    <p:sldId id="287" r:id="rId17"/>
    <p:sldId id="28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65" autoAdjust="0"/>
  </p:normalViewPr>
  <p:slideViewPr>
    <p:cSldViewPr snapToGrid="0">
      <p:cViewPr varScale="1">
        <p:scale>
          <a:sx n="106" d="100"/>
          <a:sy n="106" d="100"/>
        </p:scale>
        <p:origin x="618" y="96"/>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A4909-6312-43B4-9419-D9ED5840210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7015E86-FFA1-4C9C-994B-D4EB59836165}">
      <dgm:prSet/>
      <dgm:spPr/>
      <dgm:t>
        <a:bodyPr/>
        <a:lstStyle/>
        <a:p>
          <a:r>
            <a:rPr lang="he-IL" dirty="0"/>
            <a:t>מענק אישי</a:t>
          </a:r>
          <a:endParaRPr lang="en-US" dirty="0"/>
        </a:p>
      </dgm:t>
    </dgm:pt>
    <dgm:pt modelId="{8764A16B-1A29-4E0B-A58F-B9176B26F110}" type="parTrans" cxnId="{C633BF56-A0F5-401E-A7A0-83396F3015FF}">
      <dgm:prSet/>
      <dgm:spPr/>
      <dgm:t>
        <a:bodyPr/>
        <a:lstStyle/>
        <a:p>
          <a:endParaRPr lang="en-US"/>
        </a:p>
      </dgm:t>
    </dgm:pt>
    <dgm:pt modelId="{D34B9AF9-BC4D-4138-BD7B-ECE44E9B7F27}" type="sibTrans" cxnId="{C633BF56-A0F5-401E-A7A0-83396F3015FF}">
      <dgm:prSet/>
      <dgm:spPr/>
      <dgm:t>
        <a:bodyPr/>
        <a:lstStyle/>
        <a:p>
          <a:endParaRPr lang="en-US"/>
        </a:p>
      </dgm:t>
    </dgm:pt>
    <dgm:pt modelId="{76F999AC-AF6E-4960-B3B7-3FEAFFCC84A3}">
      <dgm:prSet/>
      <dgm:spPr/>
      <dgm:t>
        <a:bodyPr/>
        <a:lstStyle/>
        <a:p>
          <a:r>
            <a:rPr lang="he-IL" dirty="0"/>
            <a:t>רפואה ממוקדת אישית</a:t>
          </a:r>
          <a:endParaRPr lang="en-US" dirty="0"/>
        </a:p>
      </dgm:t>
    </dgm:pt>
    <dgm:pt modelId="{E4501B7E-D4BC-425E-AA16-993C76DEC0A4}" type="parTrans" cxnId="{F25B7D68-C107-4543-9E4C-BD1548E4372B}">
      <dgm:prSet/>
      <dgm:spPr/>
      <dgm:t>
        <a:bodyPr/>
        <a:lstStyle/>
        <a:p>
          <a:endParaRPr lang="en-US"/>
        </a:p>
      </dgm:t>
    </dgm:pt>
    <dgm:pt modelId="{321E9F13-D128-4265-8D85-042E78E9E310}" type="sibTrans" cxnId="{F25B7D68-C107-4543-9E4C-BD1548E4372B}">
      <dgm:prSet/>
      <dgm:spPr/>
      <dgm:t>
        <a:bodyPr/>
        <a:lstStyle/>
        <a:p>
          <a:endParaRPr lang="en-US"/>
        </a:p>
      </dgm:t>
    </dgm:pt>
    <dgm:pt modelId="{D83ACA9F-E42F-4FB8-AF27-DF68CEA8E5A4}">
      <dgm:prSet/>
      <dgm:spPr/>
      <dgm:t>
        <a:bodyPr/>
        <a:lstStyle/>
        <a:p>
          <a:r>
            <a:rPr lang="he-IL" dirty="0"/>
            <a:t>מענק ציוד חוקר חדש</a:t>
          </a:r>
          <a:endParaRPr lang="en-US" dirty="0"/>
        </a:p>
      </dgm:t>
    </dgm:pt>
    <dgm:pt modelId="{C2B6D8A5-8887-4147-8BC8-BF33B7F795AD}" type="parTrans" cxnId="{9030F5F5-ECDE-4A8C-BA7D-660163879B0A}">
      <dgm:prSet/>
      <dgm:spPr/>
      <dgm:t>
        <a:bodyPr/>
        <a:lstStyle/>
        <a:p>
          <a:endParaRPr lang="en-US"/>
        </a:p>
      </dgm:t>
    </dgm:pt>
    <dgm:pt modelId="{949B0903-32DD-4B27-BB96-E3E8A9140DCD}" type="sibTrans" cxnId="{9030F5F5-ECDE-4A8C-BA7D-660163879B0A}">
      <dgm:prSet/>
      <dgm:spPr/>
      <dgm:t>
        <a:bodyPr/>
        <a:lstStyle/>
        <a:p>
          <a:endParaRPr lang="en-US"/>
        </a:p>
      </dgm:t>
    </dgm:pt>
    <dgm:pt modelId="{521D3B45-1163-4C30-882C-42B9FCA036A7}">
      <dgm:prSet/>
      <dgm:spPr/>
      <dgm:t>
        <a:bodyPr/>
        <a:lstStyle/>
        <a:p>
          <a:r>
            <a:rPr lang="he-IL" dirty="0"/>
            <a:t>מענק ציוד "אמצע הדרך" </a:t>
          </a:r>
          <a:endParaRPr lang="en-US" dirty="0"/>
        </a:p>
      </dgm:t>
    </dgm:pt>
    <dgm:pt modelId="{B3AAD6A1-C6CD-4888-9445-93135FB3B3B8}" type="parTrans" cxnId="{216E82A0-0561-46DF-B550-0963B312BA06}">
      <dgm:prSet/>
      <dgm:spPr/>
      <dgm:t>
        <a:bodyPr/>
        <a:lstStyle/>
        <a:p>
          <a:endParaRPr lang="en-US"/>
        </a:p>
      </dgm:t>
    </dgm:pt>
    <dgm:pt modelId="{F8361782-DF42-4F72-BE1A-21AE805C9ED9}" type="sibTrans" cxnId="{216E82A0-0561-46DF-B550-0963B312BA06}">
      <dgm:prSet/>
      <dgm:spPr/>
      <dgm:t>
        <a:bodyPr/>
        <a:lstStyle/>
        <a:p>
          <a:endParaRPr lang="en-US"/>
        </a:p>
      </dgm:t>
    </dgm:pt>
    <dgm:pt modelId="{ADB4D3ED-A6CE-4A3B-8BEA-3B1A9495EEF0}">
      <dgm:prSet/>
      <dgm:spPr/>
      <dgm:t>
        <a:bodyPr/>
        <a:lstStyle/>
        <a:p>
          <a:r>
            <a:rPr lang="he-IL"/>
            <a:t>פרסומים במדעי הרוח</a:t>
          </a:r>
          <a:endParaRPr lang="en-US"/>
        </a:p>
      </dgm:t>
    </dgm:pt>
    <dgm:pt modelId="{FAE3453D-7A61-4EF4-BA34-48F48613D414}" type="parTrans" cxnId="{D4385495-5C38-4AF4-BB57-AC3C07068306}">
      <dgm:prSet/>
      <dgm:spPr/>
      <dgm:t>
        <a:bodyPr/>
        <a:lstStyle/>
        <a:p>
          <a:endParaRPr lang="en-US"/>
        </a:p>
      </dgm:t>
    </dgm:pt>
    <dgm:pt modelId="{3E2CF248-140B-4294-A916-E5F881F50C80}" type="sibTrans" cxnId="{D4385495-5C38-4AF4-BB57-AC3C07068306}">
      <dgm:prSet/>
      <dgm:spPr/>
      <dgm:t>
        <a:bodyPr/>
        <a:lstStyle/>
        <a:p>
          <a:endParaRPr lang="en-US"/>
        </a:p>
      </dgm:t>
    </dgm:pt>
    <dgm:pt modelId="{47E0174E-BDA8-4A66-ADAE-E9DC9C63D7C5}">
      <dgm:prSet/>
      <dgm:spPr/>
      <dgm:t>
        <a:bodyPr/>
        <a:lstStyle/>
        <a:p>
          <a:r>
            <a:rPr lang="he-IL" dirty="0"/>
            <a:t>סדנאות לבעלי מענק פעיל </a:t>
          </a:r>
          <a:endParaRPr lang="en-US" dirty="0"/>
        </a:p>
      </dgm:t>
    </dgm:pt>
    <dgm:pt modelId="{3FAAD204-749A-4B53-889E-45D94CE2171C}" type="parTrans" cxnId="{BA0C8780-2801-4532-9E7B-0DE7AD8E2B51}">
      <dgm:prSet/>
      <dgm:spPr/>
      <dgm:t>
        <a:bodyPr/>
        <a:lstStyle/>
        <a:p>
          <a:endParaRPr lang="en-US"/>
        </a:p>
      </dgm:t>
    </dgm:pt>
    <dgm:pt modelId="{47B4E64B-1478-41C4-B289-B23C2DE1A881}" type="sibTrans" cxnId="{BA0C8780-2801-4532-9E7B-0DE7AD8E2B51}">
      <dgm:prSet/>
      <dgm:spPr/>
      <dgm:t>
        <a:bodyPr/>
        <a:lstStyle/>
        <a:p>
          <a:endParaRPr lang="en-US"/>
        </a:p>
      </dgm:t>
    </dgm:pt>
    <dgm:pt modelId="{0EC402CB-3AA4-4CBD-9E09-1D054C6CD7FF}" type="pres">
      <dgm:prSet presAssocID="{1F0A4909-6312-43B4-9419-D9ED58402105}" presName="diagram" presStyleCnt="0">
        <dgm:presLayoutVars>
          <dgm:dir/>
          <dgm:resizeHandles val="exact"/>
        </dgm:presLayoutVars>
      </dgm:prSet>
      <dgm:spPr/>
    </dgm:pt>
    <dgm:pt modelId="{ACEE81FE-BBFC-4FE1-A040-5FD30EC47C4A}" type="pres">
      <dgm:prSet presAssocID="{97015E86-FFA1-4C9C-994B-D4EB59836165}" presName="node" presStyleLbl="node1" presStyleIdx="0" presStyleCnt="6">
        <dgm:presLayoutVars>
          <dgm:bulletEnabled val="1"/>
        </dgm:presLayoutVars>
      </dgm:prSet>
      <dgm:spPr/>
    </dgm:pt>
    <dgm:pt modelId="{F1844E20-B8BF-478F-AA6D-ACC4345125B9}" type="pres">
      <dgm:prSet presAssocID="{D34B9AF9-BC4D-4138-BD7B-ECE44E9B7F27}" presName="sibTrans" presStyleCnt="0"/>
      <dgm:spPr/>
    </dgm:pt>
    <dgm:pt modelId="{FD47FFE8-08B7-46AF-8B9E-2F4D480B42F5}" type="pres">
      <dgm:prSet presAssocID="{76F999AC-AF6E-4960-B3B7-3FEAFFCC84A3}" presName="node" presStyleLbl="node1" presStyleIdx="1" presStyleCnt="6">
        <dgm:presLayoutVars>
          <dgm:bulletEnabled val="1"/>
        </dgm:presLayoutVars>
      </dgm:prSet>
      <dgm:spPr/>
    </dgm:pt>
    <dgm:pt modelId="{4BA93B4F-7EDE-4ED4-9E9B-81452B44EEBB}" type="pres">
      <dgm:prSet presAssocID="{321E9F13-D128-4265-8D85-042E78E9E310}" presName="sibTrans" presStyleCnt="0"/>
      <dgm:spPr/>
    </dgm:pt>
    <dgm:pt modelId="{F9AB4FE5-963E-42CC-BB7D-253038B85969}" type="pres">
      <dgm:prSet presAssocID="{D83ACA9F-E42F-4FB8-AF27-DF68CEA8E5A4}" presName="node" presStyleLbl="node1" presStyleIdx="2" presStyleCnt="6">
        <dgm:presLayoutVars>
          <dgm:bulletEnabled val="1"/>
        </dgm:presLayoutVars>
      </dgm:prSet>
      <dgm:spPr/>
    </dgm:pt>
    <dgm:pt modelId="{CF446814-718F-4E9B-9E2B-760AEC02ABC4}" type="pres">
      <dgm:prSet presAssocID="{949B0903-32DD-4B27-BB96-E3E8A9140DCD}" presName="sibTrans" presStyleCnt="0"/>
      <dgm:spPr/>
    </dgm:pt>
    <dgm:pt modelId="{C2341B39-B50F-4177-B44C-6FE68F807033}" type="pres">
      <dgm:prSet presAssocID="{521D3B45-1163-4C30-882C-42B9FCA036A7}" presName="node" presStyleLbl="node1" presStyleIdx="3" presStyleCnt="6">
        <dgm:presLayoutVars>
          <dgm:bulletEnabled val="1"/>
        </dgm:presLayoutVars>
      </dgm:prSet>
      <dgm:spPr/>
    </dgm:pt>
    <dgm:pt modelId="{12030314-6F39-4936-88F1-411336A8D919}" type="pres">
      <dgm:prSet presAssocID="{F8361782-DF42-4F72-BE1A-21AE805C9ED9}" presName="sibTrans" presStyleCnt="0"/>
      <dgm:spPr/>
    </dgm:pt>
    <dgm:pt modelId="{86D5ABD6-4671-47F3-9D36-71D04C1F5C74}" type="pres">
      <dgm:prSet presAssocID="{ADB4D3ED-A6CE-4A3B-8BEA-3B1A9495EEF0}" presName="node" presStyleLbl="node1" presStyleIdx="4" presStyleCnt="6">
        <dgm:presLayoutVars>
          <dgm:bulletEnabled val="1"/>
        </dgm:presLayoutVars>
      </dgm:prSet>
      <dgm:spPr/>
    </dgm:pt>
    <dgm:pt modelId="{AC20EA01-85D5-4D45-9B86-FED3A18F3563}" type="pres">
      <dgm:prSet presAssocID="{3E2CF248-140B-4294-A916-E5F881F50C80}" presName="sibTrans" presStyleCnt="0"/>
      <dgm:spPr/>
    </dgm:pt>
    <dgm:pt modelId="{16DD5398-2874-4F19-AFBB-18407367A7C3}" type="pres">
      <dgm:prSet presAssocID="{47E0174E-BDA8-4A66-ADAE-E9DC9C63D7C5}" presName="node" presStyleLbl="node1" presStyleIdx="5" presStyleCnt="6">
        <dgm:presLayoutVars>
          <dgm:bulletEnabled val="1"/>
        </dgm:presLayoutVars>
      </dgm:prSet>
      <dgm:spPr/>
    </dgm:pt>
  </dgm:ptLst>
  <dgm:cxnLst>
    <dgm:cxn modelId="{D5859A35-3FD5-4DAC-9FE7-3896375FAB90}" type="presOf" srcId="{D83ACA9F-E42F-4FB8-AF27-DF68CEA8E5A4}" destId="{F9AB4FE5-963E-42CC-BB7D-253038B85969}" srcOrd="0" destOrd="0" presId="urn:microsoft.com/office/officeart/2005/8/layout/default"/>
    <dgm:cxn modelId="{821A465D-364C-42D5-8FE4-DDB504ABDE13}" type="presOf" srcId="{ADB4D3ED-A6CE-4A3B-8BEA-3B1A9495EEF0}" destId="{86D5ABD6-4671-47F3-9D36-71D04C1F5C74}" srcOrd="0" destOrd="0" presId="urn:microsoft.com/office/officeart/2005/8/layout/default"/>
    <dgm:cxn modelId="{F25B7D68-C107-4543-9E4C-BD1548E4372B}" srcId="{1F0A4909-6312-43B4-9419-D9ED58402105}" destId="{76F999AC-AF6E-4960-B3B7-3FEAFFCC84A3}" srcOrd="1" destOrd="0" parTransId="{E4501B7E-D4BC-425E-AA16-993C76DEC0A4}" sibTransId="{321E9F13-D128-4265-8D85-042E78E9E310}"/>
    <dgm:cxn modelId="{C633BF56-A0F5-401E-A7A0-83396F3015FF}" srcId="{1F0A4909-6312-43B4-9419-D9ED58402105}" destId="{97015E86-FFA1-4C9C-994B-D4EB59836165}" srcOrd="0" destOrd="0" parTransId="{8764A16B-1A29-4E0B-A58F-B9176B26F110}" sibTransId="{D34B9AF9-BC4D-4138-BD7B-ECE44E9B7F27}"/>
    <dgm:cxn modelId="{ACDB1D7D-93B7-4339-B7E4-43C11398F840}" type="presOf" srcId="{76F999AC-AF6E-4960-B3B7-3FEAFFCC84A3}" destId="{FD47FFE8-08B7-46AF-8B9E-2F4D480B42F5}" srcOrd="0" destOrd="0" presId="urn:microsoft.com/office/officeart/2005/8/layout/default"/>
    <dgm:cxn modelId="{BA0C8780-2801-4532-9E7B-0DE7AD8E2B51}" srcId="{1F0A4909-6312-43B4-9419-D9ED58402105}" destId="{47E0174E-BDA8-4A66-ADAE-E9DC9C63D7C5}" srcOrd="5" destOrd="0" parTransId="{3FAAD204-749A-4B53-889E-45D94CE2171C}" sibTransId="{47B4E64B-1478-41C4-B289-B23C2DE1A881}"/>
    <dgm:cxn modelId="{12EEC794-AFC0-41DB-AAEA-94ABF4A28FD5}" type="presOf" srcId="{47E0174E-BDA8-4A66-ADAE-E9DC9C63D7C5}" destId="{16DD5398-2874-4F19-AFBB-18407367A7C3}" srcOrd="0" destOrd="0" presId="urn:microsoft.com/office/officeart/2005/8/layout/default"/>
    <dgm:cxn modelId="{D4385495-5C38-4AF4-BB57-AC3C07068306}" srcId="{1F0A4909-6312-43B4-9419-D9ED58402105}" destId="{ADB4D3ED-A6CE-4A3B-8BEA-3B1A9495EEF0}" srcOrd="4" destOrd="0" parTransId="{FAE3453D-7A61-4EF4-BA34-48F48613D414}" sibTransId="{3E2CF248-140B-4294-A916-E5F881F50C80}"/>
    <dgm:cxn modelId="{216E82A0-0561-46DF-B550-0963B312BA06}" srcId="{1F0A4909-6312-43B4-9419-D9ED58402105}" destId="{521D3B45-1163-4C30-882C-42B9FCA036A7}" srcOrd="3" destOrd="0" parTransId="{B3AAD6A1-C6CD-4888-9445-93135FB3B3B8}" sibTransId="{F8361782-DF42-4F72-BE1A-21AE805C9ED9}"/>
    <dgm:cxn modelId="{4592BEBD-6AA9-4FDE-BB79-B51ED0765EB7}" type="presOf" srcId="{1F0A4909-6312-43B4-9419-D9ED58402105}" destId="{0EC402CB-3AA4-4CBD-9E09-1D054C6CD7FF}" srcOrd="0" destOrd="0" presId="urn:microsoft.com/office/officeart/2005/8/layout/default"/>
    <dgm:cxn modelId="{1026F8DD-F134-4CD3-8A49-44C22A03DD8D}" type="presOf" srcId="{521D3B45-1163-4C30-882C-42B9FCA036A7}" destId="{C2341B39-B50F-4177-B44C-6FE68F807033}" srcOrd="0" destOrd="0" presId="urn:microsoft.com/office/officeart/2005/8/layout/default"/>
    <dgm:cxn modelId="{9030F5F5-ECDE-4A8C-BA7D-660163879B0A}" srcId="{1F0A4909-6312-43B4-9419-D9ED58402105}" destId="{D83ACA9F-E42F-4FB8-AF27-DF68CEA8E5A4}" srcOrd="2" destOrd="0" parTransId="{C2B6D8A5-8887-4147-8BC8-BF33B7F795AD}" sibTransId="{949B0903-32DD-4B27-BB96-E3E8A9140DCD}"/>
    <dgm:cxn modelId="{CFB676F7-1188-4C64-8980-53918DC22FBA}" type="presOf" srcId="{97015E86-FFA1-4C9C-994B-D4EB59836165}" destId="{ACEE81FE-BBFC-4FE1-A040-5FD30EC47C4A}" srcOrd="0" destOrd="0" presId="urn:microsoft.com/office/officeart/2005/8/layout/default"/>
    <dgm:cxn modelId="{D91775A8-DE0D-4101-8668-8D2B0FBB1AD8}" type="presParOf" srcId="{0EC402CB-3AA4-4CBD-9E09-1D054C6CD7FF}" destId="{ACEE81FE-BBFC-4FE1-A040-5FD30EC47C4A}" srcOrd="0" destOrd="0" presId="urn:microsoft.com/office/officeart/2005/8/layout/default"/>
    <dgm:cxn modelId="{E588F953-C5EB-4AF3-A436-D230E3617A4C}" type="presParOf" srcId="{0EC402CB-3AA4-4CBD-9E09-1D054C6CD7FF}" destId="{F1844E20-B8BF-478F-AA6D-ACC4345125B9}" srcOrd="1" destOrd="0" presId="urn:microsoft.com/office/officeart/2005/8/layout/default"/>
    <dgm:cxn modelId="{985C9356-AE29-43FC-BCBE-0396000DCFD5}" type="presParOf" srcId="{0EC402CB-3AA4-4CBD-9E09-1D054C6CD7FF}" destId="{FD47FFE8-08B7-46AF-8B9E-2F4D480B42F5}" srcOrd="2" destOrd="0" presId="urn:microsoft.com/office/officeart/2005/8/layout/default"/>
    <dgm:cxn modelId="{577DC1F8-C4DA-4312-85AA-C0C397BFE186}" type="presParOf" srcId="{0EC402CB-3AA4-4CBD-9E09-1D054C6CD7FF}" destId="{4BA93B4F-7EDE-4ED4-9E9B-81452B44EEBB}" srcOrd="3" destOrd="0" presId="urn:microsoft.com/office/officeart/2005/8/layout/default"/>
    <dgm:cxn modelId="{C3807382-6367-4197-9CF9-CAA74FCFE741}" type="presParOf" srcId="{0EC402CB-3AA4-4CBD-9E09-1D054C6CD7FF}" destId="{F9AB4FE5-963E-42CC-BB7D-253038B85969}" srcOrd="4" destOrd="0" presId="urn:microsoft.com/office/officeart/2005/8/layout/default"/>
    <dgm:cxn modelId="{74BF5157-C88F-429A-B5D2-6FFEDBAFC9C5}" type="presParOf" srcId="{0EC402CB-3AA4-4CBD-9E09-1D054C6CD7FF}" destId="{CF446814-718F-4E9B-9E2B-760AEC02ABC4}" srcOrd="5" destOrd="0" presId="urn:microsoft.com/office/officeart/2005/8/layout/default"/>
    <dgm:cxn modelId="{4EEA44B5-C370-4180-BFFD-FB8AD5C5318D}" type="presParOf" srcId="{0EC402CB-3AA4-4CBD-9E09-1D054C6CD7FF}" destId="{C2341B39-B50F-4177-B44C-6FE68F807033}" srcOrd="6" destOrd="0" presId="urn:microsoft.com/office/officeart/2005/8/layout/default"/>
    <dgm:cxn modelId="{1A064AE5-1575-48C7-AB6B-F65059E9A40A}" type="presParOf" srcId="{0EC402CB-3AA4-4CBD-9E09-1D054C6CD7FF}" destId="{12030314-6F39-4936-88F1-411336A8D919}" srcOrd="7" destOrd="0" presId="urn:microsoft.com/office/officeart/2005/8/layout/default"/>
    <dgm:cxn modelId="{6A2FAC83-2432-4972-9BD7-9804F110F6BE}" type="presParOf" srcId="{0EC402CB-3AA4-4CBD-9E09-1D054C6CD7FF}" destId="{86D5ABD6-4671-47F3-9D36-71D04C1F5C74}" srcOrd="8" destOrd="0" presId="urn:microsoft.com/office/officeart/2005/8/layout/default"/>
    <dgm:cxn modelId="{FBD22367-2FA8-4424-8D65-E5AA231F5EDA}" type="presParOf" srcId="{0EC402CB-3AA4-4CBD-9E09-1D054C6CD7FF}" destId="{AC20EA01-85D5-4D45-9B86-FED3A18F3563}" srcOrd="9" destOrd="0" presId="urn:microsoft.com/office/officeart/2005/8/layout/default"/>
    <dgm:cxn modelId="{C5E9DF2E-95EA-46E9-AB8E-CF4C0B36F3C2}" type="presParOf" srcId="{0EC402CB-3AA4-4CBD-9E09-1D054C6CD7FF}" destId="{16DD5398-2874-4F19-AFBB-18407367A7C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DEBA8-F491-44F1-8FD3-7CBB738524D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BF2EBB78-9E4F-4945-BE57-B6ED083F86A3}">
      <dgm:prSet/>
      <dgm:spPr/>
      <dgm:t>
        <a:bodyPr/>
        <a:lstStyle/>
        <a:p>
          <a:r>
            <a:rPr lang="he-IL"/>
            <a:t>סין</a:t>
          </a:r>
          <a:endParaRPr lang="en-US"/>
        </a:p>
      </dgm:t>
    </dgm:pt>
    <dgm:pt modelId="{8EAE8D89-E8C8-43D4-8042-C590130A406B}" type="parTrans" cxnId="{1A4AE9CA-1AD5-4DF8-A4F5-3BE223BB227E}">
      <dgm:prSet/>
      <dgm:spPr/>
      <dgm:t>
        <a:bodyPr/>
        <a:lstStyle/>
        <a:p>
          <a:endParaRPr lang="en-US"/>
        </a:p>
      </dgm:t>
    </dgm:pt>
    <dgm:pt modelId="{4E1EA4AC-260F-4CAD-AEBC-C366DBB6A8E2}" type="sibTrans" cxnId="{1A4AE9CA-1AD5-4DF8-A4F5-3BE223BB227E}">
      <dgm:prSet/>
      <dgm:spPr/>
      <dgm:t>
        <a:bodyPr/>
        <a:lstStyle/>
        <a:p>
          <a:endParaRPr lang="en-US"/>
        </a:p>
      </dgm:t>
    </dgm:pt>
    <dgm:pt modelId="{77198D4E-9C2A-4E80-8933-0FD5BD1CFC8C}">
      <dgm:prSet/>
      <dgm:spPr/>
      <dgm:t>
        <a:bodyPr/>
        <a:lstStyle/>
        <a:p>
          <a:r>
            <a:rPr lang="he-IL"/>
            <a:t>יפן</a:t>
          </a:r>
          <a:endParaRPr lang="en-US"/>
        </a:p>
      </dgm:t>
    </dgm:pt>
    <dgm:pt modelId="{188352C9-5C37-4AB8-AC2A-F28F141778B3}" type="parTrans" cxnId="{B07F21B5-C6A3-43BB-BBFF-97D1646C5945}">
      <dgm:prSet/>
      <dgm:spPr/>
      <dgm:t>
        <a:bodyPr/>
        <a:lstStyle/>
        <a:p>
          <a:endParaRPr lang="en-US"/>
        </a:p>
      </dgm:t>
    </dgm:pt>
    <dgm:pt modelId="{3516A9B3-655C-4045-A117-5C7BFAB8BB03}" type="sibTrans" cxnId="{B07F21B5-C6A3-43BB-BBFF-97D1646C5945}">
      <dgm:prSet/>
      <dgm:spPr/>
      <dgm:t>
        <a:bodyPr/>
        <a:lstStyle/>
        <a:p>
          <a:endParaRPr lang="en-US"/>
        </a:p>
      </dgm:t>
    </dgm:pt>
    <dgm:pt modelId="{122932F4-5ECC-42BB-97E9-904737055786}">
      <dgm:prSet/>
      <dgm:spPr/>
      <dgm:t>
        <a:bodyPr/>
        <a:lstStyle/>
        <a:p>
          <a:r>
            <a:rPr lang="he-IL"/>
            <a:t>סינגפור</a:t>
          </a:r>
          <a:endParaRPr lang="en-US"/>
        </a:p>
      </dgm:t>
    </dgm:pt>
    <dgm:pt modelId="{97BD0657-D7E8-4D33-8352-28802A99BFE9}" type="parTrans" cxnId="{3F7A2227-D44B-4463-BC18-346A8D476165}">
      <dgm:prSet/>
      <dgm:spPr/>
      <dgm:t>
        <a:bodyPr/>
        <a:lstStyle/>
        <a:p>
          <a:endParaRPr lang="en-US"/>
        </a:p>
      </dgm:t>
    </dgm:pt>
    <dgm:pt modelId="{0D04CD4D-A3CE-444E-B6E6-379DD7A785D8}" type="sibTrans" cxnId="{3F7A2227-D44B-4463-BC18-346A8D476165}">
      <dgm:prSet/>
      <dgm:spPr/>
      <dgm:t>
        <a:bodyPr/>
        <a:lstStyle/>
        <a:p>
          <a:endParaRPr lang="en-US"/>
        </a:p>
      </dgm:t>
    </dgm:pt>
    <dgm:pt modelId="{C8536A7C-A409-4591-932E-411650129F5C}" type="pres">
      <dgm:prSet presAssocID="{D53DEBA8-F491-44F1-8FD3-7CBB738524D8}" presName="linearFlow" presStyleCnt="0">
        <dgm:presLayoutVars>
          <dgm:dir/>
          <dgm:resizeHandles val="exact"/>
        </dgm:presLayoutVars>
      </dgm:prSet>
      <dgm:spPr/>
    </dgm:pt>
    <dgm:pt modelId="{2D2DAF86-5B8D-488B-83BB-84E3925188D0}" type="pres">
      <dgm:prSet presAssocID="{BF2EBB78-9E4F-4945-BE57-B6ED083F86A3}" presName="composite" presStyleCnt="0"/>
      <dgm:spPr/>
    </dgm:pt>
    <dgm:pt modelId="{B21BD4E2-1082-45DD-ACA1-7910DD6B5CCE}" type="pres">
      <dgm:prSet presAssocID="{BF2EBB78-9E4F-4945-BE57-B6ED083F86A3}" presName="imgShp" presStyleLbl="fgImgPlace1" presStyleIdx="0" presStyleCnt="3" custLinFactNeighborX="-279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D8BDAB45-B81C-4C67-8B46-9BA4C7A71825}" type="pres">
      <dgm:prSet presAssocID="{BF2EBB78-9E4F-4945-BE57-B6ED083F86A3}" presName="txShp" presStyleLbl="node1" presStyleIdx="0" presStyleCnt="3">
        <dgm:presLayoutVars>
          <dgm:bulletEnabled val="1"/>
        </dgm:presLayoutVars>
      </dgm:prSet>
      <dgm:spPr/>
    </dgm:pt>
    <dgm:pt modelId="{1F923361-4536-4E49-9D3A-2E5D859A68A1}" type="pres">
      <dgm:prSet presAssocID="{4E1EA4AC-260F-4CAD-AEBC-C366DBB6A8E2}" presName="spacing" presStyleCnt="0"/>
      <dgm:spPr/>
    </dgm:pt>
    <dgm:pt modelId="{7135EF5B-0C6B-44D9-9146-DBE3CF278B61}" type="pres">
      <dgm:prSet presAssocID="{77198D4E-9C2A-4E80-8933-0FD5BD1CFC8C}" presName="composite" presStyleCnt="0"/>
      <dgm:spPr/>
    </dgm:pt>
    <dgm:pt modelId="{C61B72D1-33CB-4AE3-9F81-CB27A5471D7E}" type="pres">
      <dgm:prSet presAssocID="{77198D4E-9C2A-4E80-8933-0FD5BD1CFC8C}"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1760BBF2-8DEB-4904-9528-A309FD7637D5}" type="pres">
      <dgm:prSet presAssocID="{77198D4E-9C2A-4E80-8933-0FD5BD1CFC8C}" presName="txShp" presStyleLbl="node1" presStyleIdx="1" presStyleCnt="3">
        <dgm:presLayoutVars>
          <dgm:bulletEnabled val="1"/>
        </dgm:presLayoutVars>
      </dgm:prSet>
      <dgm:spPr/>
    </dgm:pt>
    <dgm:pt modelId="{6F6E749C-5A47-4F39-8EAA-B590067330C3}" type="pres">
      <dgm:prSet presAssocID="{3516A9B3-655C-4045-A117-5C7BFAB8BB03}" presName="spacing" presStyleCnt="0"/>
      <dgm:spPr/>
    </dgm:pt>
    <dgm:pt modelId="{3E6A477C-D88C-421C-A563-2254E18218B7}" type="pres">
      <dgm:prSet presAssocID="{122932F4-5ECC-42BB-97E9-904737055786}" presName="composite" presStyleCnt="0"/>
      <dgm:spPr/>
    </dgm:pt>
    <dgm:pt modelId="{E89648B3-2A9E-4F06-8386-848EC8304C65}" type="pres">
      <dgm:prSet presAssocID="{122932F4-5ECC-42BB-97E9-904737055786}"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2C59D216-3AA5-4EFC-B9FD-DA1AEDC6169C}" type="pres">
      <dgm:prSet presAssocID="{122932F4-5ECC-42BB-97E9-904737055786}" presName="txShp" presStyleLbl="node1" presStyleIdx="2" presStyleCnt="3">
        <dgm:presLayoutVars>
          <dgm:bulletEnabled val="1"/>
        </dgm:presLayoutVars>
      </dgm:prSet>
      <dgm:spPr/>
    </dgm:pt>
  </dgm:ptLst>
  <dgm:cxnLst>
    <dgm:cxn modelId="{A962A00B-BD6A-40DF-BB92-90E65B6E65BF}" type="presOf" srcId="{BF2EBB78-9E4F-4945-BE57-B6ED083F86A3}" destId="{D8BDAB45-B81C-4C67-8B46-9BA4C7A71825}" srcOrd="0" destOrd="0" presId="urn:microsoft.com/office/officeart/2005/8/layout/vList3"/>
    <dgm:cxn modelId="{426CC31B-55D1-4B7E-A9C0-6BE0D40F6760}" type="presOf" srcId="{77198D4E-9C2A-4E80-8933-0FD5BD1CFC8C}" destId="{1760BBF2-8DEB-4904-9528-A309FD7637D5}" srcOrd="0" destOrd="0" presId="urn:microsoft.com/office/officeart/2005/8/layout/vList3"/>
    <dgm:cxn modelId="{3F7A2227-D44B-4463-BC18-346A8D476165}" srcId="{D53DEBA8-F491-44F1-8FD3-7CBB738524D8}" destId="{122932F4-5ECC-42BB-97E9-904737055786}" srcOrd="2" destOrd="0" parTransId="{97BD0657-D7E8-4D33-8352-28802A99BFE9}" sibTransId="{0D04CD4D-A3CE-444E-B6E6-379DD7A785D8}"/>
    <dgm:cxn modelId="{088E106D-630A-436F-9910-EEE61C8F4E03}" type="presOf" srcId="{D53DEBA8-F491-44F1-8FD3-7CBB738524D8}" destId="{C8536A7C-A409-4591-932E-411650129F5C}" srcOrd="0" destOrd="0" presId="urn:microsoft.com/office/officeart/2005/8/layout/vList3"/>
    <dgm:cxn modelId="{B07F21B5-C6A3-43BB-BBFF-97D1646C5945}" srcId="{D53DEBA8-F491-44F1-8FD3-7CBB738524D8}" destId="{77198D4E-9C2A-4E80-8933-0FD5BD1CFC8C}" srcOrd="1" destOrd="0" parTransId="{188352C9-5C37-4AB8-AC2A-F28F141778B3}" sibTransId="{3516A9B3-655C-4045-A117-5C7BFAB8BB03}"/>
    <dgm:cxn modelId="{1A4AE9CA-1AD5-4DF8-A4F5-3BE223BB227E}" srcId="{D53DEBA8-F491-44F1-8FD3-7CBB738524D8}" destId="{BF2EBB78-9E4F-4945-BE57-B6ED083F86A3}" srcOrd="0" destOrd="0" parTransId="{8EAE8D89-E8C8-43D4-8042-C590130A406B}" sibTransId="{4E1EA4AC-260F-4CAD-AEBC-C366DBB6A8E2}"/>
    <dgm:cxn modelId="{7B118BFB-1CD2-4B6C-8BCE-99CEE6919A9F}" type="presOf" srcId="{122932F4-5ECC-42BB-97E9-904737055786}" destId="{2C59D216-3AA5-4EFC-B9FD-DA1AEDC6169C}" srcOrd="0" destOrd="0" presId="urn:microsoft.com/office/officeart/2005/8/layout/vList3"/>
    <dgm:cxn modelId="{52F963A4-AFC5-4D3C-8C25-B05591C245AB}" type="presParOf" srcId="{C8536A7C-A409-4591-932E-411650129F5C}" destId="{2D2DAF86-5B8D-488B-83BB-84E3925188D0}" srcOrd="0" destOrd="0" presId="urn:microsoft.com/office/officeart/2005/8/layout/vList3"/>
    <dgm:cxn modelId="{F1300725-9918-4085-8B1A-34FEC04AA9EF}" type="presParOf" srcId="{2D2DAF86-5B8D-488B-83BB-84E3925188D0}" destId="{B21BD4E2-1082-45DD-ACA1-7910DD6B5CCE}" srcOrd="0" destOrd="0" presId="urn:microsoft.com/office/officeart/2005/8/layout/vList3"/>
    <dgm:cxn modelId="{00270FFD-004A-46D5-BC10-77157F2AB10B}" type="presParOf" srcId="{2D2DAF86-5B8D-488B-83BB-84E3925188D0}" destId="{D8BDAB45-B81C-4C67-8B46-9BA4C7A71825}" srcOrd="1" destOrd="0" presId="urn:microsoft.com/office/officeart/2005/8/layout/vList3"/>
    <dgm:cxn modelId="{6E0DC362-6467-4014-A4AA-5C791C669765}" type="presParOf" srcId="{C8536A7C-A409-4591-932E-411650129F5C}" destId="{1F923361-4536-4E49-9D3A-2E5D859A68A1}" srcOrd="1" destOrd="0" presId="urn:microsoft.com/office/officeart/2005/8/layout/vList3"/>
    <dgm:cxn modelId="{D7F80D46-1542-42E3-BAA2-09315DB3F3DB}" type="presParOf" srcId="{C8536A7C-A409-4591-932E-411650129F5C}" destId="{7135EF5B-0C6B-44D9-9146-DBE3CF278B61}" srcOrd="2" destOrd="0" presId="urn:microsoft.com/office/officeart/2005/8/layout/vList3"/>
    <dgm:cxn modelId="{F4D40E5A-2F2F-4F4C-94AE-9814B1856D9F}" type="presParOf" srcId="{7135EF5B-0C6B-44D9-9146-DBE3CF278B61}" destId="{C61B72D1-33CB-4AE3-9F81-CB27A5471D7E}" srcOrd="0" destOrd="0" presId="urn:microsoft.com/office/officeart/2005/8/layout/vList3"/>
    <dgm:cxn modelId="{08CDE599-160F-4D70-ABFF-B7570ACD8CBC}" type="presParOf" srcId="{7135EF5B-0C6B-44D9-9146-DBE3CF278B61}" destId="{1760BBF2-8DEB-4904-9528-A309FD7637D5}" srcOrd="1" destOrd="0" presId="urn:microsoft.com/office/officeart/2005/8/layout/vList3"/>
    <dgm:cxn modelId="{30745E61-0CCF-4E6D-A3D3-8EFE84B01945}" type="presParOf" srcId="{C8536A7C-A409-4591-932E-411650129F5C}" destId="{6F6E749C-5A47-4F39-8EAA-B590067330C3}" srcOrd="3" destOrd="0" presId="urn:microsoft.com/office/officeart/2005/8/layout/vList3"/>
    <dgm:cxn modelId="{4BC3A11A-F51F-4737-A301-7363E74DB640}" type="presParOf" srcId="{C8536A7C-A409-4591-932E-411650129F5C}" destId="{3E6A477C-D88C-421C-A563-2254E18218B7}" srcOrd="4" destOrd="0" presId="urn:microsoft.com/office/officeart/2005/8/layout/vList3"/>
    <dgm:cxn modelId="{C96D6B7B-54B2-4304-A749-5DD45005D838}" type="presParOf" srcId="{3E6A477C-D88C-421C-A563-2254E18218B7}" destId="{E89648B3-2A9E-4F06-8386-848EC8304C65}" srcOrd="0" destOrd="0" presId="urn:microsoft.com/office/officeart/2005/8/layout/vList3"/>
    <dgm:cxn modelId="{7AAB77A3-4AC6-4836-A0C1-EBB4FF9A8EA0}" type="presParOf" srcId="{3E6A477C-D88C-421C-A563-2254E18218B7}" destId="{2C59D216-3AA5-4EFC-B9FD-DA1AEDC6169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CD89AA-C341-49B4-B260-4CD72C1173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0C76F06-BB10-44C8-B044-405EEB3AE05C}">
      <dgm:prSet phldrT="[Text]" custT="1"/>
      <dgm:spPr/>
      <dgm:t>
        <a:bodyPr/>
        <a:lstStyle/>
        <a:p>
          <a:r>
            <a:rPr lang="en-US" sz="3200" dirty="0"/>
            <a:t>Regular Research Grant</a:t>
          </a:r>
        </a:p>
      </dgm:t>
    </dgm:pt>
    <dgm:pt modelId="{7FA984A5-DB06-4707-B565-4C7FFD027FD8}" type="parTrans" cxnId="{D3B25105-EF4B-4FBA-A254-D82D2B493A3E}">
      <dgm:prSet/>
      <dgm:spPr/>
      <dgm:t>
        <a:bodyPr/>
        <a:lstStyle/>
        <a:p>
          <a:endParaRPr lang="en-US"/>
        </a:p>
      </dgm:t>
    </dgm:pt>
    <dgm:pt modelId="{4917653A-C079-47D8-9A41-71E3E8F98E93}" type="sibTrans" cxnId="{D3B25105-EF4B-4FBA-A254-D82D2B493A3E}">
      <dgm:prSet/>
      <dgm:spPr/>
      <dgm:t>
        <a:bodyPr/>
        <a:lstStyle/>
        <a:p>
          <a:endParaRPr lang="en-US"/>
        </a:p>
      </dgm:t>
    </dgm:pt>
    <dgm:pt modelId="{B67AADE4-6EB4-4A92-886A-6C0AFDBF650B}">
      <dgm:prSet phldrT="[Text]" custT="1"/>
      <dgm:spPr/>
      <dgm:t>
        <a:bodyPr/>
        <a:lstStyle/>
        <a:p>
          <a:r>
            <a:rPr lang="en-US" sz="1600" dirty="0"/>
            <a:t>In 2021 open to the research fields of:</a:t>
          </a:r>
        </a:p>
      </dgm:t>
    </dgm:pt>
    <dgm:pt modelId="{6C62E2B8-1D64-44C7-9E4B-6A0C5A344477}" type="parTrans" cxnId="{4D6EE8F0-7F31-476C-87C3-998D1ED1AE7C}">
      <dgm:prSet/>
      <dgm:spPr/>
      <dgm:t>
        <a:bodyPr/>
        <a:lstStyle/>
        <a:p>
          <a:endParaRPr lang="en-US"/>
        </a:p>
      </dgm:t>
    </dgm:pt>
    <dgm:pt modelId="{537A3B42-649C-41DD-A1FA-5A2E97B86C63}" type="sibTrans" cxnId="{4D6EE8F0-7F31-476C-87C3-998D1ED1AE7C}">
      <dgm:prSet/>
      <dgm:spPr/>
      <dgm:t>
        <a:bodyPr/>
        <a:lstStyle/>
        <a:p>
          <a:endParaRPr lang="en-US"/>
        </a:p>
      </dgm:t>
    </dgm:pt>
    <dgm:pt modelId="{06F27B34-AC04-4359-9187-2BE37B5DFC7E}">
      <dgm:prSet phldrT="[Text]" custT="1"/>
      <dgm:spPr/>
      <dgm:t>
        <a:bodyPr/>
        <a:lstStyle/>
        <a:p>
          <a:r>
            <a:rPr lang="en-US" sz="3200" b="0" i="0" dirty="0"/>
            <a:t>Start-Up Research Grants</a:t>
          </a:r>
          <a:endParaRPr lang="en-US" sz="3200" dirty="0"/>
        </a:p>
      </dgm:t>
    </dgm:pt>
    <dgm:pt modelId="{BF7DB3EC-636F-4CCE-877A-92ED74FDF854}" type="parTrans" cxnId="{D5A9B006-ABB6-4C21-B1DA-B13AF95265D3}">
      <dgm:prSet/>
      <dgm:spPr/>
      <dgm:t>
        <a:bodyPr/>
        <a:lstStyle/>
        <a:p>
          <a:endParaRPr lang="en-US"/>
        </a:p>
      </dgm:t>
    </dgm:pt>
    <dgm:pt modelId="{AA65F5D9-EBA3-4B0A-9FF4-DC5BD3B95F9A}" type="sibTrans" cxnId="{D5A9B006-ABB6-4C21-B1DA-B13AF95265D3}">
      <dgm:prSet/>
      <dgm:spPr/>
      <dgm:t>
        <a:bodyPr/>
        <a:lstStyle/>
        <a:p>
          <a:endParaRPr lang="en-US"/>
        </a:p>
      </dgm:t>
    </dgm:pt>
    <dgm:pt modelId="{6C540CD9-E1A7-4CCD-9E46-EDBBE3F0D479}">
      <dgm:prSet phldrT="[Text]" custT="1"/>
      <dgm:spPr/>
      <dgm:t>
        <a:bodyPr/>
        <a:lstStyle/>
        <a:p>
          <a:r>
            <a:rPr lang="en-US" sz="1600" dirty="0"/>
            <a:t>For Researchers up to 10 years from their PhD.</a:t>
          </a:r>
        </a:p>
      </dgm:t>
    </dgm:pt>
    <dgm:pt modelId="{9F5EF1A1-E85F-495A-98A9-B18570114EA0}" type="parTrans" cxnId="{76FAE8D0-EB6C-4160-8DDC-B98E3EB12AE0}">
      <dgm:prSet/>
      <dgm:spPr/>
      <dgm:t>
        <a:bodyPr/>
        <a:lstStyle/>
        <a:p>
          <a:endParaRPr lang="en-US"/>
        </a:p>
      </dgm:t>
    </dgm:pt>
    <dgm:pt modelId="{73DFADDD-3941-4BB5-997E-8D625C3FF76B}" type="sibTrans" cxnId="{76FAE8D0-EB6C-4160-8DDC-B98E3EB12AE0}">
      <dgm:prSet/>
      <dgm:spPr/>
      <dgm:t>
        <a:bodyPr/>
        <a:lstStyle/>
        <a:p>
          <a:endParaRPr lang="en-US"/>
        </a:p>
      </dgm:t>
    </dgm:pt>
    <dgm:pt modelId="{6E735497-CE07-427E-9ED9-80E73BB256AD}">
      <dgm:prSet phldrT="[Text]" custT="1"/>
      <dgm:spPr/>
      <dgm:t>
        <a:bodyPr/>
        <a:lstStyle/>
        <a:p>
          <a:r>
            <a:rPr lang="en-US" sz="1600" dirty="0"/>
            <a:t>75,000 USD for 2 years</a:t>
          </a:r>
        </a:p>
      </dgm:t>
    </dgm:pt>
    <dgm:pt modelId="{18FB6AF9-12DF-47F8-94A2-F9F0F3CAD819}" type="parTrans" cxnId="{2E168901-E0C9-48B3-8EC3-34462FC57DE9}">
      <dgm:prSet/>
      <dgm:spPr/>
      <dgm:t>
        <a:bodyPr/>
        <a:lstStyle/>
        <a:p>
          <a:endParaRPr lang="en-US"/>
        </a:p>
      </dgm:t>
    </dgm:pt>
    <dgm:pt modelId="{1F65468D-D2BD-4FDE-985B-9AEA37CE0B2B}" type="sibTrans" cxnId="{2E168901-E0C9-48B3-8EC3-34462FC57DE9}">
      <dgm:prSet/>
      <dgm:spPr/>
      <dgm:t>
        <a:bodyPr/>
        <a:lstStyle/>
        <a:p>
          <a:endParaRPr lang="en-US"/>
        </a:p>
      </dgm:t>
    </dgm:pt>
    <dgm:pt modelId="{7599A2E6-D246-4885-977B-238AA0F97BDF}">
      <dgm:prSet phldrT="[Text]" custT="1"/>
      <dgm:spPr/>
      <dgm:t>
        <a:bodyPr/>
        <a:lstStyle/>
        <a:p>
          <a:r>
            <a:rPr lang="en-US" sz="1600" dirty="0"/>
            <a:t>Biomedical Engineering</a:t>
          </a:r>
        </a:p>
      </dgm:t>
    </dgm:pt>
    <dgm:pt modelId="{DC2D1992-EE1C-4135-A2D0-0B2E87D07FC3}" type="parTrans" cxnId="{AF202FC2-98DB-4DE2-B03F-B8A45973B851}">
      <dgm:prSet/>
      <dgm:spPr/>
      <dgm:t>
        <a:bodyPr/>
        <a:lstStyle/>
        <a:p>
          <a:endParaRPr lang="en-US"/>
        </a:p>
      </dgm:t>
    </dgm:pt>
    <dgm:pt modelId="{C67E311B-2394-495A-847C-5020681B0A35}" type="sibTrans" cxnId="{AF202FC2-98DB-4DE2-B03F-B8A45973B851}">
      <dgm:prSet/>
      <dgm:spPr/>
      <dgm:t>
        <a:bodyPr/>
        <a:lstStyle/>
        <a:p>
          <a:endParaRPr lang="en-US"/>
        </a:p>
      </dgm:t>
    </dgm:pt>
    <dgm:pt modelId="{6DC18A01-1309-4BD3-A301-82FFEE187192}">
      <dgm:prSet phldrT="[Text]" custT="1"/>
      <dgm:spPr/>
      <dgm:t>
        <a:bodyPr/>
        <a:lstStyle/>
        <a:p>
          <a:r>
            <a:rPr lang="en-US" sz="1600" dirty="0"/>
            <a:t>Health Sciences</a:t>
          </a:r>
        </a:p>
      </dgm:t>
    </dgm:pt>
    <dgm:pt modelId="{8EF5609B-27A0-42C7-BF57-BD4F67FA1254}" type="parTrans" cxnId="{6A2BD90E-3827-45B1-98C0-D72DA5416FBB}">
      <dgm:prSet/>
      <dgm:spPr/>
      <dgm:t>
        <a:bodyPr/>
        <a:lstStyle/>
        <a:p>
          <a:endParaRPr lang="en-US"/>
        </a:p>
      </dgm:t>
    </dgm:pt>
    <dgm:pt modelId="{CF89C2B7-9589-489A-A2AA-8FA6B1E51E97}" type="sibTrans" cxnId="{6A2BD90E-3827-45B1-98C0-D72DA5416FBB}">
      <dgm:prSet/>
      <dgm:spPr/>
      <dgm:t>
        <a:bodyPr/>
        <a:lstStyle/>
        <a:p>
          <a:endParaRPr lang="en-US"/>
        </a:p>
      </dgm:t>
    </dgm:pt>
    <dgm:pt modelId="{ACD04A71-95B6-4873-BBEB-9357CB7884A1}">
      <dgm:prSet phldrT="[Text]" custT="1"/>
      <dgm:spPr/>
      <dgm:t>
        <a:bodyPr/>
        <a:lstStyle/>
        <a:p>
          <a:r>
            <a:rPr lang="en-US" sz="1600" dirty="0"/>
            <a:t>Life Sciences</a:t>
          </a:r>
        </a:p>
      </dgm:t>
    </dgm:pt>
    <dgm:pt modelId="{D8DABC1A-FEC1-412C-A904-CF73E0263CFB}" type="parTrans" cxnId="{F13B1423-04AB-41BE-9B93-B0C8E2DBD3D2}">
      <dgm:prSet/>
      <dgm:spPr/>
      <dgm:t>
        <a:bodyPr/>
        <a:lstStyle/>
        <a:p>
          <a:endParaRPr lang="en-US"/>
        </a:p>
      </dgm:t>
    </dgm:pt>
    <dgm:pt modelId="{6D137C32-6B7F-47DA-8AF9-791E4A239404}" type="sibTrans" cxnId="{F13B1423-04AB-41BE-9B93-B0C8E2DBD3D2}">
      <dgm:prSet/>
      <dgm:spPr/>
      <dgm:t>
        <a:bodyPr/>
        <a:lstStyle/>
        <a:p>
          <a:endParaRPr lang="en-US"/>
        </a:p>
      </dgm:t>
    </dgm:pt>
    <dgm:pt modelId="{6BC163D3-8FDD-4D98-A627-6B0E8C6D91DE}">
      <dgm:prSet phldrT="[Text]" custT="1"/>
      <dgm:spPr/>
      <dgm:t>
        <a:bodyPr/>
        <a:lstStyle/>
        <a:p>
          <a:r>
            <a:rPr lang="en-US" sz="1600" dirty="0"/>
            <a:t>Psychobiology </a:t>
          </a:r>
        </a:p>
      </dgm:t>
    </dgm:pt>
    <dgm:pt modelId="{3D165203-39E4-4D6B-8520-1AC1112AB314}" type="parTrans" cxnId="{E42BAA98-33BE-46DF-9D18-915CFDCF5010}">
      <dgm:prSet/>
      <dgm:spPr/>
      <dgm:t>
        <a:bodyPr/>
        <a:lstStyle/>
        <a:p>
          <a:endParaRPr lang="en-US"/>
        </a:p>
      </dgm:t>
    </dgm:pt>
    <dgm:pt modelId="{C4A39605-48BF-424D-BE12-5010442767AE}" type="sibTrans" cxnId="{E42BAA98-33BE-46DF-9D18-915CFDCF5010}">
      <dgm:prSet/>
      <dgm:spPr/>
      <dgm:t>
        <a:bodyPr/>
        <a:lstStyle/>
        <a:p>
          <a:endParaRPr lang="en-US"/>
        </a:p>
      </dgm:t>
    </dgm:pt>
    <dgm:pt modelId="{AE875B11-4D6C-4059-A5DA-1BD2533B932D}">
      <dgm:prSet phldrT="[Text]" custT="1"/>
      <dgm:spPr/>
      <dgm:t>
        <a:bodyPr/>
        <a:lstStyle/>
        <a:p>
          <a:r>
            <a:rPr lang="en-US" sz="1600" dirty="0"/>
            <a:t>Up to 250,000 USD for up to 4 years</a:t>
          </a:r>
        </a:p>
      </dgm:t>
    </dgm:pt>
    <dgm:pt modelId="{AC18D48D-A7C5-4CBB-8905-51C5DBF53E3E}" type="parTrans" cxnId="{DC3FFF8A-CC1A-49D4-A30B-1603FA6FEEE3}">
      <dgm:prSet/>
      <dgm:spPr/>
      <dgm:t>
        <a:bodyPr/>
        <a:lstStyle/>
        <a:p>
          <a:endParaRPr lang="en-IL"/>
        </a:p>
      </dgm:t>
    </dgm:pt>
    <dgm:pt modelId="{934502EE-1D83-486D-A97A-5FEAB9EB9BA1}" type="sibTrans" cxnId="{DC3FFF8A-CC1A-49D4-A30B-1603FA6FEEE3}">
      <dgm:prSet/>
      <dgm:spPr/>
      <dgm:t>
        <a:bodyPr/>
        <a:lstStyle/>
        <a:p>
          <a:endParaRPr lang="en-IL"/>
        </a:p>
      </dgm:t>
    </dgm:pt>
    <dgm:pt modelId="{86DA961B-612C-41A8-B250-414C718ECA43}" type="pres">
      <dgm:prSet presAssocID="{00CD89AA-C341-49B4-B260-4CD72C11739E}" presName="linear" presStyleCnt="0">
        <dgm:presLayoutVars>
          <dgm:animLvl val="lvl"/>
          <dgm:resizeHandles val="exact"/>
        </dgm:presLayoutVars>
      </dgm:prSet>
      <dgm:spPr/>
    </dgm:pt>
    <dgm:pt modelId="{F9571017-45D6-4D9F-855E-84F543C15DD7}" type="pres">
      <dgm:prSet presAssocID="{00C76F06-BB10-44C8-B044-405EEB3AE05C}" presName="parentText" presStyleLbl="node1" presStyleIdx="0" presStyleCnt="2" custLinFactNeighborX="-11814">
        <dgm:presLayoutVars>
          <dgm:chMax val="0"/>
          <dgm:bulletEnabled val="1"/>
        </dgm:presLayoutVars>
      </dgm:prSet>
      <dgm:spPr/>
    </dgm:pt>
    <dgm:pt modelId="{3FA86409-EF16-4B70-904D-725980EB5D96}" type="pres">
      <dgm:prSet presAssocID="{00C76F06-BB10-44C8-B044-405EEB3AE05C}" presName="childText" presStyleLbl="revTx" presStyleIdx="0" presStyleCnt="2">
        <dgm:presLayoutVars>
          <dgm:bulletEnabled val="1"/>
        </dgm:presLayoutVars>
      </dgm:prSet>
      <dgm:spPr/>
    </dgm:pt>
    <dgm:pt modelId="{7C8F769B-7ACF-423F-906F-F135C46E5CBF}" type="pres">
      <dgm:prSet presAssocID="{06F27B34-AC04-4359-9187-2BE37B5DFC7E}" presName="parentText" presStyleLbl="node1" presStyleIdx="1" presStyleCnt="2">
        <dgm:presLayoutVars>
          <dgm:chMax val="0"/>
          <dgm:bulletEnabled val="1"/>
        </dgm:presLayoutVars>
      </dgm:prSet>
      <dgm:spPr/>
    </dgm:pt>
    <dgm:pt modelId="{405D4BA3-BFC7-4949-B4BB-C777F0A26C90}" type="pres">
      <dgm:prSet presAssocID="{06F27B34-AC04-4359-9187-2BE37B5DFC7E}" presName="childText" presStyleLbl="revTx" presStyleIdx="1" presStyleCnt="2">
        <dgm:presLayoutVars>
          <dgm:bulletEnabled val="1"/>
        </dgm:presLayoutVars>
      </dgm:prSet>
      <dgm:spPr/>
    </dgm:pt>
  </dgm:ptLst>
  <dgm:cxnLst>
    <dgm:cxn modelId="{2E168901-E0C9-48B3-8EC3-34462FC57DE9}" srcId="{06F27B34-AC04-4359-9187-2BE37B5DFC7E}" destId="{6E735497-CE07-427E-9ED9-80E73BB256AD}" srcOrd="1" destOrd="0" parTransId="{18FB6AF9-12DF-47F8-94A2-F9F0F3CAD819}" sibTransId="{1F65468D-D2BD-4FDE-985B-9AEA37CE0B2B}"/>
    <dgm:cxn modelId="{D3B25105-EF4B-4FBA-A254-D82D2B493A3E}" srcId="{00CD89AA-C341-49B4-B260-4CD72C11739E}" destId="{00C76F06-BB10-44C8-B044-405EEB3AE05C}" srcOrd="0" destOrd="0" parTransId="{7FA984A5-DB06-4707-B565-4C7FFD027FD8}" sibTransId="{4917653A-C079-47D8-9A41-71E3E8F98E93}"/>
    <dgm:cxn modelId="{D5A9B006-ABB6-4C21-B1DA-B13AF95265D3}" srcId="{00CD89AA-C341-49B4-B260-4CD72C11739E}" destId="{06F27B34-AC04-4359-9187-2BE37B5DFC7E}" srcOrd="1" destOrd="0" parTransId="{BF7DB3EC-636F-4CCE-877A-92ED74FDF854}" sibTransId="{AA65F5D9-EBA3-4B0A-9FF4-DC5BD3B95F9A}"/>
    <dgm:cxn modelId="{6A2BD90E-3827-45B1-98C0-D72DA5416FBB}" srcId="{00C76F06-BB10-44C8-B044-405EEB3AE05C}" destId="{6DC18A01-1309-4BD3-A301-82FFEE187192}" srcOrd="2" destOrd="0" parTransId="{8EF5609B-27A0-42C7-BF57-BD4F67FA1254}" sibTransId="{CF89C2B7-9589-489A-A2AA-8FA6B1E51E97}"/>
    <dgm:cxn modelId="{BC674010-FD69-42E4-9550-959BC971A583}" type="presOf" srcId="{6DC18A01-1309-4BD3-A301-82FFEE187192}" destId="{3FA86409-EF16-4B70-904D-725980EB5D96}" srcOrd="0" destOrd="2" presId="urn:microsoft.com/office/officeart/2005/8/layout/vList2"/>
    <dgm:cxn modelId="{03473B19-E490-4950-BBB5-AD330467DF10}" type="presOf" srcId="{6BC163D3-8FDD-4D98-A627-6B0E8C6D91DE}" destId="{3FA86409-EF16-4B70-904D-725980EB5D96}" srcOrd="0" destOrd="4" presId="urn:microsoft.com/office/officeart/2005/8/layout/vList2"/>
    <dgm:cxn modelId="{41493A1A-A52D-495C-AA05-0A4ED1435141}" type="presOf" srcId="{6C540CD9-E1A7-4CCD-9E46-EDBBE3F0D479}" destId="{405D4BA3-BFC7-4949-B4BB-C777F0A26C90}" srcOrd="0" destOrd="0" presId="urn:microsoft.com/office/officeart/2005/8/layout/vList2"/>
    <dgm:cxn modelId="{A569981D-3C02-47B5-93BD-A4C95BA699D9}" type="presOf" srcId="{6E735497-CE07-427E-9ED9-80E73BB256AD}" destId="{405D4BA3-BFC7-4949-B4BB-C777F0A26C90}" srcOrd="0" destOrd="1" presId="urn:microsoft.com/office/officeart/2005/8/layout/vList2"/>
    <dgm:cxn modelId="{F13B1423-04AB-41BE-9B93-B0C8E2DBD3D2}" srcId="{00C76F06-BB10-44C8-B044-405EEB3AE05C}" destId="{ACD04A71-95B6-4873-BBEB-9357CB7884A1}" srcOrd="3" destOrd="0" parTransId="{D8DABC1A-FEC1-412C-A904-CF73E0263CFB}" sibTransId="{6D137C32-6B7F-47DA-8AF9-791E4A239404}"/>
    <dgm:cxn modelId="{D7BBD442-1F96-4B7B-B0A5-FAA3601DCDB6}" type="presOf" srcId="{B67AADE4-6EB4-4A92-886A-6C0AFDBF650B}" destId="{3FA86409-EF16-4B70-904D-725980EB5D96}" srcOrd="0" destOrd="0" presId="urn:microsoft.com/office/officeart/2005/8/layout/vList2"/>
    <dgm:cxn modelId="{8B85E36A-CC5A-45B7-BBD8-BDAC2FA04C74}" type="presOf" srcId="{AE875B11-4D6C-4059-A5DA-1BD2533B932D}" destId="{3FA86409-EF16-4B70-904D-725980EB5D96}" srcOrd="0" destOrd="5" presId="urn:microsoft.com/office/officeart/2005/8/layout/vList2"/>
    <dgm:cxn modelId="{73E9AB57-39B5-41B3-823A-3D5306419442}" type="presOf" srcId="{ACD04A71-95B6-4873-BBEB-9357CB7884A1}" destId="{3FA86409-EF16-4B70-904D-725980EB5D96}" srcOrd="0" destOrd="3" presId="urn:microsoft.com/office/officeart/2005/8/layout/vList2"/>
    <dgm:cxn modelId="{06D7B059-76D2-41E4-8F8D-FFA17ED5CD74}" type="presOf" srcId="{00C76F06-BB10-44C8-B044-405EEB3AE05C}" destId="{F9571017-45D6-4D9F-855E-84F543C15DD7}" srcOrd="0" destOrd="0" presId="urn:microsoft.com/office/officeart/2005/8/layout/vList2"/>
    <dgm:cxn modelId="{AFC3EC85-EF56-40CB-B5B8-27FBAB194D5E}" type="presOf" srcId="{7599A2E6-D246-4885-977B-238AA0F97BDF}" destId="{3FA86409-EF16-4B70-904D-725980EB5D96}" srcOrd="0" destOrd="1" presId="urn:microsoft.com/office/officeart/2005/8/layout/vList2"/>
    <dgm:cxn modelId="{DC3FFF8A-CC1A-49D4-A30B-1603FA6FEEE3}" srcId="{00C76F06-BB10-44C8-B044-405EEB3AE05C}" destId="{AE875B11-4D6C-4059-A5DA-1BD2533B932D}" srcOrd="5" destOrd="0" parTransId="{AC18D48D-A7C5-4CBB-8905-51C5DBF53E3E}" sibTransId="{934502EE-1D83-486D-A97A-5FEAB9EB9BA1}"/>
    <dgm:cxn modelId="{E42BAA98-33BE-46DF-9D18-915CFDCF5010}" srcId="{00C76F06-BB10-44C8-B044-405EEB3AE05C}" destId="{6BC163D3-8FDD-4D98-A627-6B0E8C6D91DE}" srcOrd="4" destOrd="0" parTransId="{3D165203-39E4-4D6B-8520-1AC1112AB314}" sibTransId="{C4A39605-48BF-424D-BE12-5010442767AE}"/>
    <dgm:cxn modelId="{09161AAB-0D6E-42CD-B94F-FC4C058ACBFC}" type="presOf" srcId="{06F27B34-AC04-4359-9187-2BE37B5DFC7E}" destId="{7C8F769B-7ACF-423F-906F-F135C46E5CBF}" srcOrd="0" destOrd="0" presId="urn:microsoft.com/office/officeart/2005/8/layout/vList2"/>
    <dgm:cxn modelId="{F0AA8CBF-4AB1-4C36-9F8D-37602C09A214}" type="presOf" srcId="{00CD89AA-C341-49B4-B260-4CD72C11739E}" destId="{86DA961B-612C-41A8-B250-414C718ECA43}" srcOrd="0" destOrd="0" presId="urn:microsoft.com/office/officeart/2005/8/layout/vList2"/>
    <dgm:cxn modelId="{AF202FC2-98DB-4DE2-B03F-B8A45973B851}" srcId="{00C76F06-BB10-44C8-B044-405EEB3AE05C}" destId="{7599A2E6-D246-4885-977B-238AA0F97BDF}" srcOrd="1" destOrd="0" parTransId="{DC2D1992-EE1C-4135-A2D0-0B2E87D07FC3}" sibTransId="{C67E311B-2394-495A-847C-5020681B0A35}"/>
    <dgm:cxn modelId="{76FAE8D0-EB6C-4160-8DDC-B98E3EB12AE0}" srcId="{06F27B34-AC04-4359-9187-2BE37B5DFC7E}" destId="{6C540CD9-E1A7-4CCD-9E46-EDBBE3F0D479}" srcOrd="0" destOrd="0" parTransId="{9F5EF1A1-E85F-495A-98A9-B18570114EA0}" sibTransId="{73DFADDD-3941-4BB5-997E-8D625C3FF76B}"/>
    <dgm:cxn modelId="{4D6EE8F0-7F31-476C-87C3-998D1ED1AE7C}" srcId="{00C76F06-BB10-44C8-B044-405EEB3AE05C}" destId="{B67AADE4-6EB4-4A92-886A-6C0AFDBF650B}" srcOrd="0" destOrd="0" parTransId="{6C62E2B8-1D64-44C7-9E4B-6A0C5A344477}" sibTransId="{537A3B42-649C-41DD-A1FA-5A2E97B86C63}"/>
    <dgm:cxn modelId="{E40638B4-A4DA-4135-9E9F-7A37841EDAE4}" type="presParOf" srcId="{86DA961B-612C-41A8-B250-414C718ECA43}" destId="{F9571017-45D6-4D9F-855E-84F543C15DD7}" srcOrd="0" destOrd="0" presId="urn:microsoft.com/office/officeart/2005/8/layout/vList2"/>
    <dgm:cxn modelId="{1EF74724-581D-40AD-AA76-9873C67380CF}" type="presParOf" srcId="{86DA961B-612C-41A8-B250-414C718ECA43}" destId="{3FA86409-EF16-4B70-904D-725980EB5D96}" srcOrd="1" destOrd="0" presId="urn:microsoft.com/office/officeart/2005/8/layout/vList2"/>
    <dgm:cxn modelId="{369BF87D-8127-49EE-BD3C-E72111870675}" type="presParOf" srcId="{86DA961B-612C-41A8-B250-414C718ECA43}" destId="{7C8F769B-7ACF-423F-906F-F135C46E5CBF}" srcOrd="2" destOrd="0" presId="urn:microsoft.com/office/officeart/2005/8/layout/vList2"/>
    <dgm:cxn modelId="{FE3938D8-467E-42CA-841A-C31F52AB1595}" type="presParOf" srcId="{86DA961B-612C-41A8-B250-414C718ECA43}" destId="{405D4BA3-BFC7-4949-B4BB-C777F0A26C9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E81FE-BBFC-4FE1-A040-5FD30EC47C4A}">
      <dsp:nvSpPr>
        <dsp:cNvPr id="0" name=""/>
        <dsp:cNvSpPr/>
      </dsp:nvSpPr>
      <dsp:spPr>
        <a:xfrm>
          <a:off x="383052" y="2457"/>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dirty="0"/>
            <a:t>מענק אישי</a:t>
          </a:r>
          <a:endParaRPr lang="en-US" sz="3500" kern="1200" dirty="0"/>
        </a:p>
      </dsp:txBody>
      <dsp:txXfrm>
        <a:off x="383052" y="2457"/>
        <a:ext cx="2764923" cy="1658954"/>
      </dsp:txXfrm>
    </dsp:sp>
    <dsp:sp modelId="{FD47FFE8-08B7-46AF-8B9E-2F4D480B42F5}">
      <dsp:nvSpPr>
        <dsp:cNvPr id="0" name=""/>
        <dsp:cNvSpPr/>
      </dsp:nvSpPr>
      <dsp:spPr>
        <a:xfrm>
          <a:off x="3424468" y="2457"/>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dirty="0"/>
            <a:t>רפואה ממוקדת אישית</a:t>
          </a:r>
          <a:endParaRPr lang="en-US" sz="3500" kern="1200" dirty="0"/>
        </a:p>
      </dsp:txBody>
      <dsp:txXfrm>
        <a:off x="3424468" y="2457"/>
        <a:ext cx="2764923" cy="1658954"/>
      </dsp:txXfrm>
    </dsp:sp>
    <dsp:sp modelId="{F9AB4FE5-963E-42CC-BB7D-253038B85969}">
      <dsp:nvSpPr>
        <dsp:cNvPr id="0" name=""/>
        <dsp:cNvSpPr/>
      </dsp:nvSpPr>
      <dsp:spPr>
        <a:xfrm>
          <a:off x="6465884" y="2457"/>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dirty="0"/>
            <a:t>מענק ציוד חוקר חדש</a:t>
          </a:r>
          <a:endParaRPr lang="en-US" sz="3500" kern="1200" dirty="0"/>
        </a:p>
      </dsp:txBody>
      <dsp:txXfrm>
        <a:off x="6465884" y="2457"/>
        <a:ext cx="2764923" cy="1658954"/>
      </dsp:txXfrm>
    </dsp:sp>
    <dsp:sp modelId="{C2341B39-B50F-4177-B44C-6FE68F807033}">
      <dsp:nvSpPr>
        <dsp:cNvPr id="0" name=""/>
        <dsp:cNvSpPr/>
      </dsp:nvSpPr>
      <dsp:spPr>
        <a:xfrm>
          <a:off x="383052" y="1937904"/>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dirty="0"/>
            <a:t>מענק ציוד "אמצע הדרך" </a:t>
          </a:r>
          <a:endParaRPr lang="en-US" sz="3500" kern="1200" dirty="0"/>
        </a:p>
      </dsp:txBody>
      <dsp:txXfrm>
        <a:off x="383052" y="1937904"/>
        <a:ext cx="2764923" cy="1658954"/>
      </dsp:txXfrm>
    </dsp:sp>
    <dsp:sp modelId="{86D5ABD6-4671-47F3-9D36-71D04C1F5C74}">
      <dsp:nvSpPr>
        <dsp:cNvPr id="0" name=""/>
        <dsp:cNvSpPr/>
      </dsp:nvSpPr>
      <dsp:spPr>
        <a:xfrm>
          <a:off x="3424468" y="1937904"/>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a:t>פרסומים במדעי הרוח</a:t>
          </a:r>
          <a:endParaRPr lang="en-US" sz="3500" kern="1200"/>
        </a:p>
      </dsp:txBody>
      <dsp:txXfrm>
        <a:off x="3424468" y="1937904"/>
        <a:ext cx="2764923" cy="1658954"/>
      </dsp:txXfrm>
    </dsp:sp>
    <dsp:sp modelId="{16DD5398-2874-4F19-AFBB-18407367A7C3}">
      <dsp:nvSpPr>
        <dsp:cNvPr id="0" name=""/>
        <dsp:cNvSpPr/>
      </dsp:nvSpPr>
      <dsp:spPr>
        <a:xfrm>
          <a:off x="6465884" y="1937904"/>
          <a:ext cx="2764923" cy="16589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e-IL" sz="3500" kern="1200" dirty="0"/>
            <a:t>סדנאות לבעלי מענק פעיל </a:t>
          </a:r>
          <a:endParaRPr lang="en-US" sz="3500" kern="1200" dirty="0"/>
        </a:p>
      </dsp:txBody>
      <dsp:txXfrm>
        <a:off x="6465884" y="1937904"/>
        <a:ext cx="2764923" cy="1658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DAB45-B81C-4C67-8B46-9BA4C7A71825}">
      <dsp:nvSpPr>
        <dsp:cNvPr id="0" name=""/>
        <dsp:cNvSpPr/>
      </dsp:nvSpPr>
      <dsp:spPr>
        <a:xfrm rot="10800000">
          <a:off x="1863113" y="390"/>
          <a:ext cx="6393217" cy="101116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897" tIns="182880" rIns="341376" bIns="182880" numCol="1" spcCol="1270" anchor="ctr" anchorCtr="0">
          <a:noAutofit/>
        </a:bodyPr>
        <a:lstStyle/>
        <a:p>
          <a:pPr marL="0" lvl="0" indent="0" algn="ctr" defTabSz="2133600">
            <a:lnSpc>
              <a:spcPct val="90000"/>
            </a:lnSpc>
            <a:spcBef>
              <a:spcPct val="0"/>
            </a:spcBef>
            <a:spcAft>
              <a:spcPct val="35000"/>
            </a:spcAft>
            <a:buNone/>
          </a:pPr>
          <a:r>
            <a:rPr lang="he-IL" sz="4800" kern="1200"/>
            <a:t>סין</a:t>
          </a:r>
          <a:endParaRPr lang="en-US" sz="4800" kern="1200"/>
        </a:p>
      </dsp:txBody>
      <dsp:txXfrm rot="10800000">
        <a:off x="2115905" y="390"/>
        <a:ext cx="6140425" cy="1011168"/>
      </dsp:txXfrm>
    </dsp:sp>
    <dsp:sp modelId="{B21BD4E2-1082-45DD-ACA1-7910DD6B5CCE}">
      <dsp:nvSpPr>
        <dsp:cNvPr id="0" name=""/>
        <dsp:cNvSpPr/>
      </dsp:nvSpPr>
      <dsp:spPr>
        <a:xfrm>
          <a:off x="1329247" y="390"/>
          <a:ext cx="1011168" cy="101116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60BBF2-8DEB-4904-9528-A309FD7637D5}">
      <dsp:nvSpPr>
        <dsp:cNvPr id="0" name=""/>
        <dsp:cNvSpPr/>
      </dsp:nvSpPr>
      <dsp:spPr>
        <a:xfrm rot="10800000">
          <a:off x="1863113" y="1294073"/>
          <a:ext cx="6393217" cy="101116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897" tIns="182880" rIns="341376" bIns="182880" numCol="1" spcCol="1270" anchor="ctr" anchorCtr="0">
          <a:noAutofit/>
        </a:bodyPr>
        <a:lstStyle/>
        <a:p>
          <a:pPr marL="0" lvl="0" indent="0" algn="ctr" defTabSz="2133600">
            <a:lnSpc>
              <a:spcPct val="90000"/>
            </a:lnSpc>
            <a:spcBef>
              <a:spcPct val="0"/>
            </a:spcBef>
            <a:spcAft>
              <a:spcPct val="35000"/>
            </a:spcAft>
            <a:buNone/>
          </a:pPr>
          <a:r>
            <a:rPr lang="he-IL" sz="4800" kern="1200"/>
            <a:t>יפן</a:t>
          </a:r>
          <a:endParaRPr lang="en-US" sz="4800" kern="1200"/>
        </a:p>
      </dsp:txBody>
      <dsp:txXfrm rot="10800000">
        <a:off x="2115905" y="1294073"/>
        <a:ext cx="6140425" cy="1011168"/>
      </dsp:txXfrm>
    </dsp:sp>
    <dsp:sp modelId="{C61B72D1-33CB-4AE3-9F81-CB27A5471D7E}">
      <dsp:nvSpPr>
        <dsp:cNvPr id="0" name=""/>
        <dsp:cNvSpPr/>
      </dsp:nvSpPr>
      <dsp:spPr>
        <a:xfrm>
          <a:off x="1357529" y="1294073"/>
          <a:ext cx="1011168" cy="101116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59D216-3AA5-4EFC-B9FD-DA1AEDC6169C}">
      <dsp:nvSpPr>
        <dsp:cNvPr id="0" name=""/>
        <dsp:cNvSpPr/>
      </dsp:nvSpPr>
      <dsp:spPr>
        <a:xfrm rot="10800000">
          <a:off x="1863113" y="2587757"/>
          <a:ext cx="6393217" cy="101116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897" tIns="182880" rIns="341376" bIns="182880" numCol="1" spcCol="1270" anchor="ctr" anchorCtr="0">
          <a:noAutofit/>
        </a:bodyPr>
        <a:lstStyle/>
        <a:p>
          <a:pPr marL="0" lvl="0" indent="0" algn="ctr" defTabSz="2133600">
            <a:lnSpc>
              <a:spcPct val="90000"/>
            </a:lnSpc>
            <a:spcBef>
              <a:spcPct val="0"/>
            </a:spcBef>
            <a:spcAft>
              <a:spcPct val="35000"/>
            </a:spcAft>
            <a:buNone/>
          </a:pPr>
          <a:r>
            <a:rPr lang="he-IL" sz="4800" kern="1200"/>
            <a:t>סינגפור</a:t>
          </a:r>
          <a:endParaRPr lang="en-US" sz="4800" kern="1200"/>
        </a:p>
      </dsp:txBody>
      <dsp:txXfrm rot="10800000">
        <a:off x="2115905" y="2587757"/>
        <a:ext cx="6140425" cy="1011168"/>
      </dsp:txXfrm>
    </dsp:sp>
    <dsp:sp modelId="{E89648B3-2A9E-4F06-8386-848EC8304C65}">
      <dsp:nvSpPr>
        <dsp:cNvPr id="0" name=""/>
        <dsp:cNvSpPr/>
      </dsp:nvSpPr>
      <dsp:spPr>
        <a:xfrm>
          <a:off x="1357529" y="2587757"/>
          <a:ext cx="1011168" cy="101116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71017-45D6-4D9F-855E-84F543C15DD7}">
      <dsp:nvSpPr>
        <dsp:cNvPr id="0" name=""/>
        <dsp:cNvSpPr/>
      </dsp:nvSpPr>
      <dsp:spPr>
        <a:xfrm>
          <a:off x="0" y="25172"/>
          <a:ext cx="8229600" cy="804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Regular Research Grant</a:t>
          </a:r>
        </a:p>
      </dsp:txBody>
      <dsp:txXfrm>
        <a:off x="39295" y="64467"/>
        <a:ext cx="8151010" cy="726370"/>
      </dsp:txXfrm>
    </dsp:sp>
    <dsp:sp modelId="{3FA86409-EF16-4B70-904D-725980EB5D96}">
      <dsp:nvSpPr>
        <dsp:cNvPr id="0" name=""/>
        <dsp:cNvSpPr/>
      </dsp:nvSpPr>
      <dsp:spPr>
        <a:xfrm>
          <a:off x="0" y="830132"/>
          <a:ext cx="8229600" cy="1557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In 2021 open to the research fields of:</a:t>
          </a:r>
        </a:p>
        <a:p>
          <a:pPr marL="171450" lvl="1" indent="-171450" algn="l" defTabSz="711200">
            <a:lnSpc>
              <a:spcPct val="90000"/>
            </a:lnSpc>
            <a:spcBef>
              <a:spcPct val="0"/>
            </a:spcBef>
            <a:spcAft>
              <a:spcPct val="20000"/>
            </a:spcAft>
            <a:buChar char="•"/>
          </a:pPr>
          <a:r>
            <a:rPr lang="en-US" sz="1600" kern="1200" dirty="0"/>
            <a:t>Biomedical Engineering</a:t>
          </a:r>
        </a:p>
        <a:p>
          <a:pPr marL="171450" lvl="1" indent="-171450" algn="l" defTabSz="711200">
            <a:lnSpc>
              <a:spcPct val="90000"/>
            </a:lnSpc>
            <a:spcBef>
              <a:spcPct val="0"/>
            </a:spcBef>
            <a:spcAft>
              <a:spcPct val="20000"/>
            </a:spcAft>
            <a:buChar char="•"/>
          </a:pPr>
          <a:r>
            <a:rPr lang="en-US" sz="1600" kern="1200" dirty="0"/>
            <a:t>Health Sciences</a:t>
          </a:r>
        </a:p>
        <a:p>
          <a:pPr marL="171450" lvl="1" indent="-171450" algn="l" defTabSz="711200">
            <a:lnSpc>
              <a:spcPct val="90000"/>
            </a:lnSpc>
            <a:spcBef>
              <a:spcPct val="0"/>
            </a:spcBef>
            <a:spcAft>
              <a:spcPct val="20000"/>
            </a:spcAft>
            <a:buChar char="•"/>
          </a:pPr>
          <a:r>
            <a:rPr lang="en-US" sz="1600" kern="1200" dirty="0"/>
            <a:t>Life Sciences</a:t>
          </a:r>
        </a:p>
        <a:p>
          <a:pPr marL="171450" lvl="1" indent="-171450" algn="l" defTabSz="711200">
            <a:lnSpc>
              <a:spcPct val="90000"/>
            </a:lnSpc>
            <a:spcBef>
              <a:spcPct val="0"/>
            </a:spcBef>
            <a:spcAft>
              <a:spcPct val="20000"/>
            </a:spcAft>
            <a:buChar char="•"/>
          </a:pPr>
          <a:r>
            <a:rPr lang="en-US" sz="1600" kern="1200" dirty="0"/>
            <a:t>Psychobiology </a:t>
          </a:r>
        </a:p>
        <a:p>
          <a:pPr marL="171450" lvl="1" indent="-171450" algn="l" defTabSz="711200">
            <a:lnSpc>
              <a:spcPct val="90000"/>
            </a:lnSpc>
            <a:spcBef>
              <a:spcPct val="0"/>
            </a:spcBef>
            <a:spcAft>
              <a:spcPct val="20000"/>
            </a:spcAft>
            <a:buChar char="•"/>
          </a:pPr>
          <a:r>
            <a:rPr lang="en-US" sz="1600" kern="1200" dirty="0"/>
            <a:t>Up to 250,000 USD for up to 4 years</a:t>
          </a:r>
        </a:p>
      </dsp:txBody>
      <dsp:txXfrm>
        <a:off x="0" y="830132"/>
        <a:ext cx="8229600" cy="1557674"/>
      </dsp:txXfrm>
    </dsp:sp>
    <dsp:sp modelId="{7C8F769B-7ACF-423F-906F-F135C46E5CBF}">
      <dsp:nvSpPr>
        <dsp:cNvPr id="0" name=""/>
        <dsp:cNvSpPr/>
      </dsp:nvSpPr>
      <dsp:spPr>
        <a:xfrm>
          <a:off x="0" y="2387807"/>
          <a:ext cx="8229600" cy="804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i="0" kern="1200" dirty="0"/>
            <a:t>Start-Up Research Grants</a:t>
          </a:r>
          <a:endParaRPr lang="en-US" sz="3200" kern="1200" dirty="0"/>
        </a:p>
      </dsp:txBody>
      <dsp:txXfrm>
        <a:off x="39295" y="2427102"/>
        <a:ext cx="8151010" cy="726370"/>
      </dsp:txXfrm>
    </dsp:sp>
    <dsp:sp modelId="{405D4BA3-BFC7-4949-B4BB-C777F0A26C90}">
      <dsp:nvSpPr>
        <dsp:cNvPr id="0" name=""/>
        <dsp:cNvSpPr/>
      </dsp:nvSpPr>
      <dsp:spPr>
        <a:xfrm>
          <a:off x="0" y="3192766"/>
          <a:ext cx="822960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For Researchers up to 10 years from their PhD.</a:t>
          </a:r>
        </a:p>
        <a:p>
          <a:pPr marL="171450" lvl="1" indent="-171450" algn="l" defTabSz="711200">
            <a:lnSpc>
              <a:spcPct val="90000"/>
            </a:lnSpc>
            <a:spcBef>
              <a:spcPct val="0"/>
            </a:spcBef>
            <a:spcAft>
              <a:spcPct val="20000"/>
            </a:spcAft>
            <a:buChar char="•"/>
          </a:pPr>
          <a:r>
            <a:rPr lang="en-US" sz="1600" kern="1200" dirty="0"/>
            <a:t>75,000 USD for 2 years</a:t>
          </a:r>
        </a:p>
      </dsp:txBody>
      <dsp:txXfrm>
        <a:off x="0" y="3192766"/>
        <a:ext cx="8229600" cy="7120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We designed this template so that each member of the project team has a set of slides with its own theme. Members, here’s how you add a new slide to just your set: </a:t>
            </a:r>
          </a:p>
          <a:p>
            <a:br>
              <a:rPr lang="en-US" dirty="0"/>
            </a:br>
            <a:r>
              <a:rPr lang="en-US" dirty="0"/>
              <a:t>Mark where you want to add the slide: Select an existing one in the Thumbnails pane, click the New Slide button, then choose a layout. The new slide gets the same theme as the other slides in your set. </a:t>
            </a:r>
          </a:p>
          <a:p>
            <a:endParaRPr lang="en-US" dirty="0"/>
          </a:p>
          <a:p>
            <a:r>
              <a:rPr lang="en-US" dirty="0"/>
              <a:t>Careful! Don’t annoy your fellow presenters by accidentally changing their themes. That can happen if you choose a different theme from the Design tab, which changes all of the slides in the presentation to that look. </a:t>
            </a:r>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2</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3</a:t>
            </a:fld>
            <a:endParaRPr lang="en-US"/>
          </a:p>
        </p:txBody>
      </p:sp>
    </p:spTree>
    <p:extLst>
      <p:ext uri="{BB962C8B-B14F-4D97-AF65-F5344CB8AC3E}">
        <p14:creationId xmlns:p14="http://schemas.microsoft.com/office/powerpoint/2010/main" val="2577236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4</a:t>
            </a:fld>
            <a:endParaRPr lang="en-US"/>
          </a:p>
        </p:txBody>
      </p:sp>
    </p:spTree>
    <p:extLst>
      <p:ext uri="{BB962C8B-B14F-4D97-AF65-F5344CB8AC3E}">
        <p14:creationId xmlns:p14="http://schemas.microsoft.com/office/powerpoint/2010/main" val="2465512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8</a:t>
            </a:fld>
            <a:endParaRPr lang="en-US"/>
          </a:p>
        </p:txBody>
      </p:sp>
    </p:spTree>
    <p:extLst>
      <p:ext uri="{BB962C8B-B14F-4D97-AF65-F5344CB8AC3E}">
        <p14:creationId xmlns:p14="http://schemas.microsoft.com/office/powerpoint/2010/main" val="1891506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6/14/2021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6/14/2021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natalyap@univ.Haifa.av.il" TargetMode="External"/><Relationship Id="rId2" Type="http://schemas.openxmlformats.org/officeDocument/2006/relationships/hyperlink" Target="mailto:tbeker1@univ.Haifa.ac.i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fg.de/en/research_funding/programmes/international_cooperation/middle_east_collaboration/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fg.de/en/research_funding/programmes/international_cooperation/german_israeli_cooperation/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33709"/>
            <a:ext cx="8519656" cy="1373070"/>
          </a:xfrm>
        </p:spPr>
        <p:txBody>
          <a:bodyPr/>
          <a:lstStyle/>
          <a:p>
            <a:r>
              <a:rPr lang="he-IL" sz="4800" dirty="0"/>
              <a:t>12 קרנות תחרותיות המוכרות ע"י ות"ת</a:t>
            </a:r>
            <a:endParaRPr lang="en-US" sz="4800" dirty="0"/>
          </a:p>
        </p:txBody>
      </p:sp>
      <p:sp>
        <p:nvSpPr>
          <p:cNvPr id="3" name="Subtitle 2"/>
          <p:cNvSpPr>
            <a:spLocks noGrp="1"/>
          </p:cNvSpPr>
          <p:nvPr>
            <p:ph type="subTitle" idx="1"/>
          </p:nvPr>
        </p:nvSpPr>
        <p:spPr/>
        <p:txBody>
          <a:bodyPr>
            <a:normAutofit lnSpcReduction="10000"/>
          </a:bodyPr>
          <a:lstStyle/>
          <a:p>
            <a:pPr algn="ctr"/>
            <a:r>
              <a:rPr lang="he-IL" dirty="0"/>
              <a:t>מוגש ע"י שושי צלקה</a:t>
            </a:r>
          </a:p>
          <a:p>
            <a:pPr algn="ctr"/>
            <a:r>
              <a:rPr lang="he-IL" dirty="0"/>
              <a:t>רשות המחקר</a:t>
            </a:r>
          </a:p>
          <a:p>
            <a:pPr algn="ctr"/>
            <a:r>
              <a:rPr lang="he-IL" dirty="0"/>
              <a:t>יוני 2021</a:t>
            </a:r>
            <a:endParaRPr lang="en-US" dirty="0"/>
          </a:p>
        </p:txBody>
      </p:sp>
      <p:pic>
        <p:nvPicPr>
          <p:cNvPr id="1026" name="תמונה 1">
            <a:extLst>
              <a:ext uri="{FF2B5EF4-FFF2-40B4-BE49-F238E27FC236}">
                <a16:creationId xmlns:a16="http://schemas.microsoft.com/office/drawing/2014/main" id="{95A0673E-6A3C-4BAE-9EFB-D332B025E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703592" cy="1117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NBFCs: Lower risk weight to help NBFCs raise funds at competitive rates -  The Economic Times">
            <a:extLst>
              <a:ext uri="{FF2B5EF4-FFF2-40B4-BE49-F238E27FC236}">
                <a16:creationId xmlns:a16="http://schemas.microsoft.com/office/drawing/2014/main" id="{4008D81F-A00B-4104-AE2A-5749457D1F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2296" y="2227855"/>
            <a:ext cx="3179704" cy="2384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8476-A2CC-4F38-8AF8-9569057AE8C3}"/>
              </a:ext>
            </a:extLst>
          </p:cNvPr>
          <p:cNvSpPr>
            <a:spLocks noGrp="1"/>
          </p:cNvSpPr>
          <p:nvPr>
            <p:ph type="title"/>
          </p:nvPr>
        </p:nvSpPr>
        <p:spPr/>
        <p:txBody>
          <a:bodyPr/>
          <a:lstStyle/>
          <a:p>
            <a:r>
              <a:rPr lang="en-US" dirty="0"/>
              <a:t>NIH – National Institute of Health</a:t>
            </a:r>
          </a:p>
        </p:txBody>
      </p:sp>
      <p:sp>
        <p:nvSpPr>
          <p:cNvPr id="3" name="Content Placeholder 2">
            <a:extLst>
              <a:ext uri="{FF2B5EF4-FFF2-40B4-BE49-F238E27FC236}">
                <a16:creationId xmlns:a16="http://schemas.microsoft.com/office/drawing/2014/main" id="{D9E2A5EB-80DA-4728-BAC4-6B62667847A9}"/>
              </a:ext>
            </a:extLst>
          </p:cNvPr>
          <p:cNvSpPr>
            <a:spLocks noGrp="1"/>
          </p:cNvSpPr>
          <p:nvPr>
            <p:ph idx="1"/>
          </p:nvPr>
        </p:nvSpPr>
        <p:spPr/>
        <p:txBody>
          <a:bodyPr>
            <a:normAutofit lnSpcReduction="10000"/>
          </a:bodyPr>
          <a:lstStyle/>
          <a:p>
            <a:pPr marL="0" indent="0" algn="r">
              <a:buNone/>
            </a:pPr>
            <a:r>
              <a:rPr lang="he-IL" dirty="0"/>
              <a:t>פתוח לכל הנושאים עם זיקה לרפואה </a:t>
            </a:r>
          </a:p>
          <a:p>
            <a:pPr marL="0" indent="0" algn="r">
              <a:buNone/>
            </a:pPr>
            <a:r>
              <a:rPr lang="he-IL" dirty="0"/>
              <a:t>ניתן להגיש לכמה סוגי פלטפורמות :</a:t>
            </a:r>
          </a:p>
          <a:p>
            <a:pPr marL="0" indent="0" algn="r">
              <a:buNone/>
            </a:pPr>
            <a:r>
              <a:rPr lang="he-IL" dirty="0"/>
              <a:t> מענקים עד 100,000 $ ל שנתיים </a:t>
            </a:r>
            <a:r>
              <a:rPr lang="en-US" dirty="0"/>
              <a:t>– R</a:t>
            </a:r>
            <a:r>
              <a:rPr lang="he-IL" dirty="0"/>
              <a:t>03</a:t>
            </a:r>
            <a:r>
              <a:rPr lang="en-US" dirty="0"/>
              <a:t>  </a:t>
            </a:r>
          </a:p>
          <a:p>
            <a:pPr marL="0" indent="0" algn="r">
              <a:buNone/>
            </a:pPr>
            <a:r>
              <a:rPr lang="he-IL" dirty="0"/>
              <a:t>275,000$ לשנתיים.</a:t>
            </a:r>
            <a:r>
              <a:rPr lang="en-US" dirty="0"/>
              <a:t> - </a:t>
            </a:r>
            <a:r>
              <a:rPr lang="he-IL" dirty="0"/>
              <a:t> </a:t>
            </a:r>
            <a:r>
              <a:rPr lang="en-US" dirty="0"/>
              <a:t>High Risk</a:t>
            </a:r>
            <a:r>
              <a:rPr lang="he-IL" dirty="0"/>
              <a:t> - מחקרים חדשניים  - </a:t>
            </a:r>
            <a:r>
              <a:rPr lang="en-US" dirty="0"/>
              <a:t>R21 </a:t>
            </a:r>
            <a:endParaRPr lang="he-IL" dirty="0"/>
          </a:p>
          <a:p>
            <a:pPr marL="0" indent="0" algn="r">
              <a:buNone/>
            </a:pPr>
            <a:r>
              <a:rPr lang="he-IL" dirty="0"/>
              <a:t> מחקר שאפתני חדשני – כ1.5 מיליון דולר ל 5 שנים</a:t>
            </a:r>
            <a:r>
              <a:rPr lang="en-US" dirty="0"/>
              <a:t>-</a:t>
            </a:r>
            <a:r>
              <a:rPr lang="he-IL" dirty="0"/>
              <a:t> </a:t>
            </a:r>
            <a:r>
              <a:rPr lang="en-US" dirty="0"/>
              <a:t>R01</a:t>
            </a:r>
            <a:endParaRPr lang="he-IL" dirty="0"/>
          </a:p>
          <a:p>
            <a:pPr marL="0" indent="0" algn="r">
              <a:buNone/>
            </a:pPr>
            <a:r>
              <a:rPr lang="he-IL" dirty="0"/>
              <a:t> - לקבוצת מחקר ,מחקרים קליניים- 450,000 $ ל 3 שנים</a:t>
            </a:r>
            <a:r>
              <a:rPr lang="en-US" dirty="0"/>
              <a:t>R</a:t>
            </a:r>
            <a:r>
              <a:rPr lang="he-IL" dirty="0"/>
              <a:t>34</a:t>
            </a:r>
          </a:p>
          <a:p>
            <a:pPr marL="0" indent="0" algn="r">
              <a:buNone/>
            </a:pPr>
            <a:endParaRPr lang="he-IL" dirty="0"/>
          </a:p>
          <a:p>
            <a:pPr marL="0" indent="0" algn="r">
              <a:buNone/>
            </a:pPr>
            <a:r>
              <a:rPr lang="he-IL" dirty="0"/>
              <a:t>מועדי הגשה – פברואר, יוני, אוקטובר</a:t>
            </a:r>
            <a:endParaRPr lang="en-US" dirty="0"/>
          </a:p>
        </p:txBody>
      </p:sp>
    </p:spTree>
    <p:extLst>
      <p:ext uri="{BB962C8B-B14F-4D97-AF65-F5344CB8AC3E}">
        <p14:creationId xmlns:p14="http://schemas.microsoft.com/office/powerpoint/2010/main" val="3207858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37EA-C076-408E-9A1C-DBF5EF3C615B}"/>
              </a:ext>
            </a:extLst>
          </p:cNvPr>
          <p:cNvSpPr>
            <a:spLocks noGrp="1"/>
          </p:cNvSpPr>
          <p:nvPr>
            <p:ph type="title"/>
          </p:nvPr>
        </p:nvSpPr>
        <p:spPr/>
        <p:txBody>
          <a:bodyPr/>
          <a:lstStyle/>
          <a:p>
            <a:r>
              <a:rPr lang="en-US" dirty="0"/>
              <a:t>EU Framework Program</a:t>
            </a:r>
          </a:p>
        </p:txBody>
      </p:sp>
      <p:sp>
        <p:nvSpPr>
          <p:cNvPr id="3" name="Content Placeholder 2">
            <a:extLst>
              <a:ext uri="{FF2B5EF4-FFF2-40B4-BE49-F238E27FC236}">
                <a16:creationId xmlns:a16="http://schemas.microsoft.com/office/drawing/2014/main" id="{58DC1F4B-8833-41A8-9280-9EDAE917CBA9}"/>
              </a:ext>
            </a:extLst>
          </p:cNvPr>
          <p:cNvSpPr>
            <a:spLocks noGrp="1"/>
          </p:cNvSpPr>
          <p:nvPr>
            <p:ph idx="1"/>
          </p:nvPr>
        </p:nvSpPr>
        <p:spPr/>
        <p:txBody>
          <a:bodyPr/>
          <a:lstStyle/>
          <a:p>
            <a:r>
              <a:rPr lang="en-US" dirty="0"/>
              <a:t>Horizon Europe – research framework program 2021-2027</a:t>
            </a:r>
          </a:p>
          <a:p>
            <a:r>
              <a:rPr lang="en-US" dirty="0"/>
              <a:t>Over 95 billion EUR for research in all disciplines </a:t>
            </a:r>
          </a:p>
          <a:p>
            <a:r>
              <a:rPr lang="en-US" dirty="0"/>
              <a:t>Many different calls and deadlines</a:t>
            </a:r>
          </a:p>
          <a:p>
            <a:r>
              <a:rPr lang="en-US" dirty="0"/>
              <a:t>Individual and collaborative funding</a:t>
            </a:r>
          </a:p>
          <a:p>
            <a:endParaRPr lang="en-US" dirty="0"/>
          </a:p>
          <a:p>
            <a:r>
              <a:rPr lang="en-US" dirty="0"/>
              <a:t>More information:</a:t>
            </a:r>
          </a:p>
          <a:p>
            <a:pPr lvl="1"/>
            <a:r>
              <a:rPr lang="en-US" dirty="0"/>
              <a:t>ERC + Marie Curie: </a:t>
            </a:r>
            <a:r>
              <a:rPr lang="en-US" dirty="0" err="1"/>
              <a:t>Tsvia</a:t>
            </a:r>
            <a:r>
              <a:rPr lang="en-US" dirty="0"/>
              <a:t> Beker </a:t>
            </a:r>
            <a:r>
              <a:rPr lang="en-US" dirty="0">
                <a:hlinkClick r:id="rId2"/>
              </a:rPr>
              <a:t>tbeker1@univ.Haifa.ac.il</a:t>
            </a:r>
            <a:endParaRPr lang="en-US" dirty="0"/>
          </a:p>
          <a:p>
            <a:pPr lvl="1"/>
            <a:r>
              <a:rPr lang="en-US" dirty="0"/>
              <a:t>Collaborative projects + COST : Natalya </a:t>
            </a:r>
            <a:r>
              <a:rPr lang="en-US" dirty="0" err="1"/>
              <a:t>Prilipko</a:t>
            </a:r>
            <a:r>
              <a:rPr lang="en-US" dirty="0"/>
              <a:t> </a:t>
            </a:r>
            <a:r>
              <a:rPr lang="en-US" dirty="0">
                <a:hlinkClick r:id="rId3"/>
              </a:rPr>
              <a:t>natalyap@univ.Haifa.ac.il</a:t>
            </a:r>
            <a:r>
              <a:rPr lang="en-US" dirty="0"/>
              <a:t> </a:t>
            </a:r>
          </a:p>
          <a:p>
            <a:endParaRPr lang="en-US" dirty="0"/>
          </a:p>
        </p:txBody>
      </p:sp>
    </p:spTree>
    <p:extLst>
      <p:ext uri="{BB962C8B-B14F-4D97-AF65-F5344CB8AC3E}">
        <p14:creationId xmlns:p14="http://schemas.microsoft.com/office/powerpoint/2010/main" val="203553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30C7-C4BD-4867-A730-006FF4A0394D}"/>
              </a:ext>
            </a:extLst>
          </p:cNvPr>
          <p:cNvSpPr>
            <a:spLocks noGrp="1"/>
          </p:cNvSpPr>
          <p:nvPr>
            <p:ph type="title"/>
          </p:nvPr>
        </p:nvSpPr>
        <p:spPr/>
        <p:txBody>
          <a:bodyPr/>
          <a:lstStyle/>
          <a:p>
            <a:r>
              <a:rPr lang="en-US" dirty="0"/>
              <a:t>Ministry of Health – </a:t>
            </a:r>
            <a:r>
              <a:rPr lang="he-IL" dirty="0"/>
              <a:t>משרד הבריאות</a:t>
            </a:r>
            <a:endParaRPr lang="en-US" dirty="0"/>
          </a:p>
        </p:txBody>
      </p:sp>
      <p:sp>
        <p:nvSpPr>
          <p:cNvPr id="3" name="Content Placeholder 2">
            <a:extLst>
              <a:ext uri="{FF2B5EF4-FFF2-40B4-BE49-F238E27FC236}">
                <a16:creationId xmlns:a16="http://schemas.microsoft.com/office/drawing/2014/main" id="{6912B08D-1058-4487-8116-B911CFE96FF4}"/>
              </a:ext>
            </a:extLst>
          </p:cNvPr>
          <p:cNvSpPr>
            <a:spLocks noGrp="1"/>
          </p:cNvSpPr>
          <p:nvPr>
            <p:ph idx="1"/>
          </p:nvPr>
        </p:nvSpPr>
        <p:spPr/>
        <p:txBody>
          <a:bodyPr/>
          <a:lstStyle/>
          <a:p>
            <a:pPr algn="r" rtl="1"/>
            <a:r>
              <a:rPr lang="he-IL" dirty="0"/>
              <a:t>בגלל חוסר תקציב משרד הבריאות יוצא בקולות קוראים למחקרים בינ"ל משותפים עם חוקרים מאירופה.</a:t>
            </a:r>
          </a:p>
          <a:p>
            <a:pPr marL="0" indent="0" algn="r" rtl="1">
              <a:buNone/>
            </a:pPr>
            <a:endParaRPr lang="en-US" dirty="0"/>
          </a:p>
        </p:txBody>
      </p:sp>
    </p:spTree>
    <p:extLst>
      <p:ext uri="{BB962C8B-B14F-4D97-AF65-F5344CB8AC3E}">
        <p14:creationId xmlns:p14="http://schemas.microsoft.com/office/powerpoint/2010/main" val="70103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0408-DAA2-4CA9-87EE-97CF9B83DE67}"/>
              </a:ext>
            </a:extLst>
          </p:cNvPr>
          <p:cNvSpPr>
            <a:spLocks noGrp="1"/>
          </p:cNvSpPr>
          <p:nvPr>
            <p:ph type="title"/>
          </p:nvPr>
        </p:nvSpPr>
        <p:spPr/>
        <p:txBody>
          <a:bodyPr/>
          <a:lstStyle/>
          <a:p>
            <a:r>
              <a:rPr lang="en-US" dirty="0"/>
              <a:t>HFSP – Human Frontier Science Program</a:t>
            </a:r>
          </a:p>
        </p:txBody>
      </p:sp>
      <p:sp>
        <p:nvSpPr>
          <p:cNvPr id="3" name="Content Placeholder 2">
            <a:extLst>
              <a:ext uri="{FF2B5EF4-FFF2-40B4-BE49-F238E27FC236}">
                <a16:creationId xmlns:a16="http://schemas.microsoft.com/office/drawing/2014/main" id="{7E43D4A5-D33B-443B-B0B6-5400A70FDBF5}"/>
              </a:ext>
            </a:extLst>
          </p:cNvPr>
          <p:cNvSpPr>
            <a:spLocks noGrp="1"/>
          </p:cNvSpPr>
          <p:nvPr>
            <p:ph idx="1"/>
          </p:nvPr>
        </p:nvSpPr>
        <p:spPr>
          <a:xfrm>
            <a:off x="680321" y="2336873"/>
            <a:ext cx="9613861" cy="4195902"/>
          </a:xfrm>
        </p:spPr>
        <p:txBody>
          <a:bodyPr>
            <a:normAutofit fontScale="92500" lnSpcReduction="20000"/>
          </a:bodyPr>
          <a:lstStyle/>
          <a:p>
            <a:r>
              <a:rPr lang="en-US" dirty="0"/>
              <a:t>Fundamental Biology Interdisciplinary Research Grants </a:t>
            </a:r>
          </a:p>
          <a:p>
            <a:r>
              <a:rPr lang="en-US" dirty="0"/>
              <a:t>Up to 4 international team members</a:t>
            </a:r>
          </a:p>
          <a:p>
            <a:r>
              <a:rPr lang="en-US" sz="1600" b="0" i="0" dirty="0">
                <a:effectLst/>
                <a:latin typeface="Poppins"/>
              </a:rPr>
              <a:t>Australia, Austria, Belgium, Bulgaria, Canada, Croatia, Cyprus (EU part), the Czech Republic, Denmark, Estonia, Finland, France, Germany, Greece, Hungary, India, the Republic of Ireland, Israel, Italy, Japan, the Republic of Korea, Latvia, Lithuania, Luxembourg, Malta, the Netherlands, New Zealand, Poland, Portugal, Romania, Singapore, Slovakia, Slovenia, Spain, Sweden, Switzerland, the United Kingdom, and the United States of America.</a:t>
            </a:r>
          </a:p>
          <a:p>
            <a:r>
              <a:rPr lang="en-US" dirty="0">
                <a:effectLst/>
                <a:latin typeface="Calibri" panose="020F0502020204030204" pitchFamily="34" charset="0"/>
                <a:ea typeface="Calibri" panose="020F0502020204030204" pitchFamily="34" charset="0"/>
              </a:rPr>
              <a:t>There are Two types of award:</a:t>
            </a:r>
          </a:p>
          <a:p>
            <a:r>
              <a:rPr lang="en-US" dirty="0">
                <a:effectLst/>
                <a:latin typeface="Calibri" panose="020F0502020204030204" pitchFamily="34" charset="0"/>
                <a:ea typeface="Calibri" panose="020F0502020204030204" pitchFamily="34" charset="0"/>
              </a:rPr>
              <a:t>Research Grants – Program (RG-Program)</a:t>
            </a:r>
          </a:p>
          <a:p>
            <a:r>
              <a:rPr lang="en-US" dirty="0">
                <a:effectLst/>
                <a:latin typeface="Calibri" panose="020F0502020204030204" pitchFamily="34" charset="0"/>
                <a:ea typeface="Calibri" panose="020F0502020204030204" pitchFamily="34" charset="0"/>
              </a:rPr>
              <a:t>Research Grants – Early Career (RG-Early Career)</a:t>
            </a:r>
          </a:p>
          <a:p>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r>
              <a:rPr lang="en-US" sz="1800" b="1" dirty="0">
                <a:effectLst/>
                <a:latin typeface="Calibri" panose="020F0502020204030204" pitchFamily="34" charset="0"/>
                <a:ea typeface="Calibri" panose="020F0502020204030204" pitchFamily="34" charset="0"/>
              </a:rPr>
              <a:t>Budget</a:t>
            </a:r>
            <a:r>
              <a:rPr lang="en-US" sz="1800" dirty="0">
                <a:effectLst/>
                <a:latin typeface="Calibri" panose="020F0502020204030204" pitchFamily="34" charset="0"/>
                <a:ea typeface="Calibri" panose="020F0502020204030204" pitchFamily="34" charset="0"/>
              </a:rPr>
              <a:t>: $265,000 for a team of 2; $365,000 for a team of 3; $465,000 for</a:t>
            </a:r>
          </a:p>
          <a:p>
            <a:pPr marL="0" indent="0">
              <a:buNone/>
            </a:pPr>
            <a:r>
              <a:rPr lang="en-US" sz="1800" dirty="0">
                <a:effectLst/>
                <a:latin typeface="Calibri" panose="020F0502020204030204" pitchFamily="34" charset="0"/>
                <a:ea typeface="Calibri" panose="020F0502020204030204" pitchFamily="34" charset="0"/>
              </a:rPr>
              <a:t>a team of 4 or more. These figures represent the amount awarded to the whole team per year for a period of 3 years</a:t>
            </a:r>
          </a:p>
          <a:p>
            <a:pPr marL="0" indent="0">
              <a:buNone/>
            </a:pPr>
            <a:r>
              <a:rPr lang="en-US" sz="1800" dirty="0">
                <a:effectLst/>
                <a:latin typeface="Calibri" panose="020F0502020204030204" pitchFamily="34" charset="0"/>
                <a:ea typeface="Calibri" panose="020F0502020204030204" pitchFamily="34" charset="0"/>
              </a:rPr>
              <a:t>SUBMISSION DEADLINE LOI: END OF MARCH </a:t>
            </a:r>
          </a:p>
          <a:p>
            <a:endParaRPr lang="en-US" dirty="0"/>
          </a:p>
        </p:txBody>
      </p:sp>
    </p:spTree>
    <p:extLst>
      <p:ext uri="{BB962C8B-B14F-4D97-AF65-F5344CB8AC3E}">
        <p14:creationId xmlns:p14="http://schemas.microsoft.com/office/powerpoint/2010/main" val="277000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4217E-B9C9-45D3-AB29-7FC0D4CA48D2}"/>
              </a:ext>
            </a:extLst>
          </p:cNvPr>
          <p:cNvSpPr>
            <a:spLocks noGrp="1"/>
          </p:cNvSpPr>
          <p:nvPr>
            <p:ph type="title"/>
          </p:nvPr>
        </p:nvSpPr>
        <p:spPr/>
        <p:txBody>
          <a:bodyPr/>
          <a:lstStyle/>
          <a:p>
            <a:r>
              <a:rPr lang="en-US" dirty="0"/>
              <a:t>ICRF – Israel Cancer Research Foundation</a:t>
            </a:r>
          </a:p>
        </p:txBody>
      </p:sp>
      <p:sp>
        <p:nvSpPr>
          <p:cNvPr id="3" name="Content Placeholder 2">
            <a:extLst>
              <a:ext uri="{FF2B5EF4-FFF2-40B4-BE49-F238E27FC236}">
                <a16:creationId xmlns:a16="http://schemas.microsoft.com/office/drawing/2014/main" id="{4694508E-5504-44B4-BEE5-1F6D533BB18C}"/>
              </a:ext>
            </a:extLst>
          </p:cNvPr>
          <p:cNvSpPr>
            <a:spLocks noGrp="1"/>
          </p:cNvSpPr>
          <p:nvPr>
            <p:ph idx="1"/>
          </p:nvPr>
        </p:nvSpPr>
        <p:spPr/>
        <p:txBody>
          <a:bodyPr/>
          <a:lstStyle/>
          <a:p>
            <a:r>
              <a:rPr lang="en-US" b="1" i="0" dirty="0">
                <a:effectLst/>
                <a:latin typeface="ltc-bodoni-175"/>
              </a:rPr>
              <a:t>PROJECT GRANTS</a:t>
            </a:r>
            <a:endParaRPr lang="en-US" b="0" i="0" dirty="0">
              <a:effectLst/>
              <a:latin typeface="ltc-bodoni-175"/>
            </a:endParaRPr>
          </a:p>
          <a:p>
            <a:r>
              <a:rPr lang="en-US" b="0" i="0" dirty="0">
                <a:effectLst/>
                <a:latin typeface="Lato"/>
              </a:rPr>
              <a:t>Awards are made for </a:t>
            </a:r>
            <a:r>
              <a:rPr lang="en-US" b="1" i="0" dirty="0">
                <a:effectLst/>
                <a:latin typeface="Lato"/>
              </a:rPr>
              <a:t>three (3) years</a:t>
            </a:r>
            <a:r>
              <a:rPr lang="en-US" b="0" i="0" dirty="0">
                <a:effectLst/>
                <a:latin typeface="Lato"/>
              </a:rPr>
              <a:t> at a maximum stipend of </a:t>
            </a:r>
            <a:r>
              <a:rPr lang="en-US" b="1" i="0" dirty="0">
                <a:effectLst/>
                <a:latin typeface="Lato"/>
              </a:rPr>
              <a:t>$60,000 per year</a:t>
            </a:r>
            <a:r>
              <a:rPr lang="en-US" b="0" i="0" dirty="0">
                <a:effectLst/>
                <a:latin typeface="Lato"/>
              </a:rPr>
              <a:t>.</a:t>
            </a:r>
          </a:p>
          <a:p>
            <a:r>
              <a:rPr lang="en-US" dirty="0">
                <a:effectLst/>
                <a:latin typeface="Lato"/>
              </a:rPr>
              <a:t>Submission Deadline: In December</a:t>
            </a:r>
            <a:endParaRPr lang="en-US" dirty="0"/>
          </a:p>
        </p:txBody>
      </p:sp>
    </p:spTree>
    <p:extLst>
      <p:ext uri="{BB962C8B-B14F-4D97-AF65-F5344CB8AC3E}">
        <p14:creationId xmlns:p14="http://schemas.microsoft.com/office/powerpoint/2010/main" val="1066931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2F4C-AE70-4CC1-8879-4A6BC38DC00A}"/>
              </a:ext>
            </a:extLst>
          </p:cNvPr>
          <p:cNvSpPr>
            <a:spLocks noGrp="1"/>
          </p:cNvSpPr>
          <p:nvPr>
            <p:ph type="title"/>
          </p:nvPr>
        </p:nvSpPr>
        <p:spPr/>
        <p:txBody>
          <a:bodyPr/>
          <a:lstStyle/>
          <a:p>
            <a:r>
              <a:rPr lang="en-US" dirty="0"/>
              <a:t>DFG - </a:t>
            </a:r>
            <a:r>
              <a:rPr lang="en-US" sz="4000" b="0" i="0" u="none" strike="noStrike" baseline="0" dirty="0">
                <a:latin typeface="Times New Roman" panose="02020603050405020304" pitchFamily="18" charset="0"/>
              </a:rPr>
              <a:t>Deutsche </a:t>
            </a:r>
            <a:r>
              <a:rPr lang="en-US" sz="4000" b="0" i="0" u="none" strike="noStrike" baseline="0" dirty="0" err="1">
                <a:latin typeface="Times New Roman" panose="02020603050405020304" pitchFamily="18" charset="0"/>
              </a:rPr>
              <a:t>Forschungseinschaft</a:t>
            </a:r>
            <a:endParaRPr lang="en-US" sz="4000" dirty="0"/>
          </a:p>
        </p:txBody>
      </p:sp>
      <p:sp>
        <p:nvSpPr>
          <p:cNvPr id="3" name="Content Placeholder 2">
            <a:extLst>
              <a:ext uri="{FF2B5EF4-FFF2-40B4-BE49-F238E27FC236}">
                <a16:creationId xmlns:a16="http://schemas.microsoft.com/office/drawing/2014/main" id="{15FEE33A-F24D-4B43-A1F3-987F54C5A5A7}"/>
              </a:ext>
            </a:extLst>
          </p:cNvPr>
          <p:cNvSpPr>
            <a:spLocks noGrp="1"/>
          </p:cNvSpPr>
          <p:nvPr>
            <p:ph idx="1"/>
          </p:nvPr>
        </p:nvSpPr>
        <p:spPr/>
        <p:txBody>
          <a:bodyPr/>
          <a:lstStyle/>
          <a:p>
            <a:pPr marL="0" indent="0" algn="r">
              <a:buNone/>
            </a:pPr>
            <a:r>
              <a:rPr lang="he-IL" dirty="0"/>
              <a:t>בכל התחומים</a:t>
            </a:r>
          </a:p>
          <a:p>
            <a:pPr marL="0" indent="0" algn="r">
              <a:buNone/>
            </a:pPr>
            <a:r>
              <a:rPr lang="he-IL" dirty="0"/>
              <a:t>מועד הגשה: כל השנה</a:t>
            </a:r>
          </a:p>
          <a:p>
            <a:pPr marL="0" indent="0" algn="r">
              <a:buNone/>
            </a:pPr>
            <a:r>
              <a:rPr lang="he-IL" dirty="0"/>
              <a:t>סכום המענק : 300,000 יורו ל 3 שנים (ניתן לבקש בקשת הארכה ל 3 שנים נוספות)</a:t>
            </a:r>
          </a:p>
          <a:p>
            <a:pPr marL="0" indent="0" algn="r">
              <a:buNone/>
            </a:pPr>
            <a:r>
              <a:rPr lang="he-IL" dirty="0"/>
              <a:t>ההגשה באמצעות החוקר הגרמני </a:t>
            </a:r>
          </a:p>
          <a:p>
            <a:pPr marL="0" indent="0" algn="r">
              <a:buNone/>
            </a:pPr>
            <a:r>
              <a:rPr lang="he-IL" dirty="0"/>
              <a:t>ניתן לשלב מדינה נוספת (ירדן או הרשות הפלשתינאית)</a:t>
            </a:r>
            <a:endParaRPr lang="en-US" dirty="0"/>
          </a:p>
          <a:p>
            <a:pPr marL="0" indent="0" algn="r">
              <a:buNone/>
            </a:pPr>
            <a:r>
              <a:rPr lang="en-US" dirty="0">
                <a:hlinkClick r:id="rId2"/>
              </a:rPr>
              <a:t>https://www.dfg.de/en/research_funding/programmes/international_cooperation/middle_east_collaboration/index.html</a:t>
            </a:r>
            <a:endParaRPr lang="en-US" dirty="0"/>
          </a:p>
          <a:p>
            <a:endParaRPr lang="en-US" dirty="0"/>
          </a:p>
        </p:txBody>
      </p:sp>
    </p:spTree>
    <p:extLst>
      <p:ext uri="{BB962C8B-B14F-4D97-AF65-F5344CB8AC3E}">
        <p14:creationId xmlns:p14="http://schemas.microsoft.com/office/powerpoint/2010/main" val="32000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FA25-B7A0-492A-B18B-5F568A526A00}"/>
              </a:ext>
            </a:extLst>
          </p:cNvPr>
          <p:cNvSpPr>
            <a:spLocks noGrp="1"/>
          </p:cNvSpPr>
          <p:nvPr>
            <p:ph type="title"/>
          </p:nvPr>
        </p:nvSpPr>
        <p:spPr/>
        <p:txBody>
          <a:bodyPr/>
          <a:lstStyle/>
          <a:p>
            <a:r>
              <a:rPr lang="en-US" dirty="0"/>
              <a:t>DIP - </a:t>
            </a:r>
            <a:r>
              <a:rPr lang="en-US" sz="4000" b="0" i="0" u="none" strike="noStrike" baseline="0" dirty="0">
                <a:latin typeface="Times New Roman" panose="02020603050405020304" pitchFamily="18" charset="0"/>
              </a:rPr>
              <a:t>Deutsche Israel Program</a:t>
            </a:r>
            <a:endParaRPr lang="en-US" sz="4000" dirty="0"/>
          </a:p>
        </p:txBody>
      </p:sp>
      <p:sp>
        <p:nvSpPr>
          <p:cNvPr id="3" name="Content Placeholder 2">
            <a:extLst>
              <a:ext uri="{FF2B5EF4-FFF2-40B4-BE49-F238E27FC236}">
                <a16:creationId xmlns:a16="http://schemas.microsoft.com/office/drawing/2014/main" id="{36F419BA-160F-4881-8D3F-AE2DBA1742BB}"/>
              </a:ext>
            </a:extLst>
          </p:cNvPr>
          <p:cNvSpPr>
            <a:spLocks noGrp="1"/>
          </p:cNvSpPr>
          <p:nvPr>
            <p:ph idx="1"/>
          </p:nvPr>
        </p:nvSpPr>
        <p:spPr/>
        <p:txBody>
          <a:bodyPr>
            <a:normAutofit lnSpcReduction="10000"/>
          </a:bodyPr>
          <a:lstStyle/>
          <a:p>
            <a:pPr marL="0" indent="0" algn="r">
              <a:buNone/>
            </a:pPr>
            <a:r>
              <a:rPr lang="he-IL" dirty="0"/>
              <a:t>בכל התחומים</a:t>
            </a:r>
          </a:p>
          <a:p>
            <a:pPr marL="0" indent="0" algn="r">
              <a:buNone/>
            </a:pPr>
            <a:r>
              <a:rPr lang="he-IL" dirty="0"/>
              <a:t>כל מוסד אקדמי רשאי להגיש 2 הצעות </a:t>
            </a:r>
          </a:p>
          <a:p>
            <a:pPr marL="0" indent="0" algn="r">
              <a:buNone/>
            </a:pPr>
            <a:r>
              <a:rPr lang="he-IL" dirty="0"/>
              <a:t>שלב מקדמי- הגשת הצעה מקדמית לרשות המחקר לשיפוט- אוקט' 21</a:t>
            </a:r>
          </a:p>
          <a:p>
            <a:pPr marL="0" indent="0" algn="r">
              <a:buNone/>
            </a:pPr>
            <a:r>
              <a:rPr lang="he-IL" dirty="0"/>
              <a:t>שלב ההצעה המלאה-  הצעות שאושרו יוגשו ב מרץ 22 </a:t>
            </a:r>
          </a:p>
          <a:p>
            <a:pPr marL="0" indent="0" algn="r">
              <a:buNone/>
            </a:pPr>
            <a:r>
              <a:rPr lang="he-IL" dirty="0"/>
              <a:t>סכום המענק : 1,655,000 יורו .</a:t>
            </a:r>
          </a:p>
          <a:p>
            <a:pPr marL="0" indent="0" algn="r">
              <a:buNone/>
            </a:pPr>
            <a:r>
              <a:rPr lang="he-IL" dirty="0"/>
              <a:t>מעמד החוקרים: החוקרים המובילים מחיפה ומהמוסד הגרמני חייבים להיות בכירים ומבוססים </a:t>
            </a:r>
            <a:endParaRPr lang="en-US" dirty="0"/>
          </a:p>
          <a:p>
            <a:pPr marL="0" indent="0" algn="r">
              <a:buNone/>
            </a:pPr>
            <a:r>
              <a:rPr lang="en-US" dirty="0">
                <a:hlinkClick r:id="rId2"/>
              </a:rPr>
              <a:t>https://www.dfg.de/en/research_funding/programmes/international_cooperation/german_israeli_cooperation/index.html</a:t>
            </a:r>
            <a:endParaRPr lang="en-US" dirty="0"/>
          </a:p>
          <a:p>
            <a:pPr marL="0" indent="0" algn="r">
              <a:buNone/>
            </a:pPr>
            <a:endParaRPr lang="en-US" dirty="0"/>
          </a:p>
        </p:txBody>
      </p:sp>
    </p:spTree>
    <p:extLst>
      <p:ext uri="{BB962C8B-B14F-4D97-AF65-F5344CB8AC3E}">
        <p14:creationId xmlns:p14="http://schemas.microsoft.com/office/powerpoint/2010/main" val="99284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ladshum by 2010-3888">
            <a:extLst>
              <a:ext uri="{FF2B5EF4-FFF2-40B4-BE49-F238E27FC236}">
                <a16:creationId xmlns:a16="http://schemas.microsoft.com/office/drawing/2014/main" id="{B50B8FB7-85E1-4AAE-ACE6-43556BC90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067" y="588433"/>
            <a:ext cx="7574844" cy="5681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327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a:t>רשימת הקרנות התחרותיות</a:t>
            </a:r>
            <a:endParaRPr lang="en-US" dirty="0"/>
          </a:p>
        </p:txBody>
      </p:sp>
      <p:sp>
        <p:nvSpPr>
          <p:cNvPr id="3" name="Content Placeholder 2"/>
          <p:cNvSpPr>
            <a:spLocks noGrp="1"/>
          </p:cNvSpPr>
          <p:nvPr>
            <p:ph idx="1"/>
          </p:nvPr>
        </p:nvSpPr>
        <p:spPr>
          <a:xfrm>
            <a:off x="348792" y="2092750"/>
            <a:ext cx="11730319" cy="4336329"/>
          </a:xfrm>
        </p:spPr>
        <p:txBody>
          <a:bodyPr>
            <a:normAutofit fontScale="92500"/>
          </a:bodyPr>
          <a:lstStyle/>
          <a:p>
            <a:pPr algn="l"/>
            <a:r>
              <a:rPr lang="en-US" sz="1800" b="0" i="0" u="none" strike="noStrike" baseline="0" dirty="0">
                <a:solidFill>
                  <a:srgbClr val="333333"/>
                </a:solidFill>
                <a:latin typeface="Times New Roman" panose="02020603050405020304" pitchFamily="18" charset="0"/>
              </a:rPr>
              <a:t>1. Israel Science Foundation (ISF) </a:t>
            </a:r>
            <a:r>
              <a:rPr lang="en-US" sz="1800" b="0" i="0" u="none" strike="noStrike" baseline="0" dirty="0">
                <a:solidFill>
                  <a:srgbClr val="333333"/>
                </a:solidFill>
                <a:latin typeface="TimesNewRomanPSMT"/>
              </a:rPr>
              <a:t>– </a:t>
            </a:r>
            <a:r>
              <a:rPr lang="he-IL" sz="1800" b="0" i="0" u="none" strike="noStrike" baseline="0" dirty="0">
                <a:solidFill>
                  <a:srgbClr val="333333"/>
                </a:solidFill>
                <a:latin typeface="TimesNewRomanPSMT"/>
              </a:rPr>
              <a:t>הקרן הלאומית למדע</a:t>
            </a:r>
          </a:p>
          <a:p>
            <a:pPr algn="l"/>
            <a:r>
              <a:rPr lang="en-US" sz="1800" b="0" i="0" u="none" strike="noStrike" baseline="0" dirty="0">
                <a:solidFill>
                  <a:srgbClr val="333333"/>
                </a:solidFill>
                <a:latin typeface="Times New Roman" panose="02020603050405020304" pitchFamily="18" charset="0"/>
              </a:rPr>
              <a:t>2. The United States-Israel Binational Science Foundation (BSF) </a:t>
            </a:r>
            <a:r>
              <a:rPr lang="en-US" sz="1800" b="0" i="0" u="none" strike="noStrike" baseline="0" dirty="0">
                <a:solidFill>
                  <a:srgbClr val="333333"/>
                </a:solidFill>
                <a:latin typeface="TimesNewRomanPSMT"/>
              </a:rPr>
              <a:t>– </a:t>
            </a:r>
            <a:r>
              <a:rPr lang="he-IL" sz="1800" b="0" i="0" u="none" strike="noStrike" baseline="0" dirty="0">
                <a:solidFill>
                  <a:srgbClr val="333333"/>
                </a:solidFill>
                <a:latin typeface="TimesNewRomanPSMT"/>
              </a:rPr>
              <a:t>הקרן הדו-לאומית ארה"ב-ישראל</a:t>
            </a:r>
          </a:p>
          <a:p>
            <a:pPr algn="l"/>
            <a:r>
              <a:rPr lang="en-US" sz="1800" b="0" i="0" u="none" strike="noStrike" baseline="0" dirty="0">
                <a:solidFill>
                  <a:srgbClr val="333333"/>
                </a:solidFill>
                <a:latin typeface="Times New Roman" panose="02020603050405020304" pitchFamily="18" charset="0"/>
              </a:rPr>
              <a:t>3. Ministry of Science and Technology (MOST) </a:t>
            </a:r>
            <a:r>
              <a:rPr lang="en-US" sz="1800" b="0" i="0" u="none" strike="noStrike" baseline="0" dirty="0">
                <a:solidFill>
                  <a:srgbClr val="333333"/>
                </a:solidFill>
                <a:latin typeface="TimesNewRomanPSMT"/>
              </a:rPr>
              <a:t>– </a:t>
            </a:r>
            <a:r>
              <a:rPr lang="he-IL" sz="1800" b="0" i="0" u="none" strike="noStrike" baseline="0" dirty="0">
                <a:solidFill>
                  <a:srgbClr val="333333"/>
                </a:solidFill>
                <a:latin typeface="TimesNewRomanPSMT"/>
              </a:rPr>
              <a:t>משרד המדע והטכנולוגיה</a:t>
            </a:r>
          </a:p>
          <a:p>
            <a:pPr algn="l"/>
            <a:r>
              <a:rPr lang="en-US" sz="1800" b="0" i="0" u="none" strike="noStrike" baseline="0" dirty="0">
                <a:solidFill>
                  <a:srgbClr val="333333"/>
                </a:solidFill>
                <a:latin typeface="Times New Roman" panose="02020603050405020304" pitchFamily="18" charset="0"/>
              </a:rPr>
              <a:t>4. The German-Israeli Foundation for Scientific Research and Development Found (GIF) </a:t>
            </a:r>
            <a:r>
              <a:rPr lang="en-US" sz="1800" b="0" i="0" u="none" strike="noStrike" baseline="0" dirty="0">
                <a:solidFill>
                  <a:srgbClr val="333333"/>
                </a:solidFill>
                <a:latin typeface="TimesNewRomanPSMT"/>
              </a:rPr>
              <a:t>– </a:t>
            </a:r>
            <a:r>
              <a:rPr lang="he-IL" sz="1800" b="0" i="0" u="none" strike="noStrike" baseline="0" dirty="0">
                <a:solidFill>
                  <a:srgbClr val="333333"/>
                </a:solidFill>
                <a:latin typeface="TimesNewRomanPSMT"/>
              </a:rPr>
              <a:t>הקרן הדו-לאומית גרמניה-ישראל למחקר</a:t>
            </a:r>
          </a:p>
          <a:p>
            <a:pPr algn="l"/>
            <a:r>
              <a:rPr lang="en-US" sz="1800" b="0" i="0" u="none" strike="noStrike" baseline="0" dirty="0">
                <a:solidFill>
                  <a:srgbClr val="333333"/>
                </a:solidFill>
                <a:latin typeface="Times New Roman" panose="02020603050405020304" pitchFamily="18" charset="0"/>
              </a:rPr>
              <a:t>5. US-Israel Binational Agricultural Research and Development Foundation (BARD) </a:t>
            </a:r>
            <a:r>
              <a:rPr lang="en-US" sz="1800" b="0" i="0" u="none" strike="noStrike" baseline="0" dirty="0">
                <a:solidFill>
                  <a:srgbClr val="333333"/>
                </a:solidFill>
                <a:latin typeface="TimesNewRomanPSMT"/>
              </a:rPr>
              <a:t>– </a:t>
            </a:r>
            <a:r>
              <a:rPr lang="he-IL" sz="1700" b="0" i="0" u="none" strike="noStrike" baseline="0" dirty="0">
                <a:solidFill>
                  <a:srgbClr val="333333"/>
                </a:solidFill>
                <a:latin typeface="TimesNewRomanPSMT"/>
              </a:rPr>
              <a:t>הקרן הדו-לאומית ארה"ב-ישראל למחקר חקלאי</a:t>
            </a:r>
          </a:p>
          <a:p>
            <a:pPr algn="l"/>
            <a:r>
              <a:rPr lang="en-US" sz="1800" b="0" i="0" u="none" strike="noStrike" baseline="0" dirty="0">
                <a:solidFill>
                  <a:srgbClr val="333333"/>
                </a:solidFill>
                <a:latin typeface="Times New Roman" panose="02020603050405020304" pitchFamily="18" charset="0"/>
              </a:rPr>
              <a:t>6. National Institute of Health (NIH) </a:t>
            </a:r>
            <a:r>
              <a:rPr lang="en-US" sz="1800" b="0" i="0" u="none" strike="noStrike" baseline="0" dirty="0">
                <a:solidFill>
                  <a:srgbClr val="333333"/>
                </a:solidFill>
                <a:latin typeface="TimesNewRomanPSMT"/>
              </a:rPr>
              <a:t>– </a:t>
            </a:r>
            <a:r>
              <a:rPr lang="he-IL" sz="1800" b="0" i="0" u="none" strike="noStrike" baseline="0" dirty="0">
                <a:solidFill>
                  <a:srgbClr val="333333"/>
                </a:solidFill>
                <a:latin typeface="TimesNewRomanPSMT"/>
              </a:rPr>
              <a:t>המכון הלאומי לחקר הבריאות האמריקאי</a:t>
            </a:r>
          </a:p>
          <a:p>
            <a:pPr algn="l"/>
            <a:r>
              <a:rPr lang="en-US" sz="1800" b="0" i="0" u="none" strike="noStrike" baseline="0" dirty="0">
                <a:solidFill>
                  <a:srgbClr val="333333"/>
                </a:solidFill>
                <a:latin typeface="Times New Roman" panose="02020603050405020304" pitchFamily="18" charset="0"/>
              </a:rPr>
              <a:t>7. EU Framework Program </a:t>
            </a:r>
            <a:r>
              <a:rPr lang="he-IL" sz="1800" b="0" i="0" u="none" strike="noStrike" baseline="0" dirty="0">
                <a:solidFill>
                  <a:srgbClr val="333333"/>
                </a:solidFill>
                <a:latin typeface="TimesNewRomanPSMT"/>
              </a:rPr>
              <a:t>האיחוד האירופי -</a:t>
            </a:r>
          </a:p>
          <a:p>
            <a:pPr algn="l"/>
            <a:r>
              <a:rPr lang="en-US" sz="1800" b="0" i="0" u="none" strike="noStrike" baseline="0" dirty="0">
                <a:solidFill>
                  <a:srgbClr val="333333"/>
                </a:solidFill>
                <a:latin typeface="Times New Roman" panose="02020603050405020304" pitchFamily="18" charset="0"/>
              </a:rPr>
              <a:t>8. Ministry of Health </a:t>
            </a:r>
            <a:r>
              <a:rPr lang="he-IL" sz="1800" b="0" i="0" u="none" strike="noStrike" baseline="0" dirty="0">
                <a:solidFill>
                  <a:srgbClr val="333333"/>
                </a:solidFill>
                <a:latin typeface="TimesNewRomanPSMT"/>
              </a:rPr>
              <a:t>משרד הבריאות –</a:t>
            </a:r>
          </a:p>
          <a:p>
            <a:pPr algn="l"/>
            <a:r>
              <a:rPr lang="en-US" sz="1800" b="0" i="0" u="none" strike="noStrike" baseline="0" dirty="0">
                <a:solidFill>
                  <a:srgbClr val="333333"/>
                </a:solidFill>
                <a:latin typeface="Times New Roman" panose="02020603050405020304" pitchFamily="18" charset="0"/>
              </a:rPr>
              <a:t>9. Human Frontier Science Program (HFSP) </a:t>
            </a:r>
            <a:r>
              <a:rPr lang="he-IL" sz="1800" b="0" i="0" u="none" strike="noStrike" baseline="0" dirty="0">
                <a:solidFill>
                  <a:srgbClr val="333333"/>
                </a:solidFill>
                <a:latin typeface="TimesNewRomanPSMT"/>
              </a:rPr>
              <a:t>הקרן לקידום מדעי האדם –</a:t>
            </a:r>
          </a:p>
          <a:p>
            <a:pPr algn="l"/>
            <a:r>
              <a:rPr lang="en-US" sz="1800" b="0" i="0" u="none" strike="noStrike" baseline="0" dirty="0">
                <a:solidFill>
                  <a:srgbClr val="333333"/>
                </a:solidFill>
                <a:latin typeface="Times New Roman" panose="02020603050405020304" pitchFamily="18" charset="0"/>
              </a:rPr>
              <a:t>10. Israel Cancer Research Foundation (ICRF) </a:t>
            </a:r>
            <a:r>
              <a:rPr lang="he-IL" sz="1800" b="0" i="0" u="none" strike="noStrike" baseline="0" dirty="0">
                <a:solidFill>
                  <a:srgbClr val="333333"/>
                </a:solidFill>
                <a:latin typeface="TimesNewRomanPSMT"/>
              </a:rPr>
              <a:t>הקרן לחקר הסרטן בישראל –</a:t>
            </a:r>
          </a:p>
          <a:p>
            <a:pPr algn="l"/>
            <a:r>
              <a:rPr lang="en-US" sz="1800" b="0" i="0" u="none" strike="noStrike" baseline="0" dirty="0">
                <a:solidFill>
                  <a:srgbClr val="333333"/>
                </a:solidFill>
                <a:latin typeface="Times New Roman" panose="02020603050405020304" pitchFamily="18" charset="0"/>
              </a:rPr>
              <a:t>11. Deutsche </a:t>
            </a:r>
            <a:r>
              <a:rPr lang="en-US" sz="1800" b="0" i="0" u="none" strike="noStrike" baseline="0" dirty="0" err="1">
                <a:solidFill>
                  <a:srgbClr val="333333"/>
                </a:solidFill>
                <a:latin typeface="Times New Roman" panose="02020603050405020304" pitchFamily="18" charset="0"/>
              </a:rPr>
              <a:t>Forschungseinschaft</a:t>
            </a:r>
            <a:r>
              <a:rPr lang="en-US" sz="1800" b="0" i="0" u="none" strike="noStrike" baseline="0" dirty="0">
                <a:solidFill>
                  <a:srgbClr val="333333"/>
                </a:solidFill>
                <a:latin typeface="Times New Roman" panose="02020603050405020304" pitchFamily="18" charset="0"/>
              </a:rPr>
              <a:t> (DFG) </a:t>
            </a:r>
            <a:r>
              <a:rPr lang="he-IL" sz="1800" b="0" i="0" u="none" strike="noStrike" baseline="0" dirty="0">
                <a:solidFill>
                  <a:srgbClr val="333333"/>
                </a:solidFill>
                <a:latin typeface="TimesNewRomanPSMT"/>
              </a:rPr>
              <a:t>הקרן הגרמנית למדע –</a:t>
            </a:r>
          </a:p>
          <a:p>
            <a:pPr algn="l"/>
            <a:r>
              <a:rPr lang="en-US" sz="1800" b="0" i="0" u="none" strike="noStrike" baseline="0" dirty="0">
                <a:solidFill>
                  <a:srgbClr val="333333"/>
                </a:solidFill>
                <a:latin typeface="Times New Roman" panose="02020603050405020304" pitchFamily="18" charset="0"/>
              </a:rPr>
              <a:t>12. Deutsche Israel Program (DIP) </a:t>
            </a:r>
            <a:r>
              <a:rPr lang="he-IL" sz="1800" b="0" i="0" u="none" strike="noStrike" baseline="0" dirty="0">
                <a:solidFill>
                  <a:srgbClr val="333333"/>
                </a:solidFill>
                <a:latin typeface="TimesNewRomanPSMT"/>
              </a:rPr>
              <a:t>תכנית גרמניה-ישראל –</a:t>
            </a:r>
            <a:endParaRPr lang="en-US" dirty="0"/>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a:t>הקרן הלאומית למדע</a:t>
            </a:r>
            <a:endParaRPr lang="en-US" dirty="0"/>
          </a:p>
        </p:txBody>
      </p:sp>
      <p:graphicFrame>
        <p:nvGraphicFramePr>
          <p:cNvPr id="13" name="Content Placeholder 12">
            <a:extLst>
              <a:ext uri="{FF2B5EF4-FFF2-40B4-BE49-F238E27FC236}">
                <a16:creationId xmlns:a16="http://schemas.microsoft.com/office/drawing/2014/main" id="{F934CB5F-C50D-455D-AFE4-039B243BE0E2}"/>
              </a:ext>
            </a:extLst>
          </p:cNvPr>
          <p:cNvGraphicFramePr>
            <a:graphicFrameLocks noGrp="1"/>
          </p:cNvGraphicFramePr>
          <p:nvPr>
            <p:ph idx="1"/>
            <p:extLst>
              <p:ext uri="{D42A27DB-BD31-4B8C-83A1-F6EECF244321}">
                <p14:modId xmlns:p14="http://schemas.microsoft.com/office/powerpoint/2010/main" val="1516889043"/>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E9728946-4805-4548-9987-22BEDEB22D91}"/>
              </a:ext>
            </a:extLst>
          </p:cNvPr>
          <p:cNvSpPr txBox="1"/>
          <p:nvPr/>
        </p:nvSpPr>
        <p:spPr>
          <a:xfrm>
            <a:off x="11067068" y="980388"/>
            <a:ext cx="763571" cy="584775"/>
          </a:xfrm>
          <a:prstGeom prst="rect">
            <a:avLst/>
          </a:prstGeom>
          <a:noFill/>
        </p:spPr>
        <p:txBody>
          <a:bodyPr wrap="square" rtlCol="0">
            <a:spAutoFit/>
          </a:bodyPr>
          <a:lstStyle/>
          <a:p>
            <a:r>
              <a:rPr lang="he-IL" sz="3200" b="1" dirty="0"/>
              <a:t>1</a:t>
            </a:r>
            <a:endParaRPr lang="en-US" sz="3200" b="1"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a:t>הקרן הלאומית למדע + שת"פ בינלאומיים</a:t>
            </a:r>
            <a:endParaRPr lang="en-US" dirty="0"/>
          </a:p>
        </p:txBody>
      </p:sp>
      <p:graphicFrame>
        <p:nvGraphicFramePr>
          <p:cNvPr id="5" name="Content Placeholder 4">
            <a:extLst>
              <a:ext uri="{FF2B5EF4-FFF2-40B4-BE49-F238E27FC236}">
                <a16:creationId xmlns:a16="http://schemas.microsoft.com/office/drawing/2014/main" id="{2051DD9E-ABC9-4A9C-AFF5-C35FF0EA032F}"/>
              </a:ext>
            </a:extLst>
          </p:cNvPr>
          <p:cNvGraphicFramePr>
            <a:graphicFrameLocks noGrp="1"/>
          </p:cNvGraphicFramePr>
          <p:nvPr>
            <p:ph idx="1"/>
            <p:extLst>
              <p:ext uri="{D42A27DB-BD31-4B8C-83A1-F6EECF244321}">
                <p14:modId xmlns:p14="http://schemas.microsoft.com/office/powerpoint/2010/main" val="1105098258"/>
              </p:ext>
            </p:extLst>
          </p:nvPr>
        </p:nvGraphicFramePr>
        <p:xfrm>
          <a:off x="680320" y="2346299"/>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A96067-5E7E-46CB-B6AE-F31ED94C3E2F}"/>
              </a:ext>
            </a:extLst>
          </p:cNvPr>
          <p:cNvSpPr txBox="1"/>
          <p:nvPr/>
        </p:nvSpPr>
        <p:spPr>
          <a:xfrm>
            <a:off x="11029361" y="1036948"/>
            <a:ext cx="659876" cy="584775"/>
          </a:xfrm>
          <a:prstGeom prst="rect">
            <a:avLst/>
          </a:prstGeom>
          <a:noFill/>
        </p:spPr>
        <p:txBody>
          <a:bodyPr wrap="square" rtlCol="0">
            <a:spAutoFit/>
          </a:bodyPr>
          <a:lstStyle/>
          <a:p>
            <a:r>
              <a:rPr lang="en-US" sz="3200" dirty="0"/>
              <a:t>2</a:t>
            </a:r>
          </a:p>
        </p:txBody>
      </p:sp>
      <p:pic>
        <p:nvPicPr>
          <p:cNvPr id="2054" name="Picture 6" descr="Nitzan Censor lab | Tel Aviv University | Congratulations Jasmine, for  winning the BSF travel Grant for Young Scientists">
            <a:extLst>
              <a:ext uri="{FF2B5EF4-FFF2-40B4-BE49-F238E27FC236}">
                <a16:creationId xmlns:a16="http://schemas.microsoft.com/office/drawing/2014/main" id="{490F911A-5C51-4036-B64B-66A7303093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7911" y="665548"/>
            <a:ext cx="2540000" cy="12761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4C4EF74-9C91-42E7-86EF-4D90CF1EC8F5}"/>
              </a:ext>
            </a:extLst>
          </p:cNvPr>
          <p:cNvSpPr txBox="1"/>
          <p:nvPr/>
        </p:nvSpPr>
        <p:spPr>
          <a:xfrm>
            <a:off x="4199466" y="891822"/>
            <a:ext cx="5779911" cy="400110"/>
          </a:xfrm>
          <a:prstGeom prst="rect">
            <a:avLst/>
          </a:prstGeom>
          <a:noFill/>
        </p:spPr>
        <p:txBody>
          <a:bodyPr wrap="square" rtlCol="0">
            <a:spAutoFit/>
          </a:bodyPr>
          <a:lstStyle/>
          <a:p>
            <a:r>
              <a:rPr lang="en-US" sz="2000" dirty="0"/>
              <a:t>United States – Israel Binational Foundation</a:t>
            </a:r>
          </a:p>
        </p:txBody>
      </p:sp>
      <p:graphicFrame>
        <p:nvGraphicFramePr>
          <p:cNvPr id="9" name="Diagram 8">
            <a:extLst>
              <a:ext uri="{FF2B5EF4-FFF2-40B4-BE49-F238E27FC236}">
                <a16:creationId xmlns:a16="http://schemas.microsoft.com/office/drawing/2014/main" id="{81B018AD-FF71-4670-B996-2C2BE3B0CA1C}"/>
              </a:ext>
            </a:extLst>
          </p:cNvPr>
          <p:cNvGraphicFramePr/>
          <p:nvPr>
            <p:extLst>
              <p:ext uri="{D42A27DB-BD31-4B8C-83A1-F6EECF244321}">
                <p14:modId xmlns:p14="http://schemas.microsoft.com/office/powerpoint/2010/main" val="3653038499"/>
              </p:ext>
            </p:extLst>
          </p:nvPr>
        </p:nvGraphicFramePr>
        <p:xfrm>
          <a:off x="2017336" y="2262432"/>
          <a:ext cx="8229600" cy="3930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89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48024-ED07-40C8-9218-E28AFF1D2DE2}"/>
              </a:ext>
            </a:extLst>
          </p:cNvPr>
          <p:cNvSpPr>
            <a:spLocks noGrp="1"/>
          </p:cNvSpPr>
          <p:nvPr>
            <p:ph type="title"/>
          </p:nvPr>
        </p:nvSpPr>
        <p:spPr/>
        <p:txBody>
          <a:bodyPr/>
          <a:lstStyle/>
          <a:p>
            <a:r>
              <a:rPr lang="en-US" dirty="0"/>
              <a:t>BSF – NSF (National Science Foundation)</a:t>
            </a:r>
          </a:p>
        </p:txBody>
      </p:sp>
      <p:sp>
        <p:nvSpPr>
          <p:cNvPr id="3" name="TextBox 2">
            <a:extLst>
              <a:ext uri="{FF2B5EF4-FFF2-40B4-BE49-F238E27FC236}">
                <a16:creationId xmlns:a16="http://schemas.microsoft.com/office/drawing/2014/main" id="{DC18E79C-77CA-43D7-9CAD-906311495E01}"/>
              </a:ext>
            </a:extLst>
          </p:cNvPr>
          <p:cNvSpPr txBox="1"/>
          <p:nvPr/>
        </p:nvSpPr>
        <p:spPr>
          <a:xfrm>
            <a:off x="972273" y="2835797"/>
            <a:ext cx="10451940" cy="3416320"/>
          </a:xfrm>
          <a:prstGeom prst="rect">
            <a:avLst/>
          </a:prstGeom>
          <a:noFill/>
        </p:spPr>
        <p:txBody>
          <a:bodyPr wrap="square" rtlCol="0">
            <a:spAutoFit/>
          </a:bodyPr>
          <a:lstStyle/>
          <a:p>
            <a:r>
              <a:rPr lang="en-US" dirty="0"/>
              <a:t>• Each Israeli scientist is allowed to submit up to </a:t>
            </a:r>
            <a:r>
              <a:rPr lang="en-US" u="sng" dirty="0"/>
              <a:t>two</a:t>
            </a:r>
            <a:r>
              <a:rPr lang="en-US" dirty="0"/>
              <a:t> NSF-BSF applications/year. The second submission is allowed if at least one of them is to any of the NSF-BSF programs that have no deadline.</a:t>
            </a:r>
          </a:p>
          <a:p>
            <a:r>
              <a:rPr lang="en-US" dirty="0"/>
              <a:t>The American PI receives funding from the NSF and the Israeli PI receives funding from the BSF.</a:t>
            </a:r>
          </a:p>
          <a:p>
            <a:r>
              <a:rPr lang="en-US" dirty="0"/>
              <a:t>The Proposal is evaluated only by the NSF.</a:t>
            </a:r>
          </a:p>
          <a:p>
            <a:r>
              <a:rPr lang="en-US" dirty="0"/>
              <a:t>The size of the grant to the Israeli is expected to be larger than traditional BSF grants, possibly up to $80,000/year for experimental studies and $55,000/year for theoretical and computer -based studies. </a:t>
            </a:r>
          </a:p>
          <a:p>
            <a:endParaRPr lang="en-US" dirty="0"/>
          </a:p>
          <a:p>
            <a:r>
              <a:rPr lang="en-US" dirty="0"/>
              <a:t>BSF-NSF PROGRAMS:</a:t>
            </a:r>
          </a:p>
          <a:p>
            <a:endParaRPr lang="en-US" dirty="0"/>
          </a:p>
          <a:p>
            <a:r>
              <a:rPr lang="en-US" dirty="0"/>
              <a:t>https://www.bsf.org.il/funding-opportunities/nsf-bsf-joint-research-grants/the-programs/</a:t>
            </a:r>
          </a:p>
        </p:txBody>
      </p:sp>
    </p:spTree>
    <p:extLst>
      <p:ext uri="{BB962C8B-B14F-4D97-AF65-F5344CB8AC3E}">
        <p14:creationId xmlns:p14="http://schemas.microsoft.com/office/powerpoint/2010/main" val="403004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4F65B4-8013-46A7-9065-B58CE409B202}"/>
              </a:ext>
            </a:extLst>
          </p:cNvPr>
          <p:cNvSpPr>
            <a:spLocks noGrp="1"/>
          </p:cNvSpPr>
          <p:nvPr>
            <p:ph type="title"/>
          </p:nvPr>
        </p:nvSpPr>
        <p:spPr/>
        <p:txBody>
          <a:bodyPr/>
          <a:lstStyle/>
          <a:p>
            <a:r>
              <a:rPr lang="en-US" dirty="0"/>
              <a:t>G                  German – Israel Foundation</a:t>
            </a:r>
          </a:p>
        </p:txBody>
      </p:sp>
      <p:pic>
        <p:nvPicPr>
          <p:cNvPr id="3076" name="Picture 4" descr="The German‐Israel Foundation (GIF): 30 Years of Successful Scientific  Collaboration - Rosenbaum - 2015 - Israel Journal of Chemistry - Wiley  Online Library">
            <a:extLst>
              <a:ext uri="{FF2B5EF4-FFF2-40B4-BE49-F238E27FC236}">
                <a16:creationId xmlns:a16="http://schemas.microsoft.com/office/drawing/2014/main" id="{1FE0EFAF-B3AE-49C7-A7C1-9DCB87582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253" y="717584"/>
            <a:ext cx="2833590" cy="11165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7D73D2C-07CE-46A9-9C95-A8F37D714A51}"/>
              </a:ext>
            </a:extLst>
          </p:cNvPr>
          <p:cNvSpPr txBox="1"/>
          <p:nvPr/>
        </p:nvSpPr>
        <p:spPr>
          <a:xfrm>
            <a:off x="10949651" y="1088020"/>
            <a:ext cx="958096" cy="584775"/>
          </a:xfrm>
          <a:prstGeom prst="rect">
            <a:avLst/>
          </a:prstGeom>
          <a:noFill/>
        </p:spPr>
        <p:txBody>
          <a:bodyPr wrap="square" rtlCol="0">
            <a:spAutoFit/>
          </a:bodyPr>
          <a:lstStyle/>
          <a:p>
            <a:r>
              <a:rPr lang="en-US" sz="3200" dirty="0"/>
              <a:t>3</a:t>
            </a:r>
          </a:p>
        </p:txBody>
      </p:sp>
    </p:spTree>
    <p:extLst>
      <p:ext uri="{BB962C8B-B14F-4D97-AF65-F5344CB8AC3E}">
        <p14:creationId xmlns:p14="http://schemas.microsoft.com/office/powerpoint/2010/main" val="412307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e-IL" sz="4000" dirty="0"/>
              <a:t>משרד המדע והטכנולוגיה</a:t>
            </a:r>
            <a:br>
              <a:rPr lang="en-US" dirty="0"/>
            </a:br>
            <a:r>
              <a:rPr lang="en-US" dirty="0"/>
              <a:t>MOST – Ministry of Science &amp; Technology</a:t>
            </a:r>
          </a:p>
        </p:txBody>
      </p:sp>
      <p:sp>
        <p:nvSpPr>
          <p:cNvPr id="3" name="Content Placeholder 2"/>
          <p:cNvSpPr>
            <a:spLocks noGrp="1"/>
          </p:cNvSpPr>
          <p:nvPr>
            <p:ph idx="1"/>
          </p:nvPr>
        </p:nvSpPr>
        <p:spPr/>
        <p:txBody>
          <a:bodyPr/>
          <a:lstStyle/>
          <a:p>
            <a:pPr algn="r" rtl="1"/>
            <a:r>
              <a:rPr lang="he-IL" dirty="0"/>
              <a:t>משרד המדע תומך במחקרים בארץ וגם בשת"פ בינלאומיים (איטליה, סין, צרפת, גרמניה)</a:t>
            </a:r>
          </a:p>
          <a:p>
            <a:pPr algn="r" rtl="1"/>
            <a:r>
              <a:rPr lang="he-IL" dirty="0"/>
              <a:t>התחומים משתנים מדי שנה וכל שנה משרד המדע יוצא בקולות קוראים חדשים.</a:t>
            </a:r>
            <a:endParaRPr lang="en-US" dirty="0"/>
          </a:p>
        </p:txBody>
      </p:sp>
      <p:sp>
        <p:nvSpPr>
          <p:cNvPr id="4" name="TextBox 3">
            <a:extLst>
              <a:ext uri="{FF2B5EF4-FFF2-40B4-BE49-F238E27FC236}">
                <a16:creationId xmlns:a16="http://schemas.microsoft.com/office/drawing/2014/main" id="{350E5720-BE72-4C44-8E86-582D23B57339}"/>
              </a:ext>
            </a:extLst>
          </p:cNvPr>
          <p:cNvSpPr txBox="1"/>
          <p:nvPr/>
        </p:nvSpPr>
        <p:spPr>
          <a:xfrm>
            <a:off x="10984375" y="1099595"/>
            <a:ext cx="833377" cy="584775"/>
          </a:xfrm>
          <a:prstGeom prst="rect">
            <a:avLst/>
          </a:prstGeom>
          <a:noFill/>
        </p:spPr>
        <p:txBody>
          <a:bodyPr wrap="square" rtlCol="0">
            <a:spAutoFit/>
          </a:bodyPr>
          <a:lstStyle/>
          <a:p>
            <a:r>
              <a:rPr lang="en-US" sz="3200" dirty="0"/>
              <a:t>4</a:t>
            </a:r>
          </a:p>
        </p:txBody>
      </p:sp>
    </p:spTree>
    <p:extLst>
      <p:ext uri="{BB962C8B-B14F-4D97-AF65-F5344CB8AC3E}">
        <p14:creationId xmlns:p14="http://schemas.microsoft.com/office/powerpoint/2010/main" val="3032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96CBE-9975-4C19-8E3B-C55B0087FB09}"/>
              </a:ext>
            </a:extLst>
          </p:cNvPr>
          <p:cNvSpPr>
            <a:spLocks noGrp="1"/>
          </p:cNvSpPr>
          <p:nvPr>
            <p:ph type="title"/>
          </p:nvPr>
        </p:nvSpPr>
        <p:spPr>
          <a:xfrm>
            <a:off x="680321" y="722671"/>
            <a:ext cx="9613861" cy="1111495"/>
          </a:xfrm>
        </p:spPr>
        <p:txBody>
          <a:bodyPr>
            <a:normAutofit fontScale="90000"/>
          </a:bodyPr>
          <a:lstStyle/>
          <a:p>
            <a:r>
              <a:rPr lang="en-US" dirty="0"/>
              <a:t>BARD - </a:t>
            </a:r>
            <a:r>
              <a:rPr lang="en-US" b="1" i="0" cap="all" dirty="0">
                <a:effectLst/>
                <a:latin typeface="Raleway"/>
              </a:rPr>
              <a:t>US-ISRAEL BINATIONAL AGRICULTURAL RESEARCH AND DEVELOPMENT FUND</a:t>
            </a:r>
            <a:br>
              <a:rPr lang="en-US" b="1" i="0" cap="all" dirty="0">
                <a:solidFill>
                  <a:srgbClr val="333333"/>
                </a:solidFill>
                <a:effectLst/>
                <a:latin typeface="Raleway"/>
              </a:rPr>
            </a:br>
            <a:endParaRPr lang="en-US" dirty="0"/>
          </a:p>
        </p:txBody>
      </p:sp>
      <p:sp>
        <p:nvSpPr>
          <p:cNvPr id="3" name="Content Placeholder 2">
            <a:extLst>
              <a:ext uri="{FF2B5EF4-FFF2-40B4-BE49-F238E27FC236}">
                <a16:creationId xmlns:a16="http://schemas.microsoft.com/office/drawing/2014/main" id="{0BCCCD5E-611E-406A-8271-6E7C99969FE0}"/>
              </a:ext>
            </a:extLst>
          </p:cNvPr>
          <p:cNvSpPr>
            <a:spLocks noGrp="1"/>
          </p:cNvSpPr>
          <p:nvPr>
            <p:ph idx="1"/>
          </p:nvPr>
        </p:nvSpPr>
        <p:spPr/>
        <p:txBody>
          <a:bodyPr>
            <a:normAutofit fontScale="85000" lnSpcReduction="20000"/>
          </a:bodyPr>
          <a:lstStyle/>
          <a:p>
            <a:r>
              <a:rPr lang="en-US" dirty="0"/>
              <a:t>Supports cooperative agricultural research projects of mutual interest to the United States and Israel</a:t>
            </a:r>
          </a:p>
          <a:p>
            <a:r>
              <a:rPr lang="en-US" dirty="0"/>
              <a:t>$310,000 for a three year award</a:t>
            </a:r>
          </a:p>
          <a:p>
            <a:r>
              <a:rPr lang="en-US" dirty="0"/>
              <a:t>Feasibility Studies: $100,000 for a one year feasibility study</a:t>
            </a:r>
          </a:p>
          <a:p>
            <a:pPr algn="l">
              <a:buFont typeface="Arial" panose="020B0604020202020204" pitchFamily="34" charset="0"/>
              <a:buChar char="•"/>
            </a:pPr>
            <a:r>
              <a:rPr lang="en-US" sz="1900" b="0" i="0" dirty="0">
                <a:effectLst/>
                <a:latin typeface="Roboto"/>
              </a:rPr>
              <a:t>Increased Efficiency of Agricultural Production</a:t>
            </a:r>
          </a:p>
          <a:p>
            <a:pPr algn="l">
              <a:buFont typeface="Arial" panose="020B0604020202020204" pitchFamily="34" charset="0"/>
              <a:buChar char="•"/>
            </a:pPr>
            <a:r>
              <a:rPr lang="en-US" sz="1900" b="0" i="0" dirty="0">
                <a:effectLst/>
                <a:latin typeface="Roboto"/>
              </a:rPr>
              <a:t>Protection of Plants and Animals Against Biotic and Abiotic Stress</a:t>
            </a:r>
          </a:p>
          <a:p>
            <a:pPr algn="l">
              <a:buFont typeface="Arial" panose="020B0604020202020204" pitchFamily="34" charset="0"/>
              <a:buChar char="•"/>
            </a:pPr>
            <a:r>
              <a:rPr lang="en-US" sz="1900" b="0" i="0" dirty="0">
                <a:effectLst/>
                <a:latin typeface="Roboto"/>
              </a:rPr>
              <a:t>Food Quality, Safety and Security</a:t>
            </a:r>
          </a:p>
          <a:p>
            <a:pPr algn="l">
              <a:buFont typeface="Arial" panose="020B0604020202020204" pitchFamily="34" charset="0"/>
              <a:buChar char="•"/>
            </a:pPr>
            <a:r>
              <a:rPr lang="en-US" sz="1900" b="0" i="0" dirty="0">
                <a:effectLst/>
                <a:latin typeface="Roboto"/>
              </a:rPr>
              <a:t>Water Quality &amp; Quantity</a:t>
            </a:r>
          </a:p>
          <a:p>
            <a:pPr algn="l">
              <a:buFont typeface="Arial" panose="020B0604020202020204" pitchFamily="34" charset="0"/>
              <a:buChar char="•"/>
            </a:pPr>
            <a:r>
              <a:rPr lang="en-US" sz="1900" b="0" i="0" dirty="0">
                <a:effectLst/>
                <a:latin typeface="Roboto"/>
              </a:rPr>
              <a:t>Functional Genomics and Proteomics</a:t>
            </a:r>
          </a:p>
          <a:p>
            <a:pPr algn="l">
              <a:buFont typeface="Arial" panose="020B0604020202020204" pitchFamily="34" charset="0"/>
              <a:buChar char="•"/>
            </a:pPr>
            <a:r>
              <a:rPr lang="en-US" sz="1900" b="0" i="0" dirty="0">
                <a:effectLst/>
                <a:latin typeface="Roboto"/>
              </a:rPr>
              <a:t>Sensors and Robotics</a:t>
            </a:r>
          </a:p>
          <a:p>
            <a:pPr algn="l">
              <a:buFont typeface="Arial" panose="020B0604020202020204" pitchFamily="34" charset="0"/>
              <a:buChar char="•"/>
            </a:pPr>
            <a:r>
              <a:rPr lang="en-US" sz="1900" b="0" i="0" dirty="0">
                <a:effectLst/>
                <a:latin typeface="Roboto"/>
              </a:rPr>
              <a:t>Sustainable Bio-Energy Systems</a:t>
            </a:r>
          </a:p>
          <a:p>
            <a:pPr algn="l">
              <a:buFont typeface="Arial" panose="020B0604020202020204" pitchFamily="34" charset="0"/>
              <a:buChar char="•"/>
            </a:pPr>
            <a:r>
              <a:rPr lang="en-US" sz="1900" dirty="0">
                <a:effectLst/>
                <a:latin typeface="Roboto"/>
              </a:rPr>
              <a:t>Submission Deadline: Mid September</a:t>
            </a:r>
            <a:endParaRPr lang="en-US" sz="1900" b="0" i="0" dirty="0">
              <a:effectLst/>
              <a:latin typeface="Roboto"/>
            </a:endParaRPr>
          </a:p>
          <a:p>
            <a:endParaRPr lang="en-US" dirty="0"/>
          </a:p>
        </p:txBody>
      </p:sp>
    </p:spTree>
    <p:extLst>
      <p:ext uri="{BB962C8B-B14F-4D97-AF65-F5344CB8AC3E}">
        <p14:creationId xmlns:p14="http://schemas.microsoft.com/office/powerpoint/2010/main" val="110459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TotalTime>
  <Words>1188</Words>
  <Application>Microsoft Office PowerPoint</Application>
  <PresentationFormat>Widescreen</PresentationFormat>
  <Paragraphs>127</Paragraphs>
  <Slides>17</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Calibri</vt:lpstr>
      <vt:lpstr>Lato</vt:lpstr>
      <vt:lpstr>ltc-bodoni-175</vt:lpstr>
      <vt:lpstr>Poppins</vt:lpstr>
      <vt:lpstr>Raleway</vt:lpstr>
      <vt:lpstr>Roboto</vt:lpstr>
      <vt:lpstr>Times New Roman</vt:lpstr>
      <vt:lpstr>TimesNewRomanPSMT</vt:lpstr>
      <vt:lpstr>Trebuchet MS</vt:lpstr>
      <vt:lpstr>1_Berlin</vt:lpstr>
      <vt:lpstr>12 קרנות תחרותיות המוכרות ע"י ות"ת</vt:lpstr>
      <vt:lpstr>רשימת הקרנות התחרותיות</vt:lpstr>
      <vt:lpstr>הקרן הלאומית למדע</vt:lpstr>
      <vt:lpstr>הקרן הלאומית למדע + שת"פ בינלאומיים</vt:lpstr>
      <vt:lpstr>PowerPoint Presentation</vt:lpstr>
      <vt:lpstr>BSF – NSF (National Science Foundation)</vt:lpstr>
      <vt:lpstr>G                  German – Israel Foundation</vt:lpstr>
      <vt:lpstr>משרד המדע והטכנולוגיה MOST – Ministry of Science &amp; Technology</vt:lpstr>
      <vt:lpstr>BARD - US-ISRAEL BINATIONAL AGRICULTURAL RESEARCH AND DEVELOPMENT FUND </vt:lpstr>
      <vt:lpstr>NIH – National Institute of Health</vt:lpstr>
      <vt:lpstr>EU Framework Program</vt:lpstr>
      <vt:lpstr>Ministry of Health – משרד הבריאות</vt:lpstr>
      <vt:lpstr>HFSP – Human Frontier Science Program</vt:lpstr>
      <vt:lpstr>ICRF – Israel Cancer Research Foundation</vt:lpstr>
      <vt:lpstr>DFG - Deutsche Forschungseinschaft</vt:lpstr>
      <vt:lpstr>DIP - Deutsche Israel Program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מיכל ברקאי</dc:creator>
  <cp:lastModifiedBy>שושי צלקה</cp:lastModifiedBy>
  <cp:revision>27</cp:revision>
  <dcterms:created xsi:type="dcterms:W3CDTF">2014-04-17T23:07:25Z</dcterms:created>
  <dcterms:modified xsi:type="dcterms:W3CDTF">2021-06-14T08:12:31Z</dcterms:modified>
</cp:coreProperties>
</file>