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86" r:id="rId5"/>
    <p:sldId id="287" r:id="rId6"/>
    <p:sldId id="289" r:id="rId7"/>
    <p:sldId id="288" r:id="rId8"/>
    <p:sldId id="291" r:id="rId9"/>
    <p:sldId id="290" r:id="rId10"/>
    <p:sldId id="292" r:id="rId11"/>
    <p:sldId id="294" r:id="rId12"/>
    <p:sldId id="293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5" r:id="rId23"/>
    <p:sldId id="308" r:id="rId24"/>
    <p:sldId id="309" r:id="rId25"/>
    <p:sldId id="306" r:id="rId26"/>
    <p:sldId id="310" r:id="rId27"/>
    <p:sldId id="312" r:id="rId28"/>
    <p:sldId id="304" r:id="rId29"/>
    <p:sldId id="311" r:id="rId30"/>
    <p:sldId id="30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576" userDrawn="1">
          <p15:clr>
            <a:srgbClr val="A4A3A4"/>
          </p15:clr>
        </p15:guide>
        <p15:guide id="2" pos="7272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14" autoAdjust="0"/>
    <p:restoredTop sz="85304" autoAdjust="0"/>
  </p:normalViewPr>
  <p:slideViewPr>
    <p:cSldViewPr snapToGrid="0">
      <p:cViewPr>
        <p:scale>
          <a:sx n="60" d="100"/>
          <a:sy n="60" d="100"/>
        </p:scale>
        <p:origin x="-240" y="42"/>
      </p:cViewPr>
      <p:guideLst>
        <p:guide orient="horz" pos="3576"/>
        <p:guide orient="horz" pos="2260"/>
        <p:guide pos="7272"/>
        <p:guide pos="5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ehillenb\Documents\Data%20Analytics\Israel%20April%202018\Israel%20Awards%20May%2017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3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800"/>
              <a:t>NSF Awards</a:t>
            </a:r>
            <a:r>
              <a:rPr lang="en-US" sz="3800" baseline="0"/>
              <a:t> Involving Israel</a:t>
            </a:r>
          </a:p>
          <a:p>
            <a:pPr>
              <a:defRPr sz="3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800" baseline="0"/>
              <a:t>FY 2008-2017</a:t>
            </a:r>
            <a:endParaRPr lang="en-US" sz="3800"/>
          </a:p>
        </c:rich>
      </c:tx>
      <c:layout>
        <c:manualLayout>
          <c:xMode val="edge"/>
          <c:yMode val="edge"/>
          <c:x val="0.22008887367873736"/>
          <c:y val="2.6921136514085304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3474404552298521E-2"/>
          <c:y val="0.19759629681446347"/>
          <c:w val="0.73553680309776159"/>
          <c:h val="0.72567528445860074"/>
        </c:manualLayout>
      </c:layout>
      <c:barChart>
        <c:barDir val="col"/>
        <c:grouping val="stacked"/>
        <c:ser>
          <c:idx val="0"/>
          <c:order val="0"/>
          <c:tx>
            <c:strRef>
              <c:f>'Graph 2008-2017 Awards'!$A$2</c:f>
              <c:strCache>
                <c:ptCount val="1"/>
                <c:pt idx="0">
                  <c:v>Biological Sciences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'Graph 2008-2017 Awards'!$B$1:$K$1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'Graph 2008-2017 Awards'!$B$2:$K$2</c:f>
              <c:numCache>
                <c:formatCode>General</c:formatCode>
                <c:ptCount val="10"/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6</c:v>
                </c:pt>
                <c:pt idx="6">
                  <c:v>2</c:v>
                </c:pt>
                <c:pt idx="7">
                  <c:v>9</c:v>
                </c:pt>
                <c:pt idx="8">
                  <c:v>14</c:v>
                </c:pt>
                <c:pt idx="9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11-4B50-8D44-0A384CBB5D53}"/>
            </c:ext>
          </c:extLst>
        </c:ser>
        <c:ser>
          <c:idx val="1"/>
          <c:order val="1"/>
          <c:tx>
            <c:strRef>
              <c:f>'Graph 2008-2017 Awards'!$A$3</c:f>
              <c:strCache>
                <c:ptCount val="1"/>
                <c:pt idx="0">
                  <c:v>Computer &amp; Information Science &amp; Engineering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'Graph 2008-2017 Awards'!$B$1:$K$1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'Graph 2008-2017 Awards'!$B$3:$K$3</c:f>
              <c:numCache>
                <c:formatCode>General</c:formatCode>
                <c:ptCount val="10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5">
                  <c:v>12</c:v>
                </c:pt>
                <c:pt idx="6">
                  <c:v>4</c:v>
                </c:pt>
                <c:pt idx="7">
                  <c:v>6</c:v>
                </c:pt>
                <c:pt idx="8">
                  <c:v>12</c:v>
                </c:pt>
                <c:pt idx="9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11-4B50-8D44-0A384CBB5D53}"/>
            </c:ext>
          </c:extLst>
        </c:ser>
        <c:ser>
          <c:idx val="2"/>
          <c:order val="2"/>
          <c:tx>
            <c:strRef>
              <c:f>'Graph 2008-2017 Awards'!$A$4</c:f>
              <c:strCache>
                <c:ptCount val="1"/>
                <c:pt idx="0">
                  <c:v>Education &amp; Human Resources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'Graph 2008-2017 Awards'!$B$1:$K$1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'Graph 2008-2017 Awards'!$B$4:$K$4</c:f>
              <c:numCache>
                <c:formatCode>General</c:formatCode>
                <c:ptCount val="10"/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511-4B50-8D44-0A384CBB5D53}"/>
            </c:ext>
          </c:extLst>
        </c:ser>
        <c:ser>
          <c:idx val="3"/>
          <c:order val="3"/>
          <c:tx>
            <c:strRef>
              <c:f>'Graph 2008-2017 Awards'!$A$5</c:f>
              <c:strCache>
                <c:ptCount val="1"/>
                <c:pt idx="0">
                  <c:v>Engineering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'Graph 2008-2017 Awards'!$B$1:$K$1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'Graph 2008-2017 Awards'!$B$5:$K$5</c:f>
              <c:numCache>
                <c:formatCode>General</c:formatCode>
                <c:ptCount val="10"/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1</c:v>
                </c:pt>
                <c:pt idx="6">
                  <c:v>3</c:v>
                </c:pt>
                <c:pt idx="8">
                  <c:v>6</c:v>
                </c:pt>
                <c:pt idx="9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511-4B50-8D44-0A384CBB5D53}"/>
            </c:ext>
          </c:extLst>
        </c:ser>
        <c:ser>
          <c:idx val="4"/>
          <c:order val="4"/>
          <c:tx>
            <c:strRef>
              <c:f>'Graph 2008-2017 Awards'!$A$6</c:f>
              <c:strCache>
                <c:ptCount val="1"/>
                <c:pt idx="0">
                  <c:v>Geosciences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'Graph 2008-2017 Awards'!$B$1:$K$1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'Graph 2008-2017 Awards'!$B$6:$K$6</c:f>
              <c:numCache>
                <c:formatCode>General</c:formatCode>
                <c:ptCount val="10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11</c:v>
                </c:pt>
                <c:pt idx="9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511-4B50-8D44-0A384CBB5D53}"/>
            </c:ext>
          </c:extLst>
        </c:ser>
        <c:ser>
          <c:idx val="5"/>
          <c:order val="5"/>
          <c:tx>
            <c:strRef>
              <c:f>'Graph 2008-2017 Awards'!$A$7</c:f>
              <c:strCache>
                <c:ptCount val="1"/>
                <c:pt idx="0">
                  <c:v>Mathematical &amp; Physical Sciences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'Graph 2008-2017 Awards'!$B$1:$K$1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'Graph 2008-2017 Awards'!$B$7:$K$7</c:f>
              <c:numCache>
                <c:formatCode>General</c:formatCode>
                <c:ptCount val="10"/>
                <c:pt idx="0">
                  <c:v>3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4</c:v>
                </c:pt>
                <c:pt idx="5">
                  <c:v>7</c:v>
                </c:pt>
                <c:pt idx="6">
                  <c:v>8</c:v>
                </c:pt>
                <c:pt idx="7">
                  <c:v>8</c:v>
                </c:pt>
                <c:pt idx="8">
                  <c:v>28</c:v>
                </c:pt>
                <c:pt idx="9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511-4B50-8D44-0A384CBB5D53}"/>
            </c:ext>
          </c:extLst>
        </c:ser>
        <c:ser>
          <c:idx val="6"/>
          <c:order val="6"/>
          <c:tx>
            <c:strRef>
              <c:f>'Graph 2008-2017 Awards'!$A$8</c:f>
              <c:strCache>
                <c:ptCount val="1"/>
                <c:pt idx="0">
                  <c:v>Office of the Director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'Graph 2008-2017 Awards'!$B$1:$K$1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'Graph 2008-2017 Awards'!$B$8:$K$8</c:f>
              <c:numCache>
                <c:formatCode>General</c:formatCode>
                <c:ptCount val="10"/>
                <c:pt idx="1">
                  <c:v>5</c:v>
                </c:pt>
                <c:pt idx="2">
                  <c:v>2</c:v>
                </c:pt>
                <c:pt idx="3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511-4B50-8D44-0A384CBB5D53}"/>
            </c:ext>
          </c:extLst>
        </c:ser>
        <c:ser>
          <c:idx val="7"/>
          <c:order val="7"/>
          <c:tx>
            <c:strRef>
              <c:f>'Graph 2008-2017 Awards'!$A$9</c:f>
              <c:strCache>
                <c:ptCount val="1"/>
                <c:pt idx="0">
                  <c:v>Social, Behavioral &amp; Economic Sciences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'Graph 2008-2017 Awards'!$B$1:$K$1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'Graph 2008-2017 Awards'!$B$9:$K$9</c:f>
              <c:numCache>
                <c:formatCode>General</c:formatCode>
                <c:ptCount val="10"/>
                <c:pt idx="0">
                  <c:v>6</c:v>
                </c:pt>
                <c:pt idx="1">
                  <c:v>10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6</c:v>
                </c:pt>
                <c:pt idx="6">
                  <c:v>3</c:v>
                </c:pt>
                <c:pt idx="7">
                  <c:v>5</c:v>
                </c:pt>
                <c:pt idx="8">
                  <c:v>6</c:v>
                </c:pt>
                <c:pt idx="9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511-4B50-8D44-0A384CBB5D53}"/>
            </c:ext>
          </c:extLst>
        </c:ser>
        <c:dLbls>
          <c:showVal val="1"/>
        </c:dLbls>
        <c:overlap val="100"/>
        <c:axId val="69763456"/>
        <c:axId val="69764992"/>
      </c:barChart>
      <c:catAx>
        <c:axId val="697634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64992"/>
        <c:crosses val="autoZero"/>
        <c:auto val="1"/>
        <c:lblAlgn val="ctr"/>
        <c:lblOffset val="100"/>
      </c:catAx>
      <c:valAx>
        <c:axId val="697649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6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487927859836991"/>
          <c:y val="2.9619458076613491E-2"/>
          <c:w val="0.21882781484518132"/>
          <c:h val="0.9364727799752772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BB6BF-C33F-4392-BC3D-2E27EB2B758D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4349A-219E-45A4-A6E4-E9799664F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630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Credit: NSF/Nicolle </a:t>
            </a:r>
            <a:r>
              <a:rPr lang="en-US" dirty="0" err="1"/>
              <a:t>Rager</a:t>
            </a:r>
            <a:r>
              <a:rPr lang="en-US" dirty="0"/>
              <a:t> Fuller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37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44044-00C6-41AC-B908-745981E36E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376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Businesses</a:t>
            </a:r>
            <a:r>
              <a:rPr lang="en-US" baseline="0" dirty="0"/>
              <a:t> perform 71% of R&amp;D (more D than R)</a:t>
            </a:r>
          </a:p>
          <a:p>
            <a:r>
              <a:rPr lang="en-US" baseline="0" dirty="0"/>
              <a:t>US Federal Govt provides almost 27% of funds for R&amp;D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7808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DCL</a:t>
            </a:r>
            <a:r>
              <a:rPr lang="en-US" baseline="0" dirty="0"/>
              <a:t> requires that PIs reach out to POs prior to submission.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6606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Submit PDF of NSF proposal (produced by </a:t>
            </a:r>
            <a:r>
              <a:rPr lang="en-US" dirty="0" err="1"/>
              <a:t>FastLane</a:t>
            </a:r>
            <a:r>
              <a:rPr lang="en-US" dirty="0"/>
              <a:t> or Research.gov)</a:t>
            </a:r>
            <a:r>
              <a:rPr lang="en-US" baseline="0" dirty="0"/>
              <a:t> to BSF within 10 days</a:t>
            </a:r>
          </a:p>
          <a:p>
            <a:r>
              <a:rPr lang="en-US" baseline="0" dirty="0"/>
              <a:t>Different programs have limits on number of proposals each researcher may submit and many other rules.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4374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Boolean terms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74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9787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Transformative…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883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</a:t>
            </a:r>
            <a:r>
              <a:rPr lang="en-US" baseline="0" dirty="0"/>
              <a:t> or four buckets</a:t>
            </a:r>
          </a:p>
          <a:p>
            <a:r>
              <a:rPr lang="en-US" baseline="0" dirty="0"/>
              <a:t>Number in each can be based on the total amount of funds available, but often based just on excellence alone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538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41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547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649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07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654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970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955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061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680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973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715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12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24EE496-80F9-4FF5-A92B-3EA3F4C869A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660" y="6021658"/>
            <a:ext cx="743256" cy="74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270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18" Type="http://schemas.openxmlformats.org/officeDocument/2006/relationships/image" Target="../media/image20.png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17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jpeg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09E94B-0035-43AB-983A-FEEEEEFF0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3216" y="5588764"/>
            <a:ext cx="3550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Lara A. Campbell, Ph.D.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U.S. National Science Foundation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International Science &amp; Engineering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May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83BF1A-2330-4931-93BE-EA3DBBD630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8757" y="4472748"/>
            <a:ext cx="1052736" cy="10582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16DCC95-DEE7-4B10-8A6A-BF1D5F94D541}"/>
              </a:ext>
            </a:extLst>
          </p:cNvPr>
          <p:cNvSpPr txBox="1"/>
          <p:nvPr/>
        </p:nvSpPr>
        <p:spPr>
          <a:xfrm>
            <a:off x="870626" y="593387"/>
            <a:ext cx="34289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</a:rPr>
              <a:t>How to Succeed in NSF-BSF Proposals</a:t>
            </a:r>
          </a:p>
        </p:txBody>
      </p:sp>
    </p:spTree>
    <p:extLst>
      <p:ext uri="{BB962C8B-B14F-4D97-AF65-F5344CB8AC3E}">
        <p14:creationId xmlns:p14="http://schemas.microsoft.com/office/powerpoint/2010/main" xmlns="" val="23916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7579" y="0"/>
            <a:ext cx="7292686" cy="1163781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Where Does Your Idea Fit?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8896" y="954378"/>
            <a:ext cx="4280065" cy="5613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https://nsf.gov/awardsearch/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21521" t="11445" r="4283" b="27290"/>
          <a:stretch/>
        </p:blipFill>
        <p:spPr bwMode="auto">
          <a:xfrm>
            <a:off x="1530680" y="1468191"/>
            <a:ext cx="9750878" cy="53244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510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41860"/>
            <a:ext cx="10915650" cy="107442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Check Program Websites for Recent Awards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2223" t="10826" r="4060" b="15100"/>
          <a:stretch/>
        </p:blipFill>
        <p:spPr bwMode="auto">
          <a:xfrm>
            <a:off x="1900052" y="1450547"/>
            <a:ext cx="8419605" cy="5199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38896" y="954378"/>
            <a:ext cx="5170714" cy="561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Very bottom of program page:</a:t>
            </a:r>
          </a:p>
        </p:txBody>
      </p:sp>
      <p:sp>
        <p:nvSpPr>
          <p:cNvPr id="6" name="Oval 5"/>
          <p:cNvSpPr/>
          <p:nvPr/>
        </p:nvSpPr>
        <p:spPr>
          <a:xfrm>
            <a:off x="1686303" y="5878286"/>
            <a:ext cx="5830778" cy="4512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94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807" y="0"/>
            <a:ext cx="9180863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Not Sure? Ask a Program Director!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068" y="1254312"/>
            <a:ext cx="9433955" cy="4790229"/>
          </a:xfrm>
        </p:spPr>
        <p:txBody>
          <a:bodyPr>
            <a:normAutofit/>
          </a:bodyPr>
          <a:lstStyle/>
          <a:p>
            <a:r>
              <a:rPr lang="en-US" sz="3200" dirty="0"/>
              <a:t>COMMUNICATION IS AN IMPORATANT PART OF THE NSF CULTURE</a:t>
            </a:r>
          </a:p>
          <a:p>
            <a:r>
              <a:rPr lang="en-US" sz="3200" dirty="0"/>
              <a:t>NSF Program Directors will (generally) be happy to talk with your US collaborator (US PI) and you prior to submission</a:t>
            </a:r>
          </a:p>
          <a:p>
            <a:pPr lvl="1"/>
            <a:r>
              <a:rPr lang="en-US" sz="2800" dirty="0"/>
              <a:t>US PI should send an email to Program Director to set up a time, cc Israeli collaborator</a:t>
            </a:r>
          </a:p>
          <a:p>
            <a:pPr lvl="1"/>
            <a:r>
              <a:rPr lang="en-US" sz="2800" dirty="0"/>
              <a:t>Summarize what you want to propose and questions in the email.</a:t>
            </a:r>
          </a:p>
          <a:p>
            <a:r>
              <a:rPr lang="en-US" sz="3200" dirty="0"/>
              <a:t>Can Skype or WebEx or Call so all can be involved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67389" y="4892634"/>
            <a:ext cx="2474187" cy="1855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3037" y="1693697"/>
            <a:ext cx="1987872" cy="202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66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584" y="0"/>
            <a:ext cx="6520790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Picking a US Collaborator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61" y="1128156"/>
            <a:ext cx="11352811" cy="55695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Useful if she/he has previous NSF experience, but </a:t>
            </a:r>
            <a:r>
              <a:rPr lang="en-US" b="1" u="sng" dirty="0"/>
              <a:t>not required</a:t>
            </a:r>
          </a:p>
          <a:p>
            <a:r>
              <a:rPr lang="en-US" dirty="0"/>
              <a:t>May or may not currently have NSF funding </a:t>
            </a:r>
          </a:p>
          <a:p>
            <a:pPr lvl="1"/>
            <a:r>
              <a:rPr lang="en-US" dirty="0"/>
              <a:t>Some programs have limitations on applications from </a:t>
            </a:r>
            <a:r>
              <a:rPr lang="en-US" dirty="0" err="1"/>
              <a:t>Pis</a:t>
            </a:r>
            <a:r>
              <a:rPr lang="en-US" dirty="0"/>
              <a:t> with current NSF funding</a:t>
            </a:r>
          </a:p>
          <a:p>
            <a:r>
              <a:rPr lang="en-US" dirty="0"/>
              <a:t>NO preference for established investigators – </a:t>
            </a:r>
            <a:r>
              <a:rPr lang="en-US" u="sng" dirty="0"/>
              <a:t>pick the best skills/expertise for the project</a:t>
            </a:r>
            <a:r>
              <a:rPr lang="en-US" dirty="0"/>
              <a:t> not necessarily the biggest name.</a:t>
            </a:r>
          </a:p>
          <a:p>
            <a:r>
              <a:rPr lang="en-US" dirty="0"/>
              <a:t>Reviewers look for </a:t>
            </a:r>
            <a:r>
              <a:rPr lang="en-US" u="sng" dirty="0"/>
              <a:t>real collaboration</a:t>
            </a:r>
            <a:r>
              <a:rPr lang="en-US" dirty="0"/>
              <a:t>! Commitment from US PI is important.</a:t>
            </a:r>
          </a:p>
          <a:p>
            <a:r>
              <a:rPr lang="en-US" dirty="0"/>
              <a:t>NSF has NO preference for particular institutions; NSF funds all sizes and types.</a:t>
            </a:r>
          </a:p>
          <a:p>
            <a:r>
              <a:rPr lang="en-US" dirty="0"/>
              <a:t>Cannot submit the same proposal to more than one part of NSF, or to multiple American agencies </a:t>
            </a:r>
          </a:p>
          <a:p>
            <a:r>
              <a:rPr lang="en-US" dirty="0"/>
              <a:t>Lead PI must work at a </a:t>
            </a:r>
            <a:r>
              <a:rPr lang="en-US" u="sng" dirty="0"/>
              <a:t>US academic </a:t>
            </a:r>
            <a:r>
              <a:rPr lang="en-US" dirty="0"/>
              <a:t>or </a:t>
            </a:r>
            <a:r>
              <a:rPr lang="en-US" u="sng" dirty="0"/>
              <a:t>non-profit institution</a:t>
            </a:r>
            <a:r>
              <a:rPr lang="en-US" dirty="0"/>
              <a:t>, some programs allow </a:t>
            </a:r>
            <a:r>
              <a:rPr lang="en-US" u="sng" dirty="0"/>
              <a:t>private companies </a:t>
            </a:r>
            <a:r>
              <a:rPr lang="en-US" dirty="0"/>
              <a:t>to apply (not a federal lab or NIH intramural researcher). </a:t>
            </a:r>
          </a:p>
        </p:txBody>
      </p:sp>
    </p:spTree>
    <p:extLst>
      <p:ext uri="{BB962C8B-B14F-4D97-AF65-F5344CB8AC3E}">
        <p14:creationId xmlns:p14="http://schemas.microsoft.com/office/powerpoint/2010/main" xmlns="" val="227184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228" y="0"/>
            <a:ext cx="5345133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NSF Review Criteria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65" y="1101230"/>
            <a:ext cx="11345884" cy="575677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Intellectual Merit </a:t>
            </a:r>
            <a:r>
              <a:rPr lang="en-US" dirty="0"/>
              <a:t>– Quality of the Science</a:t>
            </a:r>
          </a:p>
          <a:p>
            <a:pPr lvl="1"/>
            <a:r>
              <a:rPr lang="en-US" dirty="0"/>
              <a:t>Does it answer a large important question?</a:t>
            </a:r>
          </a:p>
          <a:p>
            <a:pPr lvl="1"/>
            <a:r>
              <a:rPr lang="en-US" dirty="0"/>
              <a:t>Is it novel and exciting?</a:t>
            </a:r>
          </a:p>
          <a:p>
            <a:pPr lvl="1"/>
            <a:r>
              <a:rPr lang="en-US" dirty="0"/>
              <a:t>Will it move the field forward? </a:t>
            </a:r>
          </a:p>
          <a:p>
            <a:pPr lvl="1"/>
            <a:r>
              <a:rPr lang="en-US" dirty="0"/>
              <a:t>Is it well conceived and well planned? (Experimental Design is feasible, alternatives well thought out, and methods will test the questions asked)</a:t>
            </a:r>
          </a:p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Broader Impacts </a:t>
            </a:r>
            <a:r>
              <a:rPr lang="en-US" dirty="0"/>
              <a:t>– Benefits to Society</a:t>
            </a:r>
          </a:p>
          <a:p>
            <a:pPr lvl="1"/>
            <a:r>
              <a:rPr lang="en-US" dirty="0"/>
              <a:t>Promoting teaching, training, learning</a:t>
            </a:r>
          </a:p>
          <a:p>
            <a:pPr lvl="1"/>
            <a:r>
              <a:rPr lang="en-US" dirty="0"/>
              <a:t>Broaden the participation of underrepresented groups</a:t>
            </a:r>
          </a:p>
          <a:p>
            <a:pPr lvl="1"/>
            <a:r>
              <a:rPr lang="en-US" dirty="0"/>
              <a:t>Enhance infrastructure for research and education</a:t>
            </a:r>
          </a:p>
          <a:p>
            <a:pPr lvl="1"/>
            <a:r>
              <a:rPr lang="en-US" dirty="0"/>
              <a:t>Broad dissemination of findings</a:t>
            </a:r>
          </a:p>
          <a:p>
            <a:pPr lvl="1"/>
            <a:r>
              <a:rPr lang="en-US" dirty="0"/>
              <a:t>Applications</a:t>
            </a:r>
          </a:p>
          <a:p>
            <a:pPr lvl="1"/>
            <a:r>
              <a:rPr lang="en-US" dirty="0"/>
              <a:t>Required for the US-side, optional for the Israeli side, but great opportunity to cooperate! </a:t>
            </a:r>
          </a:p>
        </p:txBody>
      </p:sp>
      <p:sp>
        <p:nvSpPr>
          <p:cNvPr id="4" name="TextBox 3"/>
          <p:cNvSpPr txBox="1"/>
          <p:nvPr/>
        </p:nvSpPr>
        <p:spPr>
          <a:xfrm rot="20508051">
            <a:off x="9130646" y="4760050"/>
            <a:ext cx="30387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rgbClr val="00B050"/>
                </a:solidFill>
              </a:rPr>
              <a:t>Not a checklist!</a:t>
            </a:r>
          </a:p>
        </p:txBody>
      </p:sp>
      <p:sp>
        <p:nvSpPr>
          <p:cNvPr id="5" name="TextBox 4"/>
          <p:cNvSpPr txBox="1"/>
          <p:nvPr/>
        </p:nvSpPr>
        <p:spPr>
          <a:xfrm rot="20508051">
            <a:off x="8246489" y="3643325"/>
            <a:ext cx="4013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rgbClr val="00B050"/>
                </a:solidFill>
              </a:rPr>
              <a:t>Activities are integrated into the project!</a:t>
            </a:r>
          </a:p>
        </p:txBody>
      </p:sp>
    </p:spTree>
    <p:extLst>
      <p:ext uri="{BB962C8B-B14F-4D97-AF65-F5344CB8AC3E}">
        <p14:creationId xmlns:p14="http://schemas.microsoft.com/office/powerpoint/2010/main" xmlns="" val="58221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Examples of BROADER IMPACTS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193" y="1124982"/>
            <a:ext cx="11215255" cy="539457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dirty="0"/>
              <a:t>Partner with 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museums</a:t>
            </a:r>
            <a:r>
              <a:rPr lang="en-US" sz="2400" dirty="0"/>
              <a:t>, nature centers, science centers, etc. to develop exhibits in science, math, and/or engineering.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Citizen science </a:t>
            </a:r>
            <a:r>
              <a:rPr lang="en-US" sz="2400" dirty="0"/>
              <a:t>activities—involving the public in research and education activities.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dirty="0"/>
              <a:t>Engage the broader community (e.g. give talks at museums, libraries, on radio shows, at schools).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dirty="0"/>
              <a:t>Integrate research with 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education</a:t>
            </a:r>
            <a:r>
              <a:rPr lang="en-US" sz="2400" dirty="0"/>
              <a:t> activities (e.g. develop new curriculum)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dirty="0"/>
              <a:t>Developing 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STEM pipeline </a:t>
            </a:r>
            <a:r>
              <a:rPr lang="en-US" sz="2400" dirty="0"/>
              <a:t>(e.g. engage disadvantaged groups, teacher training, K-12 activities).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dirty="0"/>
              <a:t>Developing research 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resources</a:t>
            </a:r>
            <a:r>
              <a:rPr lang="en-US" sz="2400" dirty="0"/>
              <a:t> to share with other fields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dirty="0"/>
              <a:t>Requirements in NSF Proposal &amp; Award Policies &amp; Procedures: </a:t>
            </a:r>
            <a:r>
              <a:rPr lang="en-US" sz="2400" u="sng" dirty="0"/>
              <a:t>https://www.nsf.gov/pubs/policydocs/pappg18_1/pappg_3.jsp#IIIA2b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dirty="0"/>
              <a:t>Helpful information at the National Alliance for Broader Impacts: </a:t>
            </a:r>
            <a:r>
              <a:rPr lang="en-US" sz="2400" u="sng" dirty="0"/>
              <a:t>https://broaderimpacts.net/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8293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807" y="0"/>
            <a:ext cx="9418369" cy="106877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Potentially Tra</a:t>
            </a:r>
            <a:r>
              <a:rPr lang="en-US" sz="5000" dirty="0">
                <a:solidFill>
                  <a:schemeClr val="accent4">
                    <a:lumMod val="75000"/>
                  </a:schemeClr>
                </a:solidFill>
              </a:rPr>
              <a:t>nsf</a:t>
            </a:r>
            <a:r>
              <a:rPr lang="en-US" sz="5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ormative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73" y="144720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/>
              <a:t>Is it transformative?</a:t>
            </a:r>
          </a:p>
          <a:p>
            <a:pPr marL="128016" lvl="1" indent="0">
              <a:buNone/>
            </a:pPr>
            <a:r>
              <a:rPr lang="en-US" sz="2800" i="1" dirty="0"/>
              <a:t>“Transformative research involves ideas, discoveries, or tools that radically </a:t>
            </a:r>
            <a:r>
              <a:rPr lang="en-US" sz="2800" b="1" i="1" dirty="0"/>
              <a:t>change our understanding </a:t>
            </a:r>
            <a:r>
              <a:rPr lang="en-US" sz="2800" i="1" dirty="0"/>
              <a:t>of an important existing scientific or engineering concept or educational practice or leads to the creation of a </a:t>
            </a:r>
            <a:r>
              <a:rPr lang="en-US" sz="2800" b="1" i="1" dirty="0"/>
              <a:t>new paradigm or field </a:t>
            </a:r>
            <a:r>
              <a:rPr lang="en-US" sz="2800" i="1" dirty="0"/>
              <a:t>of science, engineering, or education. Such research challenges current understanding or provides pathways to </a:t>
            </a:r>
            <a:r>
              <a:rPr lang="en-US" sz="2800" b="1" i="1" dirty="0"/>
              <a:t>new frontiers</a:t>
            </a:r>
            <a:r>
              <a:rPr lang="en-US" sz="2800" i="1" dirty="0"/>
              <a:t>.”</a:t>
            </a:r>
          </a:p>
          <a:p>
            <a:pPr marL="128016" lvl="1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 proposal does NOT have to be deemed potentially transformative to be funded, but should have strong potential for impact on the field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165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24984"/>
            <a:ext cx="5630141" cy="14069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Overview of Review Process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324600" y="4812860"/>
            <a:ext cx="5526974" cy="178510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defRPr/>
            </a:pPr>
            <a:r>
              <a:rPr lang="en-US" sz="2200" b="1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Individual Reviewers (at least 3)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Prepare written reviews based on NSF Criteria (</a:t>
            </a:r>
            <a:r>
              <a:rPr lang="en-US" sz="2200" i="1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Intellectual Merit, Broader Impa</a:t>
            </a: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cts)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Have expertise in subject of proposal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Faculty (mostly), </a:t>
            </a:r>
            <a:r>
              <a:rPr lang="en-US" sz="2200" dirty="0" err="1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Gov’t</a:t>
            </a: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 (sometimes)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38150" y="4090986"/>
            <a:ext cx="5429250" cy="246221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defRPr/>
            </a:pPr>
            <a:r>
              <a:rPr lang="en-US" sz="2200" b="1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Program Director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Determines relevance of proposal to program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Develops thematic Panels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Recruits the Panelists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Assigns reviewers to proposal based on interest &amp; expertise of panelist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324600" y="2276097"/>
            <a:ext cx="5526974" cy="212365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defRPr/>
            </a:pPr>
            <a:r>
              <a:rPr lang="en-US" sz="2200" b="1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Review Panel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May include some or all of the Reviewers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Discuss Strengths/Weaknesses of </a:t>
            </a:r>
            <a:r>
              <a:rPr lang="en-US" sz="2200" i="1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Intellectual Merit &amp;  Broader Impacts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Assigned “Scribe” writes Panel Summary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Ranks your proposal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64844" y="1866897"/>
            <a:ext cx="4976751" cy="178510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Principal Investigator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Identify relevant NSF program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Develop proposal &amp; submits into NSF Fastlane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Gets feedback before submitting</a:t>
            </a:r>
          </a:p>
        </p:txBody>
      </p:sp>
      <p:sp>
        <p:nvSpPr>
          <p:cNvPr id="8" name="Up Arrow 7"/>
          <p:cNvSpPr>
            <a:spLocks noChangeArrowheads="1"/>
          </p:cNvSpPr>
          <p:nvPr/>
        </p:nvSpPr>
        <p:spPr bwMode="auto">
          <a:xfrm>
            <a:off x="8854044" y="4391285"/>
            <a:ext cx="457200" cy="381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98412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Up Arrow 8"/>
          <p:cNvSpPr>
            <a:spLocks noChangeArrowheads="1"/>
          </p:cNvSpPr>
          <p:nvPr/>
        </p:nvSpPr>
        <p:spPr bwMode="auto">
          <a:xfrm flipV="1">
            <a:off x="2761998" y="3680993"/>
            <a:ext cx="457200" cy="381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98412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24600" y="152398"/>
            <a:ext cx="5526974" cy="178510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defRPr/>
            </a:pPr>
            <a:r>
              <a:rPr lang="en-US" sz="2200" b="1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Program Director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Approves Panel Summary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Evaluates panel recommendations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Makes analysis &amp; recommendation (award, decline)</a:t>
            </a:r>
          </a:p>
        </p:txBody>
      </p:sp>
      <p:sp>
        <p:nvSpPr>
          <p:cNvPr id="11" name="Up Arrow 10"/>
          <p:cNvSpPr/>
          <p:nvPr/>
        </p:nvSpPr>
        <p:spPr>
          <a:xfrm rot="16200000" flipV="1">
            <a:off x="5893625" y="5370510"/>
            <a:ext cx="457200" cy="381000"/>
          </a:xfrm>
          <a:prstGeom prst="upArrow">
            <a:avLst/>
          </a:prstGeom>
          <a:solidFill>
            <a:srgbClr val="E98412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2" name="Up Arrow 11"/>
          <p:cNvSpPr>
            <a:spLocks noChangeArrowheads="1"/>
          </p:cNvSpPr>
          <p:nvPr/>
        </p:nvSpPr>
        <p:spPr bwMode="auto">
          <a:xfrm>
            <a:off x="8925292" y="1890147"/>
            <a:ext cx="457200" cy="381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98412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52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701" y="0"/>
            <a:ext cx="6960177" cy="111005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How Panels Rate Proposals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9443" y="1110051"/>
            <a:ext cx="4385591" cy="287799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Highly Competitive | High Priority | Fund</a:t>
            </a:r>
          </a:p>
          <a:p>
            <a:r>
              <a:rPr lang="en-US" sz="2400" dirty="0"/>
              <a:t>Strongest in </a:t>
            </a:r>
            <a:r>
              <a:rPr lang="en-US" sz="2400" u="sng" dirty="0"/>
              <a:t>both</a:t>
            </a:r>
            <a:r>
              <a:rPr lang="en-US" sz="2400" dirty="0"/>
              <a:t> intellectual merit and broader impacts </a:t>
            </a:r>
          </a:p>
          <a:p>
            <a:r>
              <a:rPr lang="en-US" sz="2400" dirty="0"/>
              <a:t>Most likely to contain transformative ideas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76919" y="4086102"/>
            <a:ext cx="3971307" cy="1857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Competitive | Medium Priority | Fund if Possible</a:t>
            </a:r>
          </a:p>
          <a:p>
            <a:r>
              <a:rPr lang="en-US" sz="2400" dirty="0"/>
              <a:t>Strong in </a:t>
            </a:r>
            <a:r>
              <a:rPr lang="en-US" sz="2400" u="sng" dirty="0"/>
              <a:t>both</a:t>
            </a:r>
            <a:r>
              <a:rPr lang="en-US" sz="2400" dirty="0"/>
              <a:t> intellectual merit and broader impacts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77049" y="1110050"/>
            <a:ext cx="4624451" cy="2976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Competitive | Low Priority | Fund if Possible</a:t>
            </a:r>
          </a:p>
          <a:p>
            <a:r>
              <a:rPr lang="en-US" sz="2400" dirty="0"/>
              <a:t>Weaknesses in intellectual merit or broader impacts or both</a:t>
            </a:r>
          </a:p>
          <a:p>
            <a:r>
              <a:rPr lang="en-US" sz="2400" dirty="0"/>
              <a:t>Likely to have incremental impact</a:t>
            </a:r>
          </a:p>
        </p:txBody>
      </p:sp>
      <p:sp>
        <p:nvSpPr>
          <p:cNvPr id="7" name="Explosion 1 5"/>
          <p:cNvSpPr/>
          <p:nvPr/>
        </p:nvSpPr>
        <p:spPr>
          <a:xfrm rot="19569251">
            <a:off x="82126" y="2407436"/>
            <a:ext cx="1664434" cy="801328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WOW!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70171" y="4086102"/>
            <a:ext cx="5047013" cy="1982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Non-Competitive | Do Not Fund</a:t>
            </a:r>
          </a:p>
          <a:p>
            <a:r>
              <a:rPr lang="en-US" sz="2400" dirty="0"/>
              <a:t>Seriously flawed in some fundamental way</a:t>
            </a:r>
          </a:p>
          <a:p>
            <a:r>
              <a:rPr lang="en-US" sz="2400" dirty="0"/>
              <a:t>Missing some crucial element or idea</a:t>
            </a:r>
          </a:p>
        </p:txBody>
      </p:sp>
    </p:spTree>
    <p:extLst>
      <p:ext uri="{BB962C8B-B14F-4D97-AF65-F5344CB8AC3E}">
        <p14:creationId xmlns:p14="http://schemas.microsoft.com/office/powerpoint/2010/main" xmlns="" val="17073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425" y="53734"/>
            <a:ext cx="8621487" cy="118130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Why Proposals May Score Poorly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583" y="1101232"/>
            <a:ext cx="10515600" cy="5608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Intellectual Merit</a:t>
            </a:r>
          </a:p>
          <a:p>
            <a:r>
              <a:rPr lang="en-US" dirty="0"/>
              <a:t>There is not a clear hypothesis</a:t>
            </a:r>
          </a:p>
          <a:p>
            <a:r>
              <a:rPr lang="en-US" dirty="0"/>
              <a:t>Question is not important</a:t>
            </a:r>
          </a:p>
          <a:p>
            <a:r>
              <a:rPr lang="en-US" dirty="0"/>
              <a:t>Findings won’t be applicable to broader science</a:t>
            </a:r>
          </a:p>
          <a:p>
            <a:r>
              <a:rPr lang="en-US" dirty="0"/>
              <a:t>Research won’t move the science forward</a:t>
            </a:r>
          </a:p>
          <a:p>
            <a:r>
              <a:rPr lang="en-US" dirty="0"/>
              <a:t>Preliminary data does not justify the experiments</a:t>
            </a:r>
          </a:p>
          <a:p>
            <a:r>
              <a:rPr lang="en-US" dirty="0"/>
              <a:t>Experimental plan is not clear</a:t>
            </a:r>
          </a:p>
          <a:p>
            <a:r>
              <a:rPr lang="en-US" dirty="0"/>
              <a:t>Aims are not clearly justified/explained</a:t>
            </a:r>
          </a:p>
          <a:p>
            <a:r>
              <a:rPr lang="en-US" dirty="0"/>
              <a:t>Technical concerns (expertise, equipment, time, funding)</a:t>
            </a:r>
          </a:p>
          <a:p>
            <a:r>
              <a:rPr lang="en-US" dirty="0"/>
              <a:t>Methods are not suitable for the work (e.g. computation)</a:t>
            </a:r>
          </a:p>
          <a:p>
            <a:r>
              <a:rPr lang="en-US" dirty="0"/>
              <a:t>Background and literature search too narrow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37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3096" y="200588"/>
            <a:ext cx="6633513" cy="99873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NSF Mission and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461" y="1362162"/>
            <a:ext cx="10515600" cy="4351338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To promote the progress of science; to advance the national health, prosperity, and welfare; and to secure the national defense; and for all other purposes. (From 1950 founding act)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support basic research and people to create knowledge that transforms the future. 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[To support the USA to be a] Nation that creates and exploits new concepts in science and engineering and provides global leadership in research and education.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17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497" y="3857499"/>
            <a:ext cx="10515600" cy="193766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International Collaborations</a:t>
            </a:r>
          </a:p>
          <a:p>
            <a:r>
              <a:rPr lang="en-US" dirty="0"/>
              <a:t>How the groups will collaborate / interact is not explained</a:t>
            </a:r>
          </a:p>
          <a:p>
            <a:r>
              <a:rPr lang="en-US" dirty="0"/>
              <a:t>Role / expertise of the Israeli team is not explained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78180" y="89359"/>
            <a:ext cx="8765227" cy="132556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Why Proposals May Score Poorly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43099" y="1479262"/>
            <a:ext cx="10515600" cy="2641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Broader Impacts</a:t>
            </a:r>
          </a:p>
          <a:p>
            <a:r>
              <a:rPr lang="en-US" dirty="0"/>
              <a:t>Activities are not sufficiently explained</a:t>
            </a:r>
          </a:p>
          <a:p>
            <a:r>
              <a:rPr lang="en-US" dirty="0"/>
              <a:t>There is no assessment plan</a:t>
            </a:r>
          </a:p>
          <a:p>
            <a:r>
              <a:rPr lang="en-US" dirty="0"/>
              <a:t>Activities do not reach a sufficiently broad audience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70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213" y="113109"/>
            <a:ext cx="6247658" cy="108629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How Not to Get Funded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47" y="1462422"/>
            <a:ext cx="11544053" cy="4351338"/>
          </a:xfrm>
        </p:spPr>
        <p:txBody>
          <a:bodyPr>
            <a:normAutofit/>
          </a:bodyPr>
          <a:lstStyle/>
          <a:p>
            <a:r>
              <a:rPr lang="en-US" dirty="0"/>
              <a:t>Program solicitation, PAPPG, DCL? </a:t>
            </a:r>
            <a:r>
              <a:rPr lang="en-US" dirty="0" err="1"/>
              <a:t>Booooooring</a:t>
            </a:r>
            <a:endParaRPr lang="en-US" dirty="0"/>
          </a:p>
          <a:p>
            <a:r>
              <a:rPr lang="en-US" dirty="0"/>
              <a:t>Broader Impacts – Don’t waste your time explaining, it’s inherent in the work</a:t>
            </a:r>
          </a:p>
          <a:p>
            <a:r>
              <a:rPr lang="en-US" dirty="0"/>
              <a:t>Cram it in – I have so much to say I need tiny fonts and micro-margins</a:t>
            </a:r>
          </a:p>
          <a:p>
            <a:r>
              <a:rPr lang="en-US" dirty="0"/>
              <a:t>Make them earn it – Who needs section headers or structure?</a:t>
            </a:r>
          </a:p>
          <a:p>
            <a:r>
              <a:rPr lang="en-US" dirty="0"/>
              <a:t>Write for your friends – Everyone should know my subfield’s jargon</a:t>
            </a:r>
          </a:p>
          <a:p>
            <a:r>
              <a:rPr lang="en-US" dirty="0"/>
              <a:t>I’m the first! – no one has ever attempted to do anything like this before</a:t>
            </a:r>
          </a:p>
          <a:p>
            <a:r>
              <a:rPr lang="en-US" dirty="0"/>
              <a:t>Proofreading is for wimps</a:t>
            </a:r>
          </a:p>
          <a:p>
            <a:r>
              <a:rPr lang="en-US" dirty="0"/>
              <a:t>I’m the best! – No need to list students or collaborators, it’s just me, me, 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42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6963" y="83125"/>
            <a:ext cx="6033902" cy="9437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Recommendations!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920"/>
            <a:ext cx="10515600" cy="5831080"/>
          </a:xfrm>
        </p:spPr>
        <p:txBody>
          <a:bodyPr>
            <a:normAutofit/>
          </a:bodyPr>
          <a:lstStyle/>
          <a:p>
            <a:r>
              <a:rPr lang="en-US" dirty="0"/>
              <a:t>Address an Important Problem and </a:t>
            </a:r>
          </a:p>
          <a:p>
            <a:r>
              <a:rPr lang="en-US" dirty="0"/>
              <a:t>Maintain Enthusiasm </a:t>
            </a:r>
          </a:p>
          <a:p>
            <a:r>
              <a:rPr lang="en-US" dirty="0"/>
              <a:t>Create a strong, clear, testable hypothesis</a:t>
            </a:r>
          </a:p>
          <a:p>
            <a:r>
              <a:rPr lang="en-US" dirty="0"/>
              <a:t>Provide comprehensive background and preliminary data to justify the hypothesis, specific aims and experimental plan</a:t>
            </a:r>
          </a:p>
          <a:p>
            <a:r>
              <a:rPr lang="en-US" dirty="0"/>
              <a:t>Write the experimental plan as if reviewers do not know what you know about the technology, methods, etc.</a:t>
            </a:r>
          </a:p>
          <a:p>
            <a:r>
              <a:rPr lang="en-US" dirty="0"/>
              <a:t>Demonstrate that each (and every) aim supports the hypothesis</a:t>
            </a:r>
          </a:p>
          <a:p>
            <a:r>
              <a:rPr lang="en-US" dirty="0"/>
              <a:t>Spell out plans for collaboration between the two labs (and include funding for it!)</a:t>
            </a:r>
          </a:p>
          <a:p>
            <a:r>
              <a:rPr lang="en-US" dirty="0"/>
              <a:t>Include plans for assessing the results of outreach, training, education efforts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58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>
            <a:extLst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90174825"/>
              </p:ext>
            </p:extLst>
          </p:nvPr>
        </p:nvGraphicFramePr>
        <p:xfrm>
          <a:off x="83128" y="154379"/>
          <a:ext cx="12108872" cy="6604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597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35" y="0"/>
            <a:ext cx="118334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6824" y="124984"/>
            <a:ext cx="10146926" cy="1325563"/>
          </a:xfrm>
        </p:spPr>
        <p:txBody>
          <a:bodyPr>
            <a:normAutofit/>
          </a:bodyPr>
          <a:lstStyle/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11613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780" y="0"/>
            <a:ext cx="8924930" cy="100204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Overview of NSF-BSF Success Rates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923193"/>
              </p:ext>
            </p:extLst>
          </p:nvPr>
        </p:nvGraphicFramePr>
        <p:xfrm>
          <a:off x="1980023" y="914400"/>
          <a:ext cx="8092443" cy="57610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9882">
                  <a:extLst>
                    <a:ext uri="{9D8B030D-6E8A-4147-A177-3AD203B41FA5}">
                      <a16:colId xmlns:a16="http://schemas.microsoft.com/office/drawing/2014/main" xmlns="" val="243791760"/>
                    </a:ext>
                  </a:extLst>
                </a:gridCol>
                <a:gridCol w="880295">
                  <a:extLst>
                    <a:ext uri="{9D8B030D-6E8A-4147-A177-3AD203B41FA5}">
                      <a16:colId xmlns:a16="http://schemas.microsoft.com/office/drawing/2014/main" xmlns="" val="370368619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175622704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xmlns="" val="2298666812"/>
                    </a:ext>
                  </a:extLst>
                </a:gridCol>
                <a:gridCol w="1016827">
                  <a:extLst>
                    <a:ext uri="{9D8B030D-6E8A-4147-A177-3AD203B41FA5}">
                      <a16:colId xmlns:a16="http://schemas.microsoft.com/office/drawing/2014/main" xmlns="" val="2099127508"/>
                    </a:ext>
                  </a:extLst>
                </a:gridCol>
                <a:gridCol w="1633759">
                  <a:extLst>
                    <a:ext uri="{9D8B030D-6E8A-4147-A177-3AD203B41FA5}">
                      <a16:colId xmlns:a16="http://schemas.microsoft.com/office/drawing/2014/main" xmlns="" val="248815438"/>
                    </a:ext>
                  </a:extLst>
                </a:gridCol>
              </a:tblGrid>
              <a:tr h="616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Division or program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FY 2014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FY 2015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FY 2016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FY 2017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FY17 NSF funding rates</a:t>
                      </a:r>
                      <a:endParaRPr lang="en-US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292549866"/>
                  </a:ext>
                </a:extLst>
              </a:tr>
              <a:tr h="380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BIO/DEB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 (33%) 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9 (33%) 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?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24%</a:t>
                      </a:r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302006815"/>
                  </a:ext>
                </a:extLst>
              </a:tr>
              <a:tr h="380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BIO/IOS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12 (33%)**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 (?)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19%</a:t>
                      </a:r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20584559"/>
                  </a:ext>
                </a:extLst>
              </a:tr>
              <a:tr h="25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BIO/IOS EDGE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 (0%)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4066510763"/>
                  </a:ext>
                </a:extLst>
              </a:tr>
              <a:tr h="25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BIO/MCB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37 (11%)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28 (25%)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17%</a:t>
                      </a:r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811884266"/>
                  </a:ext>
                </a:extLst>
              </a:tr>
              <a:tr h="25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BIO Ecol. Evol. Of Inf. Disease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 (33%)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4119286280"/>
                  </a:ext>
                </a:extLst>
              </a:tr>
              <a:tr h="25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CISE/CCF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17 (29%)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21 (38%)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22%</a:t>
                      </a:r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543982069"/>
                  </a:ext>
                </a:extLst>
              </a:tr>
              <a:tr h="25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CISE/CNS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 (100%)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21%</a:t>
                      </a:r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382173826"/>
                  </a:ext>
                </a:extLst>
              </a:tr>
              <a:tr h="25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CISE/IIS (joined 2017)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14%</a:t>
                      </a:r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864986526"/>
                  </a:ext>
                </a:extLst>
              </a:tr>
              <a:tr h="25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CISE/SaTC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12 (33%)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12 (25%)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10 (40%)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677571372"/>
                  </a:ext>
                </a:extLst>
              </a:tr>
              <a:tr h="25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CRCNS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12 (8%)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14 (14%)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12 (25%)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15 (33%)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823426872"/>
                  </a:ext>
                </a:extLst>
              </a:tr>
              <a:tr h="25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BRAIN (EAGER FY14-15 only)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49 (6%)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 (100%?)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319650140"/>
                  </a:ext>
                </a:extLst>
              </a:tr>
              <a:tr h="25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ENG/ECCS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12 (33%)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 (25%)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19%</a:t>
                      </a:r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837643200"/>
                  </a:ext>
                </a:extLst>
              </a:tr>
              <a:tr h="25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ENG/CBET Sust. Energy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10 (10%)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8 (25%)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912869037"/>
                  </a:ext>
                </a:extLst>
              </a:tr>
              <a:tr h="509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ENG/CBET (all programs in 2019)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14%</a:t>
                      </a:r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417875572"/>
                  </a:ext>
                </a:extLst>
              </a:tr>
              <a:tr h="25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GEO/EAR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12 (25%)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5 (20%)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26%</a:t>
                      </a:r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683215652"/>
                  </a:ext>
                </a:extLst>
              </a:tr>
              <a:tr h="25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GEO/OCE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10 (10%)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7 (0%)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20 (25%)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6 (??)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29%</a:t>
                      </a:r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273420446"/>
                  </a:ext>
                </a:extLst>
              </a:tr>
              <a:tr h="25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MPS/DMR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48 (25%)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38 (21%)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19%</a:t>
                      </a:r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290422179"/>
                  </a:ext>
                </a:extLst>
              </a:tr>
              <a:tr h="25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MPS/PHY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24 (29%)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16 (31%)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10 (20%)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31%</a:t>
                      </a:r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4040172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086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283" y="88668"/>
            <a:ext cx="7696447" cy="92004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NSF Awards Involving BSF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788" y="1211769"/>
            <a:ext cx="11679021" cy="4896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9094" y="6126622"/>
            <a:ext cx="262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Data for 2017 incomplete.</a:t>
            </a:r>
          </a:p>
        </p:txBody>
      </p:sp>
    </p:spTree>
    <p:extLst>
      <p:ext uri="{BB962C8B-B14F-4D97-AF65-F5344CB8AC3E}">
        <p14:creationId xmlns:p14="http://schemas.microsoft.com/office/powerpoint/2010/main" xmlns="" val="39649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4078" y="136859"/>
            <a:ext cx="3920094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QUESTIONS?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27088" y="16827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/>
              <a:t>NSF-BSF DCL Lists a contact (or links to a page with contacts) for EVERY participating program</a:t>
            </a:r>
          </a:p>
          <a:p>
            <a:pPr marL="0" indent="0">
              <a:buNone/>
            </a:pPr>
            <a:r>
              <a:rPr lang="en-US" sz="3800" u="sng" dirty="0"/>
              <a:t>https://www.nsf.gov/od/oise/NSF-BSF/participating_programs.jsp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800" dirty="0"/>
              <a:t>Lara Campbell: </a:t>
            </a:r>
            <a:r>
              <a:rPr lang="en-US" sz="3800" u="sng" dirty="0"/>
              <a:t>LCAMPBEL@NSF.GOV</a:t>
            </a:r>
          </a:p>
        </p:txBody>
      </p:sp>
    </p:spTree>
    <p:extLst>
      <p:ext uri="{BB962C8B-B14F-4D97-AF65-F5344CB8AC3E}">
        <p14:creationId xmlns:p14="http://schemas.microsoft.com/office/powerpoint/2010/main" xmlns="" val="35657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741828"/>
            <a:ext cx="12192000" cy="1121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257322" y="429051"/>
            <a:ext cx="5378765" cy="5876223"/>
            <a:chOff x="412262" y="981776"/>
            <a:chExt cx="5378765" cy="5876223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262" y="981776"/>
              <a:ext cx="5378765" cy="5876223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419882" y="4008413"/>
              <a:ext cx="1255653" cy="129266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93%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funds research,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education and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related activities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498014" y="386389"/>
            <a:ext cx="4226831" cy="5918885"/>
            <a:chOff x="1673274" y="939114"/>
            <a:chExt cx="4226831" cy="591888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86451" y="939114"/>
              <a:ext cx="4213654" cy="5918885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673274" y="4008413"/>
              <a:ext cx="1268554" cy="92333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$7.8B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FY 2018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Enacted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608088" y="349318"/>
            <a:ext cx="3208965" cy="5955956"/>
            <a:chOff x="2791227" y="902043"/>
            <a:chExt cx="3208965" cy="5955956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53703" y="902043"/>
              <a:ext cx="3046489" cy="5955956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87835" y="3547954"/>
              <a:ext cx="382234" cy="471431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2791227" y="4003565"/>
              <a:ext cx="1575450" cy="923330"/>
            </a:xfrm>
            <a:prstGeom prst="rect">
              <a:avLst/>
            </a:prstGeom>
            <a:noFill/>
            <a:effectLst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>
                  <a:solidFill>
                    <a:prstClr val="white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cs typeface="Arial"/>
                </a:rPr>
                <a:t>50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,000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white"/>
                  </a:solidFill>
                  <a:latin typeface="Arial"/>
                  <a:cs typeface="Arial"/>
                </a:rPr>
                <a:t>p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roposals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evaluated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464519" y="275178"/>
            <a:ext cx="1337628" cy="6030096"/>
            <a:chOff x="5464519" y="827904"/>
            <a:chExt cx="1337628" cy="6030096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90281" y="827904"/>
              <a:ext cx="1311866" cy="6030096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5464519" y="4008413"/>
              <a:ext cx="1336841" cy="923330"/>
            </a:xfrm>
            <a:prstGeom prst="rect">
              <a:avLst/>
            </a:prstGeom>
            <a:noFill/>
            <a:effectLst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11,000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white"/>
                  </a:solidFill>
                  <a:latin typeface="Arial"/>
                  <a:cs typeface="Arial"/>
                </a:rPr>
                <a:t>a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wards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funded</a:t>
              </a: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56741" y="3601447"/>
              <a:ext cx="352398" cy="417938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4222090" y="312248"/>
            <a:ext cx="1877169" cy="5993026"/>
            <a:chOff x="4222090" y="864973"/>
            <a:chExt cx="1877169" cy="5993026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22090" y="864973"/>
              <a:ext cx="1877169" cy="5993026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4291954" y="4008413"/>
              <a:ext cx="1144864" cy="923330"/>
            </a:xfrm>
            <a:prstGeom prst="rect">
              <a:avLst/>
            </a:prstGeom>
            <a:noFill/>
            <a:effectLst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2,000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NSF-funded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institutions</a:t>
              </a: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37267" y="3569964"/>
              <a:ext cx="454239" cy="449421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6187521" y="238107"/>
            <a:ext cx="2108106" cy="6067167"/>
            <a:chOff x="6187521" y="790832"/>
            <a:chExt cx="2108106" cy="6067167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87521" y="790832"/>
              <a:ext cx="1844814" cy="6067167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6495266" y="4026701"/>
              <a:ext cx="1800361" cy="846386"/>
            </a:xfrm>
            <a:prstGeom prst="rect">
              <a:avLst/>
            </a:prstGeom>
            <a:noFill/>
            <a:effectLst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359,000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people NSF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supported</a:t>
              </a: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62867" y="3554965"/>
              <a:ext cx="465159" cy="46442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6442237" y="208380"/>
            <a:ext cx="3292866" cy="6104482"/>
            <a:chOff x="6264876" y="753518"/>
            <a:chExt cx="3292866" cy="6104482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64876" y="753518"/>
              <a:ext cx="3017461" cy="6104482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755325" y="3988230"/>
              <a:ext cx="1802417" cy="92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$1.2B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STEM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education</a:t>
              </a:r>
            </a:p>
          </p:txBody>
        </p:sp>
        <p:pic>
          <p:nvPicPr>
            <p:cNvPr id="75" name="Picture 74" descr="G:\Speeches\2014\Cordova\ERC\book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2804" y="3544297"/>
              <a:ext cx="594757" cy="417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Group 75"/>
          <p:cNvGrpSpPr/>
          <p:nvPr/>
        </p:nvGrpSpPr>
        <p:grpSpPr>
          <a:xfrm>
            <a:off x="6603795" y="147299"/>
            <a:ext cx="5348184" cy="6172200"/>
            <a:chOff x="6437870" y="-6631004"/>
            <a:chExt cx="5348184" cy="6172200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37870" y="-6631004"/>
              <a:ext cx="5348184" cy="6172200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10607905" y="-3282995"/>
              <a:ext cx="110479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t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231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NSF-funded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Nobel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Prize winners</a:t>
              </a:r>
            </a:p>
          </p:txBody>
        </p:sp>
        <p:pic>
          <p:nvPicPr>
            <p:cNvPr id="79" name="Picture 78" descr="G:\Infographics_Value_of_Science\image_research\MeritReview\medal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7547" y="-3769861"/>
              <a:ext cx="565507" cy="481967"/>
            </a:xfrm>
            <a:prstGeom prst="rect">
              <a:avLst/>
            </a:prstGeom>
            <a:noFill/>
            <a:extLst/>
          </p:spPr>
        </p:pic>
      </p:grpSp>
      <p:sp>
        <p:nvSpPr>
          <p:cNvPr id="80" name="TextBox 79"/>
          <p:cNvSpPr txBox="1"/>
          <p:nvPr/>
        </p:nvSpPr>
        <p:spPr>
          <a:xfrm>
            <a:off x="2465738" y="6380871"/>
            <a:ext cx="7260523" cy="322238"/>
          </a:xfrm>
          <a:prstGeom prst="rect">
            <a:avLst/>
          </a:prstGeom>
          <a:noFill/>
        </p:spPr>
        <p:txBody>
          <a:bodyPr wrap="square" lIns="44802" tIns="22401" rIns="44802" bIns="2240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Numbers shown are based on FY 2018 activities.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84A49CB-FF11-4FED-A01E-E14D9577FE1E}"/>
              </a:ext>
            </a:extLst>
          </p:cNvPr>
          <p:cNvGrpSpPr/>
          <p:nvPr/>
        </p:nvGrpSpPr>
        <p:grpSpPr>
          <a:xfrm>
            <a:off x="6528585" y="177732"/>
            <a:ext cx="4434864" cy="6135130"/>
            <a:chOff x="6528257" y="170144"/>
            <a:chExt cx="4434864" cy="6135130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528257" y="170144"/>
              <a:ext cx="4177499" cy="613513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325ECF20-B0B5-4525-B9D5-73A5DBCEF36A}"/>
                </a:ext>
              </a:extLst>
            </p:cNvPr>
            <p:cNvSpPr txBox="1"/>
            <p:nvPr/>
          </p:nvSpPr>
          <p:spPr>
            <a:xfrm>
              <a:off x="9160704" y="3431951"/>
              <a:ext cx="1802417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$100M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to seed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public/private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partnerships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F0682714-FBD5-4E01-A433-69D90B210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733005" y="2983367"/>
              <a:ext cx="730808" cy="434346"/>
            </a:xfrm>
            <a:prstGeom prst="rect">
              <a:avLst/>
            </a:prstGeom>
          </p:spPr>
        </p:pic>
      </p:grpSp>
      <p:sp>
        <p:nvSpPr>
          <p:cNvPr id="81" name="Rectangle 80"/>
          <p:cNvSpPr/>
          <p:nvPr/>
        </p:nvSpPr>
        <p:spPr>
          <a:xfrm>
            <a:off x="0" y="-15654"/>
            <a:ext cx="12192000" cy="2941691"/>
          </a:xfrm>
          <a:prstGeom prst="rect">
            <a:avLst/>
          </a:prstGeom>
          <a:gradFill>
            <a:gsLst>
              <a:gs pos="2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997" y="162510"/>
            <a:ext cx="5804925" cy="1325563"/>
          </a:xfrm>
        </p:spPr>
        <p:txBody>
          <a:bodyPr>
            <a:noAutofit/>
          </a:bodyPr>
          <a:lstStyle/>
          <a:p>
            <a:r>
              <a:rPr lang="en-US" sz="5000" dirty="0">
                <a:solidFill>
                  <a:srgbClr val="002060"/>
                </a:solidFill>
                <a:latin typeface="+mn-lt"/>
              </a:rPr>
              <a:t>NSF by the Numbers</a:t>
            </a:r>
          </a:p>
        </p:txBody>
      </p:sp>
    </p:spTree>
    <p:extLst>
      <p:ext uri="{BB962C8B-B14F-4D97-AF65-F5344CB8AC3E}">
        <p14:creationId xmlns:p14="http://schemas.microsoft.com/office/powerpoint/2010/main" xmlns="" val="403663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6236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NSF is Unique Among US Federal Agencies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19" y="1671248"/>
            <a:ext cx="11179629" cy="4351338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Mandate</a:t>
            </a:r>
            <a:r>
              <a:rPr lang="en-US" sz="3600" dirty="0"/>
              <a:t> to fund both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research</a:t>
            </a:r>
            <a:r>
              <a:rPr lang="en-US" sz="3600" dirty="0"/>
              <a:t> and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education</a:t>
            </a:r>
          </a:p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Focus</a:t>
            </a:r>
            <a:r>
              <a:rPr lang="en-US" sz="3600" dirty="0"/>
              <a:t> on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basic research </a:t>
            </a:r>
            <a:r>
              <a:rPr lang="en-US" sz="3600" dirty="0"/>
              <a:t>in all areas of science &amp; engineering</a:t>
            </a:r>
          </a:p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All areas </a:t>
            </a:r>
            <a:r>
              <a:rPr lang="en-US" sz="3600" dirty="0"/>
              <a:t>of science, engineering, computer science and social sciences are housed in one agency</a:t>
            </a:r>
          </a:p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Funding decisions </a:t>
            </a:r>
            <a:r>
              <a:rPr lang="en-US" sz="3600" dirty="0"/>
              <a:t>are based on advisory peer review to program directors. Program Directors have discretion to set direction/balance portfolio </a:t>
            </a:r>
          </a:p>
        </p:txBody>
      </p:sp>
    </p:spTree>
    <p:extLst>
      <p:ext uri="{BB962C8B-B14F-4D97-AF65-F5344CB8AC3E}">
        <p14:creationId xmlns:p14="http://schemas.microsoft.com/office/powerpoint/2010/main" xmlns="" val="30843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979" y="0"/>
            <a:ext cx="8266463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US R&amp;D Funding and Performers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05" r="3508" b="54772"/>
          <a:stretch/>
        </p:blipFill>
        <p:spPr>
          <a:xfrm>
            <a:off x="1" y="1295400"/>
            <a:ext cx="6176210" cy="426720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1" t="45556" r="1" b="5015"/>
          <a:stretch/>
        </p:blipFill>
        <p:spPr>
          <a:xfrm>
            <a:off x="5486400" y="1600200"/>
            <a:ext cx="6705599" cy="525780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06163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880" y="149288"/>
            <a:ext cx="6051830" cy="132556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NSF in the US Research Funding Landscape</a:t>
            </a:r>
          </a:p>
        </p:txBody>
      </p:sp>
      <p:sp>
        <p:nvSpPr>
          <p:cNvPr id="25" name="AutoShape 2"/>
          <p:cNvSpPr>
            <a:spLocks noChangeArrowheads="1"/>
          </p:cNvSpPr>
          <p:nvPr/>
        </p:nvSpPr>
        <p:spPr bwMode="auto">
          <a:xfrm rot="2126823">
            <a:off x="2695575" y="1849438"/>
            <a:ext cx="7391400" cy="314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4803981" y="1937694"/>
            <a:ext cx="3594398" cy="2894076"/>
            <a:chOff x="3276600" y="1828800"/>
            <a:chExt cx="3172235" cy="2894076"/>
          </a:xfrm>
        </p:grpSpPr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3409409" y="2785633"/>
              <a:ext cx="302922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Translation</a:t>
              </a:r>
            </a:p>
            <a:p>
              <a:r>
                <a:rPr lang="en-US" sz="2800" b="1" dirty="0">
                  <a:solidFill>
                    <a:schemeClr val="bg1"/>
                  </a:solidFill>
                </a:rPr>
                <a:t>(NIH, USDA, DOE etc.)</a:t>
              </a:r>
            </a:p>
          </p:txBody>
        </p:sp>
        <p:pic>
          <p:nvPicPr>
            <p:cNvPr id="29" name="Picture 11" descr="C:\Documents and Settings\melekoni\Local Settings\Temporary Internet Files\Content.IE5\QIMAUOBD\MP900313986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68324" y="1828800"/>
              <a:ext cx="1480511" cy="1239561"/>
            </a:xfrm>
            <a:prstGeom prst="rect">
              <a:avLst/>
            </a:prstGeom>
            <a:noFill/>
          </p:spPr>
        </p:pic>
        <p:pic>
          <p:nvPicPr>
            <p:cNvPr id="30" name="Picture 12" descr="C:\Documents and Settings\melekoni\Local Settings\Temporary Internet Files\Content.IE5\9KK9VQ7N\MP900438580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6600" y="3657600"/>
              <a:ext cx="1600200" cy="1065276"/>
            </a:xfrm>
            <a:prstGeom prst="rect">
              <a:avLst/>
            </a:prstGeom>
            <a:noFill/>
          </p:spPr>
        </p:pic>
      </p:grpSp>
      <p:grpSp>
        <p:nvGrpSpPr>
          <p:cNvPr id="31" name="Group 30"/>
          <p:cNvGrpSpPr/>
          <p:nvPr/>
        </p:nvGrpSpPr>
        <p:grpSpPr>
          <a:xfrm>
            <a:off x="7469260" y="3877096"/>
            <a:ext cx="2730909" cy="2547442"/>
            <a:chOff x="6202199" y="3810000"/>
            <a:chExt cx="3151864" cy="2547442"/>
          </a:xfrm>
        </p:grpSpPr>
        <p:sp>
          <p:nvSpPr>
            <p:cNvPr id="32" name="TextBox 31"/>
            <p:cNvSpPr txBox="1"/>
            <p:nvPr/>
          </p:nvSpPr>
          <p:spPr>
            <a:xfrm rot="16200000">
              <a:off x="7176332" y="3938589"/>
              <a:ext cx="615553" cy="1587729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Utility</a:t>
              </a:r>
            </a:p>
          </p:txBody>
        </p:sp>
        <p:pic>
          <p:nvPicPr>
            <p:cNvPr id="33" name="Picture 7" descr="C:\Documents and Settings\melekoni\Local Settings\Temporary Internet Files\Content.IE5\QIMAUOBD\MP900400941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02199" y="5216715"/>
              <a:ext cx="1722601" cy="1140727"/>
            </a:xfrm>
            <a:prstGeom prst="rect">
              <a:avLst/>
            </a:prstGeom>
            <a:noFill/>
          </p:spPr>
        </p:pic>
        <p:pic>
          <p:nvPicPr>
            <p:cNvPr id="34" name="Picture 13" descr="C:\Documents and Settings\melekoni\Local Settings\Temporary Internet Files\Content.IE5\QIMAUOBD\MP900409737[1]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24799" y="3810000"/>
              <a:ext cx="1429264" cy="1556274"/>
            </a:xfrm>
            <a:prstGeom prst="rect">
              <a:avLst/>
            </a:prstGeom>
            <a:noFill/>
          </p:spPr>
        </p:pic>
      </p:grpSp>
      <p:sp>
        <p:nvSpPr>
          <p:cNvPr id="35" name="Oval 34"/>
          <p:cNvSpPr/>
          <p:nvPr/>
        </p:nvSpPr>
        <p:spPr>
          <a:xfrm>
            <a:off x="659792" y="473862"/>
            <a:ext cx="4017716" cy="31046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20"/>
          <p:cNvGrpSpPr/>
          <p:nvPr/>
        </p:nvGrpSpPr>
        <p:grpSpPr>
          <a:xfrm>
            <a:off x="1441138" y="120006"/>
            <a:ext cx="2597240" cy="3317875"/>
            <a:chOff x="11023" y="304800"/>
            <a:chExt cx="2597240" cy="3317875"/>
          </a:xfrm>
        </p:grpSpPr>
        <p:pic>
          <p:nvPicPr>
            <p:cNvPr id="37" name="Picture 4" descr="MCj0351956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90600" y="1905000"/>
              <a:ext cx="1050925" cy="1717675"/>
            </a:xfrm>
            <a:prstGeom prst="rect">
              <a:avLst/>
            </a:prstGeom>
            <a:noFill/>
          </p:spPr>
        </p:pic>
        <p:pic>
          <p:nvPicPr>
            <p:cNvPr id="38" name="Picture 20" descr="MCj0088720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24000" y="304800"/>
              <a:ext cx="1084263" cy="1817688"/>
            </a:xfrm>
            <a:prstGeom prst="rect">
              <a:avLst/>
            </a:prstGeom>
            <a:noFill/>
          </p:spPr>
        </p:pic>
        <p:sp>
          <p:nvSpPr>
            <p:cNvPr id="39" name="Text Box 27"/>
            <p:cNvSpPr txBox="1">
              <a:spLocks noChangeArrowheads="1"/>
            </p:cNvSpPr>
            <p:nvPr/>
          </p:nvSpPr>
          <p:spPr bwMode="auto">
            <a:xfrm>
              <a:off x="11023" y="2122488"/>
              <a:ext cx="105349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Basic</a:t>
              </a:r>
            </a:p>
          </p:txBody>
        </p:sp>
      </p:grpSp>
      <p:pic>
        <p:nvPicPr>
          <p:cNvPr id="40" name="Picture 23" descr="MCj0384174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4264" y="302413"/>
            <a:ext cx="1411288" cy="1524000"/>
          </a:xfrm>
          <a:prstGeom prst="rect">
            <a:avLst/>
          </a:prstGeom>
          <a:noFill/>
        </p:spPr>
      </p:pic>
      <p:pic>
        <p:nvPicPr>
          <p:cNvPr id="41" name="Picture 34" descr="MCj0437079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2936" y="424563"/>
            <a:ext cx="1714500" cy="1714500"/>
          </a:xfrm>
          <a:prstGeom prst="rect">
            <a:avLst/>
          </a:prstGeom>
          <a:noFill/>
        </p:spPr>
      </p:pic>
      <p:sp>
        <p:nvSpPr>
          <p:cNvPr id="43" name="Rectangle 42"/>
          <p:cNvSpPr/>
          <p:nvPr/>
        </p:nvSpPr>
        <p:spPr>
          <a:xfrm>
            <a:off x="871298" y="4074985"/>
            <a:ext cx="46531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US PI and ISRAELI COLLABORATOR SHOULD TALK TO A PROGRAM DIRECTOR WITH QUESTIONS ABOUT FIT</a:t>
            </a:r>
          </a:p>
        </p:txBody>
      </p:sp>
    </p:spTree>
    <p:extLst>
      <p:ext uri="{BB962C8B-B14F-4D97-AF65-F5344CB8AC3E}">
        <p14:creationId xmlns:p14="http://schemas.microsoft.com/office/powerpoint/2010/main" xmlns="" val="40242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34" y="586175"/>
            <a:ext cx="2981474" cy="411411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US Federal Funding of R&amp;D</a:t>
            </a: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9" t="4818" r="3322" b="13821"/>
          <a:stretch/>
        </p:blipFill>
        <p:spPr>
          <a:xfrm>
            <a:off x="3178621" y="25400"/>
            <a:ext cx="8975279" cy="6832600"/>
          </a:xfr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69271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49" y="0"/>
            <a:ext cx="10915651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Fields Participating in the NSF-BSF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75" y="1151906"/>
            <a:ext cx="10515600" cy="529639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/>
              <a:t>BIO (Biological Sciences)</a:t>
            </a:r>
            <a:endParaRPr lang="en-US" sz="5400" b="1" dirty="0"/>
          </a:p>
          <a:p>
            <a:pPr lvl="1"/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Core Programs </a:t>
            </a:r>
            <a:r>
              <a:rPr lang="en-US" dirty="0"/>
              <a:t>in: Environmental Bio, Integrative Organismal Systems, &amp; Molecular &amp; Cellular Bio</a:t>
            </a:r>
            <a:endParaRPr lang="en-US" sz="4400" dirty="0"/>
          </a:p>
          <a:p>
            <a:pPr lvl="1"/>
            <a:r>
              <a:rPr lang="en-US" dirty="0"/>
              <a:t>Ecology &amp; Evolution of Infection Diseases (EEID) program</a:t>
            </a:r>
            <a:endParaRPr lang="en-US" sz="4400" dirty="0"/>
          </a:p>
          <a:p>
            <a:pPr lvl="0"/>
            <a:r>
              <a:rPr lang="en-US" b="1" dirty="0"/>
              <a:t>CISE (Computer and Information Sciences &amp; Engineering)</a:t>
            </a:r>
            <a:endParaRPr lang="en-US" sz="5400" b="1" dirty="0"/>
          </a:p>
          <a:p>
            <a:pPr lvl="1"/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Small Core Programs </a:t>
            </a:r>
            <a:r>
              <a:rPr lang="en-US" dirty="0"/>
              <a:t>in Computing &amp; Communication Foundations, Computer and Network Systems, &amp; Information &amp; Intelligent Systems</a:t>
            </a:r>
            <a:endParaRPr lang="en-US" sz="4400" dirty="0"/>
          </a:p>
          <a:p>
            <a:pPr lvl="1"/>
            <a:r>
              <a:rPr lang="en-US" dirty="0"/>
              <a:t>Secure and Trustworthy Cyberspace (</a:t>
            </a:r>
            <a:r>
              <a:rPr lang="en-US" dirty="0" err="1"/>
              <a:t>SaTC</a:t>
            </a:r>
            <a:r>
              <a:rPr lang="en-US" dirty="0"/>
              <a:t>) program</a:t>
            </a:r>
            <a:endParaRPr lang="en-US" sz="4400" dirty="0"/>
          </a:p>
          <a:p>
            <a:pPr lvl="1"/>
            <a:r>
              <a:rPr lang="en-US" dirty="0"/>
              <a:t>Collaborative Research in Computational Neuroscience (CRCNS) program</a:t>
            </a:r>
            <a:endParaRPr lang="en-US" sz="4400" dirty="0"/>
          </a:p>
          <a:p>
            <a:pPr lvl="0"/>
            <a:r>
              <a:rPr lang="en-US" b="1" dirty="0"/>
              <a:t>ENG (Engineering)</a:t>
            </a:r>
            <a:endParaRPr lang="en-US" sz="5400" b="1" dirty="0"/>
          </a:p>
          <a:p>
            <a:pPr lvl="1"/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Core Programs </a:t>
            </a:r>
            <a:r>
              <a:rPr lang="en-US" dirty="0"/>
              <a:t>in Chemical, Bioengineering, Environmental and Transport Systems; 3 Core Programs in Electrical, Communications and Cyber Systems</a:t>
            </a:r>
            <a:endParaRPr lang="en-US" sz="4400" dirty="0"/>
          </a:p>
          <a:p>
            <a:pPr lvl="0"/>
            <a:r>
              <a:rPr lang="en-US" b="1" dirty="0"/>
              <a:t>GEO (Geosciences)</a:t>
            </a:r>
            <a:endParaRPr lang="en-US" sz="5400" b="1" dirty="0"/>
          </a:p>
          <a:p>
            <a:pPr lvl="1"/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Core Programs </a:t>
            </a:r>
            <a:r>
              <a:rPr lang="en-US" dirty="0"/>
              <a:t>in Earth Sciences, and Ocean Sciences</a:t>
            </a:r>
            <a:endParaRPr lang="en-US" sz="4400" dirty="0"/>
          </a:p>
          <a:p>
            <a:pPr lvl="0"/>
            <a:r>
              <a:rPr lang="en-US" b="1" dirty="0"/>
              <a:t>MPS (Math and Physical Sciences)</a:t>
            </a:r>
            <a:endParaRPr lang="en-US" sz="5400" b="1" dirty="0"/>
          </a:p>
          <a:p>
            <a:pPr lvl="1"/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Core Programs </a:t>
            </a:r>
            <a:r>
              <a:rPr lang="en-US" dirty="0"/>
              <a:t>in Materials Research, and Physics</a:t>
            </a:r>
            <a:endParaRPr lang="en-US" sz="4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2754" y="4658096"/>
            <a:ext cx="2869872" cy="215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20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685" y="18109"/>
            <a:ext cx="924024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How to Apply to NSF – BSF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265" y="1175660"/>
            <a:ext cx="11447813" cy="5545774"/>
          </a:xfrm>
        </p:spPr>
        <p:txBody>
          <a:bodyPr>
            <a:normAutofit/>
          </a:bodyPr>
          <a:lstStyle/>
          <a:p>
            <a:r>
              <a:rPr lang="en-US" sz="3200" dirty="0"/>
              <a:t>There is ONE </a:t>
            </a:r>
            <a:r>
              <a:rPr lang="en-US" sz="3200" b="1" dirty="0"/>
              <a:t>“Dear Colleague Letter” </a:t>
            </a:r>
            <a:r>
              <a:rPr lang="en-US" sz="3200" dirty="0"/>
              <a:t>with </a:t>
            </a:r>
            <a:r>
              <a:rPr lang="en-US" sz="3200" b="1" dirty="0"/>
              <a:t>general instructions for ALL Participating NSF programs</a:t>
            </a:r>
            <a:r>
              <a:rPr lang="en-US" sz="3200" dirty="0"/>
              <a:t>:</a:t>
            </a:r>
            <a:r>
              <a:rPr lang="en-US" dirty="0"/>
              <a:t> </a:t>
            </a:r>
            <a:r>
              <a:rPr lang="en-US" sz="2400" u="sng" dirty="0"/>
              <a:t>https://www.nsf.gov/pubs/2017/nsf17020/nsf17020.jsp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Read the Instructions for BOTH NSF-BSF (the DCL) </a:t>
            </a:r>
            <a:r>
              <a:rPr lang="en-US" sz="3200" u="sng" dirty="0"/>
              <a:t>and</a:t>
            </a:r>
            <a:r>
              <a:rPr lang="en-US" sz="3200" dirty="0"/>
              <a:t> for the Core NSF Program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List Israeli PI as Senior Personnel –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err="1"/>
              <a:t>BioSketch</a:t>
            </a:r>
            <a:r>
              <a:rPr lang="en-US" sz="2800" dirty="0"/>
              <a:t> is uploaded in same section as US PI </a:t>
            </a:r>
            <a:r>
              <a:rPr lang="en-US" sz="2800" dirty="0" err="1"/>
              <a:t>BioSketch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BSF budget (in US dollars) included as supplemental document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Make sure you describe the collaboration (what each team will do), how expertise is relevant/valuable, &amp; history of collaboration</a:t>
            </a:r>
          </a:p>
          <a:p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xmlns="" val="9423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9AB21F91937A4CA511AA968E3C7EE3" ma:contentTypeVersion="0" ma:contentTypeDescription="Create a new document." ma:contentTypeScope="" ma:versionID="0fd6099a21d5e75f97fb2bdac0ed5dd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67e30616eeadeb776f014c5fbcfd81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CBFA33-EC9F-4F51-A6B4-EB24A948CE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365C44-65DC-493B-97E4-66874A480A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C9E5DF2-D755-45AD-8D06-F0E90AA2246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2302</TotalTime>
  <Words>1967</Words>
  <Application>Microsoft Office PowerPoint</Application>
  <PresentationFormat>מותאם אישית</PresentationFormat>
  <Paragraphs>298</Paragraphs>
  <Slides>27</Slides>
  <Notes>9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28" baseType="lpstr">
      <vt:lpstr>Office Theme</vt:lpstr>
      <vt:lpstr>שקופית 1</vt:lpstr>
      <vt:lpstr>NSF Mission and Vision</vt:lpstr>
      <vt:lpstr>NSF by the Numbers</vt:lpstr>
      <vt:lpstr>NSF is Unique Among US Federal Agencies</vt:lpstr>
      <vt:lpstr>US R&amp;D Funding and Performers</vt:lpstr>
      <vt:lpstr>NSF in the US Research Funding Landscape</vt:lpstr>
      <vt:lpstr>US Federal Funding of R&amp;D</vt:lpstr>
      <vt:lpstr>Fields Participating in the NSF-BSF Programs</vt:lpstr>
      <vt:lpstr>How to Apply to NSF – BSF Programs</vt:lpstr>
      <vt:lpstr>Where Does Your Idea Fit?</vt:lpstr>
      <vt:lpstr>Check Program Websites for Recent Awards</vt:lpstr>
      <vt:lpstr>Not Sure? Ask a Program Director!</vt:lpstr>
      <vt:lpstr>Picking a US Collaborator</vt:lpstr>
      <vt:lpstr>NSF Review Criteria </vt:lpstr>
      <vt:lpstr>Examples of BROADER IMPACTS Activities</vt:lpstr>
      <vt:lpstr>Potentially Transformative Research</vt:lpstr>
      <vt:lpstr>Overview of Review Process</vt:lpstr>
      <vt:lpstr>How Panels Rate Proposals</vt:lpstr>
      <vt:lpstr>Why Proposals May Score Poorly</vt:lpstr>
      <vt:lpstr>Why Proposals May Score Poorly</vt:lpstr>
      <vt:lpstr>How Not to Get Funded</vt:lpstr>
      <vt:lpstr>Recommendations!</vt:lpstr>
      <vt:lpstr>שקופית 23</vt:lpstr>
      <vt:lpstr>שקופית 24</vt:lpstr>
      <vt:lpstr>Overview of NSF-BSF Success Rates</vt:lpstr>
      <vt:lpstr>NSF Awards Involving BSF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Kensill, Trinka (Contractor)</dc:creator>
  <cp:lastModifiedBy>User</cp:lastModifiedBy>
  <cp:revision>244</cp:revision>
  <dcterms:created xsi:type="dcterms:W3CDTF">2017-05-04T14:12:29Z</dcterms:created>
  <dcterms:modified xsi:type="dcterms:W3CDTF">2018-05-23T09:43:29Z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0x010100A19AB21F91937A4CA511AA968E3C7EE3</vt:lpwstr>
  </property>
</Properties>
</file>