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62" r:id="rId1"/>
  </p:sldMasterIdLst>
  <p:notesMasterIdLst>
    <p:notesMasterId r:id="rId27"/>
  </p:notesMasterIdLst>
  <p:handoutMasterIdLst>
    <p:handoutMasterId r:id="rId28"/>
  </p:handoutMasterIdLst>
  <p:sldIdLst>
    <p:sldId id="351" r:id="rId2"/>
    <p:sldId id="375" r:id="rId3"/>
    <p:sldId id="377" r:id="rId4"/>
    <p:sldId id="376" r:id="rId5"/>
    <p:sldId id="405" r:id="rId6"/>
    <p:sldId id="362" r:id="rId7"/>
    <p:sldId id="379" r:id="rId8"/>
    <p:sldId id="380" r:id="rId9"/>
    <p:sldId id="398" r:id="rId10"/>
    <p:sldId id="382" r:id="rId11"/>
    <p:sldId id="383" r:id="rId12"/>
    <p:sldId id="384" r:id="rId13"/>
    <p:sldId id="378" r:id="rId14"/>
    <p:sldId id="388" r:id="rId15"/>
    <p:sldId id="389" r:id="rId16"/>
    <p:sldId id="385" r:id="rId17"/>
    <p:sldId id="387" r:id="rId18"/>
    <p:sldId id="390" r:id="rId19"/>
    <p:sldId id="399" r:id="rId20"/>
    <p:sldId id="400" r:id="rId21"/>
    <p:sldId id="401" r:id="rId22"/>
    <p:sldId id="392" r:id="rId23"/>
    <p:sldId id="393" r:id="rId24"/>
    <p:sldId id="394" r:id="rId25"/>
    <p:sldId id="350" r:id="rId26"/>
  </p:sldIdLst>
  <p:sldSz cx="9144000" cy="6858000" type="screen4x3"/>
  <p:notesSz cx="6797675" cy="9874250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FF"/>
    <a:srgbClr val="37CFD7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93" autoAdjust="0"/>
    <p:restoredTop sz="87435" autoAdjust="0"/>
  </p:normalViewPr>
  <p:slideViewPr>
    <p:cSldViewPr>
      <p:cViewPr varScale="1">
        <p:scale>
          <a:sx n="103" d="100"/>
          <a:sy n="103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62" y="-90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BSF2012\Data%20on%20Bsf2012\Users\Orli\BSF-%20Static-WebSite\Total%20annual%20Income%20in%20Current%20&amp;%20Constant%201995%20$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BSF2012\Data%20on%20Bsf2012\Users\Orli\BSF-%20Static-WebSite\DataForInternet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BSF2012\Data%20on%20Bsf2012\Users\Orli\BSF-%20Static-WebSite\DataForInternet.xls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0731527502739089E-2"/>
          <c:y val="5.2797569750123716E-2"/>
          <c:w val="0.92322915733094335"/>
          <c:h val="0.747592432448842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98000">
                  <a:srgbClr val="C0504D">
                    <a:lumMod val="50000"/>
                  </a:srgbClr>
                </a:gs>
                <a:gs pos="50000">
                  <a:srgbClr val="FFFFFF">
                    <a:shade val="67500"/>
                    <a:satMod val="115000"/>
                  </a:srgbClr>
                </a:gs>
                <a:gs pos="100000">
                  <a:srgbClr val="FFFFFF">
                    <a:shade val="100000"/>
                    <a:satMod val="115000"/>
                  </a:srgbClr>
                </a:gs>
              </a:gsLst>
              <a:lin ang="5400000" scaled="0"/>
            </a:gra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Sheet1!$A$42:$A$62</c:f>
              <c:strCache>
                <c:ptCount val="21"/>
                <c:pt idx="0">
                  <c:v>95/96</c:v>
                </c:pt>
                <c:pt idx="1">
                  <c:v>96/97</c:v>
                </c:pt>
                <c:pt idx="2">
                  <c:v>97/98</c:v>
                </c:pt>
                <c:pt idx="3">
                  <c:v>98/99</c:v>
                </c:pt>
                <c:pt idx="4">
                  <c:v>99/00</c:v>
                </c:pt>
                <c:pt idx="5">
                  <c:v>00/01</c:v>
                </c:pt>
                <c:pt idx="6">
                  <c:v>01/02</c:v>
                </c:pt>
                <c:pt idx="7">
                  <c:v>02/03</c:v>
                </c:pt>
                <c:pt idx="8">
                  <c:v>03/04</c:v>
                </c:pt>
                <c:pt idx="9">
                  <c:v>04/05</c:v>
                </c:pt>
                <c:pt idx="10">
                  <c:v>05/06</c:v>
                </c:pt>
                <c:pt idx="11">
                  <c:v>06/07</c:v>
                </c:pt>
                <c:pt idx="12">
                  <c:v>07/08</c:v>
                </c:pt>
                <c:pt idx="13">
                  <c:v>08/09</c:v>
                </c:pt>
                <c:pt idx="14">
                  <c:v>09/10</c:v>
                </c:pt>
                <c:pt idx="15">
                  <c:v>10/11</c:v>
                </c:pt>
                <c:pt idx="16">
                  <c:v>11/12</c:v>
                </c:pt>
                <c:pt idx="17">
                  <c:v>12/13</c:v>
                </c:pt>
                <c:pt idx="18">
                  <c:v>13/14</c:v>
                </c:pt>
                <c:pt idx="19">
                  <c:v>14/15</c:v>
                </c:pt>
                <c:pt idx="20">
                  <c:v>15/16</c:v>
                </c:pt>
              </c:strCache>
            </c:strRef>
          </c:cat>
          <c:val>
            <c:numRef>
              <c:f>Sheet1!$B$42:$B$62</c:f>
              <c:numCache>
                <c:formatCode>General</c:formatCode>
                <c:ptCount val="21"/>
                <c:pt idx="0">
                  <c:v>13.3</c:v>
                </c:pt>
                <c:pt idx="1">
                  <c:v>13.3</c:v>
                </c:pt>
                <c:pt idx="2">
                  <c:v>13.6</c:v>
                </c:pt>
                <c:pt idx="3">
                  <c:v>13.1</c:v>
                </c:pt>
                <c:pt idx="4">
                  <c:v>12.9</c:v>
                </c:pt>
                <c:pt idx="5">
                  <c:v>13.3</c:v>
                </c:pt>
                <c:pt idx="6">
                  <c:v>12.5</c:v>
                </c:pt>
                <c:pt idx="7">
                  <c:v>11.7</c:v>
                </c:pt>
                <c:pt idx="8">
                  <c:v>12.2</c:v>
                </c:pt>
                <c:pt idx="9">
                  <c:v>12.3</c:v>
                </c:pt>
                <c:pt idx="10">
                  <c:v>12.4</c:v>
                </c:pt>
                <c:pt idx="11">
                  <c:v>13.6</c:v>
                </c:pt>
                <c:pt idx="12">
                  <c:v>14.9</c:v>
                </c:pt>
                <c:pt idx="13">
                  <c:v>15.9</c:v>
                </c:pt>
                <c:pt idx="14">
                  <c:v>15.5</c:v>
                </c:pt>
                <c:pt idx="15">
                  <c:v>16.3</c:v>
                </c:pt>
                <c:pt idx="16">
                  <c:v>16.600000000000001</c:v>
                </c:pt>
                <c:pt idx="17">
                  <c:v>16.3</c:v>
                </c:pt>
                <c:pt idx="18">
                  <c:v>17.600000000000001</c:v>
                </c:pt>
                <c:pt idx="19">
                  <c:v>16.7</c:v>
                </c:pt>
                <c:pt idx="20">
                  <c:v>16.2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57"/>
        <c:axId val="108707200"/>
        <c:axId val="108707760"/>
      </c:barChart>
      <c:catAx>
        <c:axId val="10870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he-IL"/>
          </a:p>
        </c:txPr>
        <c:crossAx val="108707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707760"/>
        <c:scaling>
          <c:orientation val="minMax"/>
          <c:max val="20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he-IL"/>
          </a:p>
        </c:txPr>
        <c:crossAx val="108707200"/>
        <c:crosses val="autoZero"/>
        <c:crossBetween val="between"/>
        <c:minorUnit val="4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Grants and Administrative Expenses</a:t>
            </a:r>
          </a:p>
        </c:rich>
      </c:tx>
      <c:layout>
        <c:manualLayout>
          <c:xMode val="edge"/>
          <c:yMode val="edge"/>
          <c:x val="0.1917808219178081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527397260273968"/>
          <c:y val="0.22662889518413598"/>
          <c:w val="0.71289954337899886"/>
          <c:h val="0.535410764872517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Sheet2!$B$88</c:f>
              <c:strCache>
                <c:ptCount val="1"/>
                <c:pt idx="0">
                  <c:v>Research Grants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98173515981744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4015388487398641E-3"/>
                  <c:y val="-1.48147487229819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369863013698630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0531765721065857E-2"/>
                  <c:y val="-1.46517662629281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Sheet2!$A$92:$A$94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Sheet2!$B$92:$B$94</c:f>
              <c:numCache>
                <c:formatCode>General</c:formatCode>
                <c:ptCount val="3"/>
                <c:pt idx="0">
                  <c:v>17.5</c:v>
                </c:pt>
                <c:pt idx="1">
                  <c:v>16.100000000000001</c:v>
                </c:pt>
                <c:pt idx="2">
                  <c:v>16</c:v>
                </c:pt>
              </c:numCache>
            </c:numRef>
          </c:val>
        </c:ser>
        <c:ser>
          <c:idx val="2"/>
          <c:order val="1"/>
          <c:tx>
            <c:strRef>
              <c:f>Sheet2!$C$88</c:f>
              <c:strCache>
                <c:ptCount val="1"/>
                <c:pt idx="0">
                  <c:v>Administration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5479452054796E-2"/>
                  <c:y val="1.8885741265344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3756696508826808E-2"/>
                  <c:y val="3.94726863108117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6193866177686693E-2"/>
                  <c:y val="5.737101559188953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6462265846906152E-2"/>
                  <c:y val="3.93388503490888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Sheet2!$A$92:$A$94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Sheet2!$C$92:$C$94</c:f>
              <c:numCache>
                <c:formatCode>General</c:formatCode>
                <c:ptCount val="3"/>
                <c:pt idx="0">
                  <c:v>1.35</c:v>
                </c:pt>
                <c:pt idx="1">
                  <c:v>1.33</c:v>
                </c:pt>
                <c:pt idx="2">
                  <c:v>1.21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8710560"/>
        <c:axId val="108711120"/>
      </c:barChart>
      <c:catAx>
        <c:axId val="108710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he-IL"/>
          </a:p>
        </c:txPr>
        <c:crossAx val="108711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711120"/>
        <c:scaling>
          <c:orientation val="minMax"/>
        </c:scaling>
        <c:delete val="0"/>
        <c:axPos val="l"/>
        <c:majorGridlines>
          <c:spPr>
            <a:ln>
              <a:solidFill>
                <a:srgbClr val="000000">
                  <a:alpha val="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Millions of </a:t>
                </a:r>
                <a:r>
                  <a:rPr lang="en-US" sz="1400" dirty="0"/>
                  <a:t>Dollars</a:t>
                </a:r>
              </a:p>
            </c:rich>
          </c:tx>
          <c:layout>
            <c:manualLayout>
              <c:xMode val="edge"/>
              <c:yMode val="edge"/>
              <c:x val="6.8493150684931703E-3"/>
              <c:y val="0.2908404154863078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he-IL"/>
          </a:p>
        </c:txPr>
        <c:crossAx val="108710560"/>
        <c:crosses val="autoZero"/>
        <c:crossBetween val="between"/>
        <c:majorUnit val="2"/>
      </c:valAx>
    </c:plotArea>
    <c:legend>
      <c:legendPos val="b"/>
      <c:layout>
        <c:manualLayout>
          <c:xMode val="edge"/>
          <c:yMode val="edge"/>
          <c:x val="0"/>
          <c:y val="0.91123701605288165"/>
          <c:w val="0.89783105022831278"/>
          <c:h val="7.648725212464591E-2"/>
        </c:manualLayout>
      </c:layout>
      <c:overlay val="0"/>
      <c:txPr>
        <a:bodyPr/>
        <a:lstStyle/>
        <a:p>
          <a:pPr>
            <a:defRPr sz="1200"/>
          </a:pPr>
          <a:endParaRPr lang="he-I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he-I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Grant Awards</a:t>
            </a:r>
          </a:p>
        </c:rich>
      </c:tx>
      <c:layout>
        <c:manualLayout>
          <c:xMode val="edge"/>
          <c:yMode val="edge"/>
          <c:x val="0.29020301627877426"/>
          <c:y val="2.406314184709439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1531407797224336"/>
          <c:y val="0.24671087166735781"/>
          <c:w val="0.74532580160957485"/>
          <c:h val="0.5394745507082495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Sheet2!$D$25</c:f>
              <c:strCache>
                <c:ptCount val="1"/>
                <c:pt idx="0">
                  <c:v>New Grants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Sheet2!$C$38:$C$40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Sheet2!$D$38:$D$40</c:f>
              <c:numCache>
                <c:formatCode>General</c:formatCode>
                <c:ptCount val="3"/>
                <c:pt idx="0">
                  <c:v>112</c:v>
                </c:pt>
                <c:pt idx="1">
                  <c:v>100</c:v>
                </c:pt>
                <c:pt idx="2">
                  <c:v>97</c:v>
                </c:pt>
              </c:numCache>
            </c:numRef>
          </c:val>
        </c:ser>
        <c:ser>
          <c:idx val="2"/>
          <c:order val="1"/>
          <c:tx>
            <c:strRef>
              <c:f>Sheet2!$E$25</c:f>
              <c:strCache>
                <c:ptCount val="1"/>
                <c:pt idx="0">
                  <c:v>Ongoing Grants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he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Sheet2!$C$38:$C$40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Sheet2!$E$38:$E$40</c:f>
              <c:numCache>
                <c:formatCode>General</c:formatCode>
                <c:ptCount val="3"/>
                <c:pt idx="0">
                  <c:v>360</c:v>
                </c:pt>
                <c:pt idx="1">
                  <c:v>343</c:v>
                </c:pt>
                <c:pt idx="2">
                  <c:v>284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0"/>
        <c:axId val="148235904"/>
        <c:axId val="148236464"/>
      </c:barChart>
      <c:catAx>
        <c:axId val="14823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he-IL"/>
          </a:p>
        </c:txPr>
        <c:crossAx val="148236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8236464"/>
        <c:scaling>
          <c:orientation val="minMax"/>
        </c:scaling>
        <c:delete val="0"/>
        <c:axPos val="l"/>
        <c:majorGridlines>
          <c:spPr>
            <a:ln>
              <a:solidFill>
                <a:srgbClr val="FFFFFF">
                  <a:alpha val="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grants</a:t>
                </a:r>
              </a:p>
            </c:rich>
          </c:tx>
          <c:layout>
            <c:manualLayout>
              <c:xMode val="edge"/>
              <c:yMode val="edge"/>
              <c:x val="5.1529764525205968E-2"/>
              <c:y val="0.1787284155270072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/>
            </a:pPr>
            <a:endParaRPr lang="he-IL"/>
          </a:p>
        </c:txPr>
        <c:crossAx val="148235904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0.11808367071525008"/>
          <c:y val="0.8980276971957456"/>
          <c:w val="0.74258259448214359"/>
          <c:h val="7.8947368421052655E-2"/>
        </c:manualLayout>
      </c:layout>
      <c:overlay val="0"/>
      <c:txPr>
        <a:bodyPr/>
        <a:lstStyle/>
        <a:p>
          <a:pPr>
            <a:defRPr sz="1400"/>
          </a:pPr>
          <a:endParaRPr lang="he-I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he-I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219" tIns="45610" rIns="91219" bIns="45610" rtlCol="0"/>
          <a:lstStyle>
            <a:lvl1pPr algn="l" rtl="1"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219" tIns="45610" rIns="91219" bIns="45610" rtlCol="0"/>
          <a:lstStyle>
            <a:lvl1pPr algn="r" rtl="1"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50FD564-A98A-4FAE-8372-20A1E35D4ECD}" type="datetimeFigureOut">
              <a:rPr lang="en-US"/>
              <a:pPr>
                <a:defRPr/>
              </a:pPr>
              <a:t>7/27/2016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wrap="square" lIns="91219" tIns="45610" rIns="91219" bIns="4561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 b="0"/>
            </a:lvl1pPr>
          </a:lstStyle>
          <a:p>
            <a:pPr>
              <a:defRPr/>
            </a:pPr>
            <a:fld id="{0BFCE551-EE5E-4FC6-A97C-3CDCB64B1A7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1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9" tIns="45610" rIns="91219" bIns="4561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9" tIns="45610" rIns="91219" bIns="4561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5538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689475"/>
            <a:ext cx="5435600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9" tIns="45610" rIns="91219" bIns="456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37736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9" tIns="45610" rIns="91219" bIns="4561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7736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9" tIns="45610" rIns="91219" bIns="45610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 b="0"/>
            </a:lvl1pPr>
          </a:lstStyle>
          <a:p>
            <a:pPr>
              <a:defRPr/>
            </a:pPr>
            <a:fld id="{B6EE0121-35E8-4B31-B1B3-1FEDD5D518B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52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CF899C8F-19EE-4330-B83A-891B0D2CB845}" type="slidenum">
              <a:rPr lang="he-IL" smtClean="0"/>
              <a:pPr algn="l">
                <a:spcBef>
                  <a:spcPct val="0"/>
                </a:spcBef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45953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637DE787-CB6B-42AB-B091-7ED2C344E196}" type="slidenum">
              <a:rPr lang="he-IL" smtClean="0"/>
              <a:pPr algn="l">
                <a:spcBef>
                  <a:spcPct val="0"/>
                </a:spcBef>
              </a:pPr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7046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2550AF54-62BE-4FC1-91FE-F46B5AFAC428}" type="slidenum">
              <a:rPr lang="he-IL" smtClean="0"/>
              <a:pPr algn="l">
                <a:spcBef>
                  <a:spcPct val="0"/>
                </a:spcBef>
              </a:pPr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4194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EC5A4B6B-6B48-4F28-A7C0-20D9D196F8A0}" type="slidenum">
              <a:rPr lang="he-IL" smtClean="0"/>
              <a:pPr algn="l">
                <a:spcBef>
                  <a:spcPct val="0"/>
                </a:spcBef>
              </a:pPr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393592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608B9BD8-BB23-4A71-B3A3-CD8F51D279E2}" type="slidenum">
              <a:rPr lang="he-IL" smtClean="0"/>
              <a:pPr algn="l">
                <a:spcBef>
                  <a:spcPct val="0"/>
                </a:spcBef>
              </a:pPr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0374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3B96D37C-90DA-4CE2-87B0-89425AA61FA4}" type="slidenum">
              <a:rPr lang="he-IL" smtClean="0"/>
              <a:pPr algn="l">
                <a:spcBef>
                  <a:spcPct val="0"/>
                </a:spcBef>
              </a:pPr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254078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D9190491-C9F1-4CDA-9AC2-B0849E9629DC}" type="slidenum">
              <a:rPr lang="he-IL" smtClean="0"/>
              <a:pPr algn="l">
                <a:spcBef>
                  <a:spcPct val="0"/>
                </a:spcBef>
              </a:pPr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66309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9C457214-64EC-4B2A-964E-D68ECBC5B902}" type="slidenum">
              <a:rPr lang="he-IL" smtClean="0"/>
              <a:pPr algn="l">
                <a:spcBef>
                  <a:spcPct val="0"/>
                </a:spcBef>
              </a:pPr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81685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DE608522-EB52-4B05-8381-E2F8B2B1EA38}" type="slidenum">
              <a:rPr lang="he-IL" smtClean="0"/>
              <a:pPr algn="l">
                <a:spcBef>
                  <a:spcPct val="0"/>
                </a:spcBef>
              </a:pPr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361741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F95C8E1D-E871-4337-9679-240FA4C91991}" type="slidenum">
              <a:rPr lang="he-IL" smtClean="0"/>
              <a:pPr algn="l">
                <a:spcBef>
                  <a:spcPct val="0"/>
                </a:spcBef>
              </a:pPr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43568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52" name="Slide Number Placeholder 3"/>
          <p:cNvSpPr txBox="1">
            <a:spLocks noGrp="1"/>
          </p:cNvSpPr>
          <p:nvPr/>
        </p:nvSpPr>
        <p:spPr bwMode="auto">
          <a:xfrm>
            <a:off x="1588" y="9377363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9" tIns="45610" rIns="91219" bIns="45610" anchor="b"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9D771168-F2A1-4EF5-87BA-D00996BC0EDC}" type="slidenum">
              <a:rPr lang="he-IL" b="0"/>
              <a:pPr algn="l" eaLnBrk="1" hangingPunct="1">
                <a:spcBef>
                  <a:spcPct val="0"/>
                </a:spcBef>
              </a:pPr>
              <a:t>19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80196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7DDFC662-94C1-466D-8663-99835387209C}" type="slidenum">
              <a:rPr lang="he-IL" smtClean="0"/>
              <a:pPr algn="l">
                <a:spcBef>
                  <a:spcPct val="0"/>
                </a:spcBef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649074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300" name="Slide Number Placeholder 3"/>
          <p:cNvSpPr txBox="1">
            <a:spLocks noGrp="1"/>
          </p:cNvSpPr>
          <p:nvPr/>
        </p:nvSpPr>
        <p:spPr bwMode="auto">
          <a:xfrm>
            <a:off x="1588" y="9377363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9" tIns="45610" rIns="91219" bIns="45610" anchor="b"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462FC8C6-D788-4C24-8567-33FFEF5A4223}" type="slidenum">
              <a:rPr lang="he-IL" b="0"/>
              <a:pPr algn="l" eaLnBrk="1" hangingPunct="1">
                <a:spcBef>
                  <a:spcPct val="0"/>
                </a:spcBef>
              </a:pPr>
              <a:t>20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34535539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348" name="Slide Number Placeholder 3"/>
          <p:cNvSpPr txBox="1">
            <a:spLocks noGrp="1"/>
          </p:cNvSpPr>
          <p:nvPr/>
        </p:nvSpPr>
        <p:spPr bwMode="auto">
          <a:xfrm>
            <a:off x="1588" y="9377363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9" tIns="45610" rIns="91219" bIns="45610" anchor="b"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CA80DB78-4B24-4435-BB26-F67D906D9D66}" type="slidenum">
              <a:rPr lang="he-IL" b="0"/>
              <a:pPr algn="l" eaLnBrk="1" hangingPunct="1">
                <a:spcBef>
                  <a:spcPct val="0"/>
                </a:spcBef>
              </a:pPr>
              <a:t>21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2137786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99F06617-F041-430F-9206-36F33E736EFC}" type="slidenum">
              <a:rPr lang="he-IL" smtClean="0"/>
              <a:pPr algn="l">
                <a:spcBef>
                  <a:spcPct val="0"/>
                </a:spcBef>
              </a:pPr>
              <a:t>22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07958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6AC826E8-C03B-4667-91EB-EF3FB76018B0}" type="slidenum">
              <a:rPr lang="he-IL" smtClean="0"/>
              <a:pPr algn="l">
                <a:spcBef>
                  <a:spcPct val="0"/>
                </a:spcBef>
              </a:pPr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738561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B4CFBC7E-BC9D-4763-8805-27BFDEC64D04}" type="slidenum">
              <a:rPr lang="he-IL" smtClean="0"/>
              <a:pPr algn="l">
                <a:spcBef>
                  <a:spcPct val="0"/>
                </a:spcBef>
              </a:pPr>
              <a:t>24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09040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805B3A92-3B30-4419-93FE-0B5B000A257B}" type="slidenum">
              <a:rPr lang="he-IL" smtClean="0"/>
              <a:pPr algn="l">
                <a:spcBef>
                  <a:spcPct val="0"/>
                </a:spcBef>
              </a:pPr>
              <a:t>25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1103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25BF463A-9CEC-45B4-A57F-A83E62420697}" type="slidenum">
              <a:rPr lang="he-IL" smtClean="0"/>
              <a:pPr algn="l">
                <a:spcBef>
                  <a:spcPct val="0"/>
                </a:spcBef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8553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3E47322B-484D-4687-8C90-024164D367BA}" type="slidenum">
              <a:rPr lang="he-IL" smtClean="0"/>
              <a:pPr algn="l">
                <a:spcBef>
                  <a:spcPct val="0"/>
                </a:spcBef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926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0" name="Slide Number Placeholder 3"/>
          <p:cNvSpPr txBox="1">
            <a:spLocks noGrp="1"/>
          </p:cNvSpPr>
          <p:nvPr/>
        </p:nvSpPr>
        <p:spPr bwMode="auto">
          <a:xfrm>
            <a:off x="1588" y="9377363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9" tIns="45610" rIns="91219" bIns="45610" anchor="b"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BF316AC8-737A-4387-9DBD-2AABA4252072}" type="slidenum">
              <a:rPr lang="he-IL" b="0"/>
              <a:pPr algn="l" eaLnBrk="1" hangingPunct="1">
                <a:spcBef>
                  <a:spcPct val="0"/>
                </a:spcBef>
              </a:pPr>
              <a:t>5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10083460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CA50DA98-5710-47A4-9C86-BB713B624773}" type="slidenum">
              <a:rPr lang="he-IL" smtClean="0"/>
              <a:pPr algn="l">
                <a:spcBef>
                  <a:spcPct val="0"/>
                </a:spcBef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1511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AEC97C27-C4DA-4701-8DFC-606ABA20D2A9}" type="slidenum">
              <a:rPr lang="he-IL" smtClean="0"/>
              <a:pPr algn="l">
                <a:spcBef>
                  <a:spcPct val="0"/>
                </a:spcBef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7632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4375" indent="-274638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8550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8288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8025" indent="-219075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52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24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96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06825" indent="-219075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13279BF2-9276-4B24-9A04-1E78E75C2FF9}" type="slidenum">
              <a:rPr lang="he-IL" smtClean="0"/>
              <a:pPr algn="l">
                <a:spcBef>
                  <a:spcPct val="0"/>
                </a:spcBef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6295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2" name="Slide Number Placeholder 3"/>
          <p:cNvSpPr txBox="1">
            <a:spLocks noGrp="1"/>
          </p:cNvSpPr>
          <p:nvPr/>
        </p:nvSpPr>
        <p:spPr bwMode="auto">
          <a:xfrm>
            <a:off x="1588" y="9377363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9" tIns="45610" rIns="91219" bIns="45610" anchor="b"/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FD7C43A9-1A34-41D1-BAD0-462FD8C35A91}" type="slidenum">
              <a:rPr lang="he-IL" b="0"/>
              <a:pPr algn="l" eaLnBrk="1" hangingPunct="1">
                <a:spcBef>
                  <a:spcPct val="0"/>
                </a:spcBef>
              </a:pPr>
              <a:t>9</a:t>
            </a:fld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3180402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 sz="2200" b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9756C63-45A0-4922-85C0-F16EB1723D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95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7060D-F336-4256-B025-740511A5B0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74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29C8F-7335-4B71-8D57-5E1FD90693A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6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1047750" cy="63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>
            <a:lvl1pPr algn="ctr" rtl="1">
              <a:defRPr sz="44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>
            <a:lvl1pPr algn="r" rtl="1">
              <a:defRPr>
                <a:latin typeface="Times New Roman" pitchFamily="18" charset="0"/>
                <a:cs typeface="Times New Roman" pitchFamily="18" charset="0"/>
              </a:defRPr>
            </a:lvl1pPr>
            <a:lvl2pPr algn="r" rtl="1">
              <a:defRPr>
                <a:latin typeface="Times New Roman" pitchFamily="18" charset="0"/>
                <a:cs typeface="Times New Roman" pitchFamily="18" charset="0"/>
              </a:defRPr>
            </a:lvl2pPr>
            <a:lvl3pPr algn="r" rtl="1">
              <a:defRPr>
                <a:latin typeface="Times New Roman" pitchFamily="18" charset="0"/>
                <a:cs typeface="Times New Roman" pitchFamily="18" charset="0"/>
              </a:defRPr>
            </a:lvl3pPr>
            <a:lvl4pPr algn="r" rtl="1">
              <a:defRPr>
                <a:latin typeface="Times New Roman" pitchFamily="18" charset="0"/>
                <a:cs typeface="Times New Roman" pitchFamily="18" charset="0"/>
              </a:defRPr>
            </a:lvl4pPr>
            <a:lvl5pPr algn="r" rtl="1"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2313" y="6500813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BD233-D90A-485A-A47A-FF738C2E248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b="0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 sz="2200" b="0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C861B-0AD9-448F-94E9-40FE47626DE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2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74BD5-51B6-4E12-BF05-DF9DF0E62F6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31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29ACB-F1B0-45FD-89CF-21E10A2AB05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1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F98BA-1ED4-4BA9-AF6B-C619354B87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6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53517-8C4B-4E77-B846-B62A1E22B01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4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BD7BAF86-EFD2-48EE-B483-ED2F8D23973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4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391FD24-327E-4101-A68D-B3241503376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4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shade val="48000"/>
                <a:satMod val="230000"/>
                <a:alpha val="11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 sz="2200" b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rtl="1" eaLnBrk="1" latinLnBrk="0" hangingPunct="1">
              <a:defRPr kumimoji="0" sz="10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rtl="1" eaLnBrk="1" latinLnBrk="0" hangingPunct="1">
              <a:defRPr kumimoji="0" sz="10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1" eaLnBrk="1" hangingPunct="1">
              <a:defRPr sz="1200" b="0"/>
            </a:lvl1pPr>
          </a:lstStyle>
          <a:p>
            <a:pPr>
              <a:defRPr/>
            </a:pPr>
            <a:fld id="{C1697373-2994-4861-A8B2-BDCA17BAC85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6199" r:id="rId1"/>
    <p:sldLayoutId id="2147486200" r:id="rId2"/>
    <p:sldLayoutId id="2147486201" r:id="rId3"/>
    <p:sldLayoutId id="2147486202" r:id="rId4"/>
    <p:sldLayoutId id="2147486203" r:id="rId5"/>
    <p:sldLayoutId id="2147486204" r:id="rId6"/>
    <p:sldLayoutId id="2147486205" r:id="rId7"/>
    <p:sldLayoutId id="2147486206" r:id="rId8"/>
    <p:sldLayoutId id="2147486207" r:id="rId9"/>
    <p:sldLayoutId id="2147486208" r:id="rId10"/>
    <p:sldLayoutId id="2147486209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FFFF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Gish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Century Gothic" pitchFamily="34" charset="0"/>
          <a:ea typeface="Gisha"/>
          <a:cs typeface="Gisha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Century Gothic" pitchFamily="34" charset="0"/>
          <a:ea typeface="Gisha"/>
          <a:cs typeface="Gisha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Century Gothic" pitchFamily="34" charset="0"/>
          <a:ea typeface="Gisha"/>
          <a:cs typeface="Gisha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Century Gothic" pitchFamily="34" charset="0"/>
          <a:ea typeface="Gisha"/>
          <a:cs typeface="Gisha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Century Gothic" pitchFamily="34" charset="0"/>
          <a:ea typeface="Gisha"/>
          <a:cs typeface="Gisha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Century Gothic" pitchFamily="34" charset="0"/>
          <a:ea typeface="Gisha"/>
          <a:cs typeface="Gisha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Century Gothic" pitchFamily="34" charset="0"/>
          <a:ea typeface="Gisha"/>
          <a:cs typeface="Gisha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Century Gothic" pitchFamily="34" charset="0"/>
          <a:ea typeface="Gisha"/>
          <a:cs typeface="Gisha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Gish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Gish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Gish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Gish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FFFF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Gish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type="subTitle" idx="4294967295"/>
          </p:nvPr>
        </p:nvSpPr>
        <p:spPr>
          <a:xfrm>
            <a:off x="1116013" y="5643563"/>
            <a:ext cx="6929437" cy="12144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he-IL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ד"ר חני הרינג</a:t>
            </a:r>
            <a:endParaRPr lang="en-US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he-IL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סגנית מנהל הקרן</a:t>
            </a:r>
            <a:endParaRPr lang="en-US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3" name="Picture 4" descr="header_lef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858000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5" descr="BSF_logo Fina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674813"/>
            <a:ext cx="6929437" cy="389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10" name="Group 58"/>
          <p:cNvGraphicFramePr>
            <a:graphicFrameLocks noGrp="1"/>
          </p:cNvGraphicFramePr>
          <p:nvPr>
            <p:ph idx="1"/>
          </p:nvPr>
        </p:nvGraphicFramePr>
        <p:xfrm>
          <a:off x="1331913" y="1130300"/>
          <a:ext cx="7031037" cy="5727705"/>
        </p:xfrm>
        <a:graphic>
          <a:graphicData uri="http://schemas.openxmlformats.org/drawingml/2006/table">
            <a:tbl>
              <a:tblPr rtl="1"/>
              <a:tblGrid>
                <a:gridCol w="2151062"/>
                <a:gridCol w="2135188"/>
                <a:gridCol w="2744787"/>
              </a:tblGrid>
              <a:tr h="3540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No. of Grants  14/15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No. of Grants 15/16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Areas of Research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Health Sciences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Life Sciences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Psychology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Biomedical Engineering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Physics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Chemistry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Mathematics &amp; Comp. Sci.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4159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Atmospheric/Earth Sciences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Oceanography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Material Sciences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Environment &amp; Ecology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Energy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Economics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540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Sociology/Anthropology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85" name="Text Box 57"/>
          <p:cNvSpPr txBox="1">
            <a:spLocks noChangeArrowheads="1"/>
          </p:cNvSpPr>
          <p:nvPr/>
        </p:nvSpPr>
        <p:spPr bwMode="auto">
          <a:xfrm>
            <a:off x="1331913" y="404813"/>
            <a:ext cx="662463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  <a:defRPr/>
            </a:pPr>
            <a:r>
              <a:rPr lang="he-IL" sz="4400" b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מספרי מענקים בתוכנית הרגילה</a:t>
            </a:r>
            <a:endParaRPr lang="en-US" sz="4400" b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FFFF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Gisha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638" y="338932"/>
            <a:ext cx="8229600" cy="139903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e-IL" dirty="0" smtClean="0"/>
              <a:t>מספר ההגשות (ואחוזי הצלחה) בשנים האחרונות - קבוצה </a:t>
            </a:r>
            <a:r>
              <a:rPr lang="en-US" dirty="0" smtClean="0"/>
              <a:t>I</a:t>
            </a:r>
            <a:r>
              <a:rPr lang="he-IL" dirty="0" smtClean="0"/>
              <a:t> </a:t>
            </a:r>
            <a:endParaRPr lang="en-US" dirty="0"/>
          </a:p>
        </p:txBody>
      </p:sp>
      <p:graphicFrame>
        <p:nvGraphicFramePr>
          <p:cNvPr id="37933" name="Group 4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394974"/>
              </p:ext>
            </p:extLst>
          </p:nvPr>
        </p:nvGraphicFramePr>
        <p:xfrm>
          <a:off x="755576" y="1628800"/>
          <a:ext cx="7679022" cy="5122675"/>
        </p:xfrm>
        <a:graphic>
          <a:graphicData uri="http://schemas.openxmlformats.org/drawingml/2006/table">
            <a:tbl>
              <a:tblPr rtl="1"/>
              <a:tblGrid>
                <a:gridCol w="1278149"/>
                <a:gridCol w="1278149"/>
                <a:gridCol w="1120373"/>
                <a:gridCol w="1239900"/>
                <a:gridCol w="1239900"/>
                <a:gridCol w="1522551"/>
              </a:tblGrid>
              <a:tr h="70448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15/16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13/14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11/12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09/10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AOR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795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87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(21%)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(19%)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117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 (18%)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89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 (25%)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Health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Sciences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101050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200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(29%)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246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(28%)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241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 (26%)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261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 (26%)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life Sciences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605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24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(25%)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27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(22%)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 20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 (20%)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 26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 (23%)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Biomedical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Engineering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9770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75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(20%)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79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(24%)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82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 (22%)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69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 (20%)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Psychology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62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386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(25%)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452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(25%)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 460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 (23%)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 445</a:t>
                      </a:r>
                    </a:p>
                    <a:p>
                      <a:pPr marL="342900" marR="0" lvl="0" indent="-34290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(25%)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Total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64" y="81606"/>
            <a:ext cx="8774390" cy="9563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e-IL" sz="4000" dirty="0" smtClean="0"/>
              <a:t>מספר ההגשות (ואחוזי הצלחה) בשנים האחרונות - קבוצה </a:t>
            </a:r>
            <a:r>
              <a:rPr lang="en-US" sz="4000" dirty="0" smtClean="0"/>
              <a:t>II</a:t>
            </a:r>
            <a:endParaRPr lang="en-US" sz="4000" dirty="0"/>
          </a:p>
        </p:txBody>
      </p:sp>
      <p:graphicFrame>
        <p:nvGraphicFramePr>
          <p:cNvPr id="24666" name="Group 90"/>
          <p:cNvGraphicFramePr>
            <a:graphicFrameLocks noGrp="1"/>
          </p:cNvGraphicFramePr>
          <p:nvPr/>
        </p:nvGraphicFramePr>
        <p:xfrm>
          <a:off x="323850" y="1125538"/>
          <a:ext cx="8462963" cy="5513408"/>
        </p:xfrm>
        <a:graphic>
          <a:graphicData uri="http://schemas.openxmlformats.org/drawingml/2006/table">
            <a:tbl>
              <a:tblPr rtl="1"/>
              <a:tblGrid>
                <a:gridCol w="1470623"/>
                <a:gridCol w="1470623"/>
                <a:gridCol w="1470623"/>
                <a:gridCol w="1472153"/>
                <a:gridCol w="2578941"/>
              </a:tblGrid>
              <a:tr h="576056"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14/15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12/13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10/11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08/09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AOR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4"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90 (30%)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90 (41%)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102 (34%)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95 (36%)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Physics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65724"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44 (27%)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44 (36%)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46 (33%)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49 (39%)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3"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56 (30%)</a:t>
                      </a:r>
                    </a:p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56 (21%)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53 (34%)</a:t>
                      </a:r>
                    </a:p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49 (37%)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51 (47%)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61 (29.5%)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73 (46%)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    52 (33%)                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Mathematics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Computer Sciences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65724"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30 (27%)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25 (28%)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30 (23%)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31 (36%)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Material Sciences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3"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29 (24%)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24 (25%)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28 (32%)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isha" panose="020B0502040204020203" pitchFamily="34" charset="-79"/>
                        <a:cs typeface="Times New Roman" panose="02020603050405020304" pitchFamily="18" charset="0"/>
                      </a:endParaRP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27 (22%)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Atmosph. &amp; Earth Sciences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65724"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14 (21%)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11 (18%)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13 (23%)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19  (11%)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Environmental Sciences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4"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21 (14%)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16 (31%)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31 (22.5%)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32 (22%)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Ecology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65724"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9 (22%)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8 (38%)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15 (27%)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11 (36%)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Energy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4"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13 (23%)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4 (0%)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12 (33%)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14 (29%)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Oceanography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65724"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17 (18%)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21 (24%)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9 (33%)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14 (29%)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Economic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4"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19 (16%)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23 (17%)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20 (15%)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24 (25%)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Sociology   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365724">
                <a:tc>
                  <a:txBody>
                    <a:bodyPr/>
                    <a:lstStyle/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398 (25%)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368 (33%)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418 (31.5%)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441 (33.6%)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0000"/>
                        <a:buFont typeface="Wingdings 2" panose="05020102010507070707" pitchFamily="18" charset="2"/>
                        <a:defRPr sz="2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5000"/>
                        <a:buFont typeface="Verdana" panose="020B0604030504040204" pitchFamily="34" charset="0"/>
                        <a:defRPr sz="2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Gisha" panose="020B0502040204020203" pitchFamily="34" charset="-79"/>
                        </a:defRPr>
                      </a:lvl9pPr>
                    </a:lstStyle>
                    <a:p>
                      <a:pPr marL="0" marR="0" lvl="0" indent="0" algn="r" defTabSz="914400" rtl="1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isha" panose="020B0502040204020203" pitchFamily="34" charset="-79"/>
                          <a:cs typeface="Times New Roman" panose="02020603050405020304" pitchFamily="18" charset="0"/>
                        </a:rPr>
                        <a:t>Total         </a:t>
                      </a:r>
                    </a:p>
                  </a:txBody>
                  <a:tcPr marL="91437" marR="91437" marT="45703" marB="4570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6" y="-237332"/>
            <a:ext cx="8229599" cy="1399033"/>
          </a:xfrm>
        </p:spPr>
        <p:txBody>
          <a:bodyPr/>
          <a:lstStyle/>
          <a:p>
            <a:pPr>
              <a:defRPr/>
            </a:pPr>
            <a:r>
              <a:rPr lang="he-IL" dirty="0" smtClean="0"/>
              <a:t>תהליך ההגשה (כללי)</a:t>
            </a:r>
            <a:endParaRPr lang="en-US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539750" y="836613"/>
            <a:ext cx="8115300" cy="5430837"/>
          </a:xfrm>
        </p:spPr>
        <p:txBody>
          <a:bodyPr/>
          <a:lstStyle/>
          <a:p>
            <a:r>
              <a:rPr lang="he-IL" sz="2800" b="1" smtClean="0"/>
              <a:t>לתוכנית הרגילה הוגשו השנה 391 בקשות. 5 הצעות נדחו על הסף .סהכ' נשפטו 386 הצעות.  כ 250 בקשות בשנה נמצאות ראויות למימון אבל רק כ 100 ממומנות מחמת מגבלות תקציב.</a:t>
            </a:r>
          </a:p>
          <a:p>
            <a:r>
              <a:rPr lang="he-IL" sz="2800" b="1" smtClean="0"/>
              <a:t>לכל הצעה מתקבלות  3 עד 5 חוות דעת.</a:t>
            </a:r>
          </a:p>
          <a:p>
            <a:r>
              <a:rPr lang="he-IL" sz="2800" b="1" smtClean="0"/>
              <a:t>הבחירה נעשית על סמך ביקורת עמיתים מכל העולם ובסיוע יועצים מקרב הקהילה האקדמית בארץ ובארה"ב.</a:t>
            </a:r>
          </a:p>
          <a:p>
            <a:r>
              <a:rPr lang="he-IL" sz="2800" b="1" smtClean="0"/>
              <a:t>16% מהסוקרים ישראלים, 40% אמריקאים ו44% אירופאים ואחרים  (מתוך כ-1800 חוות דעת שהתקבלו).</a:t>
            </a:r>
          </a:p>
          <a:p>
            <a:r>
              <a:rPr lang="he-IL" sz="2800" b="1" smtClean="0"/>
              <a:t>חוסר האפשרות לממן את כל הבקשות המומלצות יוצר כעסים ולעיתים טענות על שיפוט מוטה.</a:t>
            </a:r>
          </a:p>
          <a:p>
            <a:pPr>
              <a:buFont typeface="Wingdings 2" panose="05020102010507070707" pitchFamily="18" charset="2"/>
              <a:buNone/>
            </a:pPr>
            <a:endParaRPr lang="en-US" sz="2800" b="1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63" y="5556"/>
            <a:ext cx="8229600" cy="1399033"/>
          </a:xfrm>
        </p:spPr>
        <p:txBody>
          <a:bodyPr/>
          <a:lstStyle/>
          <a:p>
            <a:pPr>
              <a:defRPr/>
            </a:pPr>
            <a:r>
              <a:rPr lang="he-IL" dirty="0" smtClean="0"/>
              <a:t>כללי הגשה</a:t>
            </a:r>
            <a:endParaRPr lang="en-US" dirty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95288" y="1052513"/>
            <a:ext cx="8229600" cy="5805487"/>
          </a:xfrm>
        </p:spPr>
        <p:txBody>
          <a:bodyPr/>
          <a:lstStyle/>
          <a:p>
            <a:r>
              <a:rPr lang="he-IL" sz="2800" b="1" smtClean="0"/>
              <a:t>ההגשה לתוכנית הרגילה היא פעם בשנה , באמצע</a:t>
            </a:r>
            <a:r>
              <a:rPr lang="he-IL" sz="3200" b="1" smtClean="0"/>
              <a:t> </a:t>
            </a:r>
            <a:r>
              <a:rPr lang="he-IL" sz="2800" b="1" smtClean="0"/>
              <a:t>נובמבר (15 בנובמבר). </a:t>
            </a:r>
          </a:p>
          <a:p>
            <a:r>
              <a:rPr lang="he-IL" sz="2800" b="1" smtClean="0"/>
              <a:t> ההגשה באמצעות המוסד בלבד.</a:t>
            </a:r>
          </a:p>
          <a:p>
            <a:r>
              <a:rPr lang="he-IL" sz="2800" b="1" smtClean="0"/>
              <a:t>החוקרים צריכים להיות חברי סגל או במעמד דומה ובעלי </a:t>
            </a:r>
            <a:r>
              <a:rPr lang="en-US" sz="2800" b="1" smtClean="0"/>
              <a:t>Ph. D </a:t>
            </a:r>
            <a:r>
              <a:rPr lang="he-IL" sz="2800" b="1" smtClean="0"/>
              <a:t> או </a:t>
            </a:r>
            <a:r>
              <a:rPr lang="en-US" sz="2800" b="1" smtClean="0"/>
              <a:t>MD</a:t>
            </a:r>
            <a:r>
              <a:rPr lang="he-IL" sz="2800" b="1" smtClean="0"/>
              <a:t>.</a:t>
            </a:r>
          </a:p>
          <a:p>
            <a:r>
              <a:rPr lang="he-IL" sz="2800" b="1" smtClean="0"/>
              <a:t>מספר החוקרים בהצעה מוגבל ל- 6.</a:t>
            </a:r>
          </a:p>
          <a:p>
            <a:r>
              <a:rPr lang="he-IL" sz="2800" b="1" smtClean="0"/>
              <a:t>חוקר לא יורשה להגיש יותר מהצעה אחת (אלא אם צוין אחרת).</a:t>
            </a:r>
          </a:p>
          <a:p>
            <a:r>
              <a:rPr lang="he-IL" sz="2800" b="1" smtClean="0"/>
              <a:t>לחוקר יהיה מענק פעיל אחד בלבד (אלא אם צוין אחרת).</a:t>
            </a:r>
          </a:p>
          <a:p>
            <a:r>
              <a:rPr lang="he-IL" sz="2800" b="1" smtClean="0"/>
              <a:t>הצעה בין-תחומית לא תוגש שנה אחר שנה בתחומים השונים.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6" y="-450057"/>
            <a:ext cx="8229599" cy="1399033"/>
          </a:xfrm>
        </p:spPr>
        <p:txBody>
          <a:bodyPr/>
          <a:lstStyle/>
          <a:p>
            <a:pPr>
              <a:defRPr/>
            </a:pPr>
            <a:r>
              <a:rPr lang="he-IL" dirty="0" smtClean="0"/>
              <a:t>כללי הגשה</a:t>
            </a:r>
            <a:endParaRPr lang="en-US" dirty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539750" y="908050"/>
            <a:ext cx="8229600" cy="5732463"/>
          </a:xfrm>
        </p:spPr>
        <p:txBody>
          <a:bodyPr/>
          <a:lstStyle/>
          <a:p>
            <a:r>
              <a:rPr lang="he-IL" sz="2400" b="1" smtClean="0"/>
              <a:t>חוקר מחברה יכול להיות שותף להצעה, אך לא לקבל מימון מעבר להוצאות נסיעה.</a:t>
            </a:r>
          </a:p>
          <a:p>
            <a:r>
              <a:rPr lang="he-IL" sz="2400" b="1" smtClean="0"/>
              <a:t>נחתם הסדר עם ה-</a:t>
            </a:r>
            <a:r>
              <a:rPr lang="en-US" sz="2400" b="1" smtClean="0"/>
              <a:t>NIH</a:t>
            </a:r>
            <a:r>
              <a:rPr lang="he-IL" sz="2400" b="1" smtClean="0"/>
              <a:t> לפיו חוקר ממוסד זה יכול לקבל כסף מה-</a:t>
            </a:r>
            <a:r>
              <a:rPr lang="en-US" sz="2400" b="1" smtClean="0"/>
              <a:t>BSF</a:t>
            </a:r>
            <a:r>
              <a:rPr lang="he-IL" sz="2400" b="1" smtClean="0"/>
              <a:t>. יש לבדוק אפשרות דומה עם מוסדות ממשלתיים אחרים. </a:t>
            </a:r>
          </a:p>
          <a:p>
            <a:r>
              <a:rPr lang="he-IL" sz="2400" b="1" smtClean="0"/>
              <a:t>עדיף שותף מאוניברסיטה אמריקאית ולא ממוסד מחקר ממשלתי (מלבד ה-</a:t>
            </a:r>
            <a:r>
              <a:rPr lang="en-US" sz="2400" b="1" smtClean="0"/>
              <a:t>NIH</a:t>
            </a:r>
            <a:r>
              <a:rPr lang="he-IL" sz="2400" b="1" smtClean="0"/>
              <a:t>). </a:t>
            </a:r>
            <a:r>
              <a:rPr lang="he-IL" sz="2400" b="1" i="1" smtClean="0"/>
              <a:t>במידה והשותף מבקש כסף רק לנסיעות, הבעיה לא קיימת.</a:t>
            </a:r>
          </a:p>
          <a:p>
            <a:r>
              <a:rPr lang="he-IL" sz="2400" b="1" smtClean="0"/>
              <a:t>בקשה שנדחתה תוגש רק עוד פעם נוספת אחת. </a:t>
            </a:r>
          </a:p>
          <a:p>
            <a:r>
              <a:rPr lang="he-IL" sz="2400" b="1" smtClean="0"/>
              <a:t>חוקרים שקבלו מכתב   </a:t>
            </a:r>
            <a:r>
              <a:rPr lang="en-US" sz="2400" b="1" smtClean="0"/>
              <a:t>N3E</a:t>
            </a:r>
            <a:r>
              <a:rPr lang="he-IL" sz="2400" b="1" smtClean="0"/>
              <a:t>  יוכלו להגיש גם פעם שניה. </a:t>
            </a:r>
          </a:p>
          <a:p>
            <a:r>
              <a:rPr lang="he-IL" sz="2400" b="1" smtClean="0"/>
              <a:t>חוקר יורשה להעדר עד שנה בלא למנות מחליף . יש לבקש את אישור הקרן לחילופין.</a:t>
            </a:r>
          </a:p>
          <a:p>
            <a:r>
              <a:rPr lang="he-IL" sz="2400" b="1" smtClean="0"/>
              <a:t>כללי ההגשה מפורטים באתר:  </a:t>
            </a:r>
            <a:r>
              <a:rPr lang="en-US" sz="2400" b="1" smtClean="0"/>
              <a:t>www.bsf.org.il </a:t>
            </a:r>
            <a:r>
              <a:rPr lang="he-IL" sz="2400" b="1" smtClean="0"/>
              <a:t> ויתעדכנו כל שנה.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r>
              <a:rPr lang="he-IL" sz="3600" smtClean="0"/>
              <a:t>לכל תחום נבחרים ראשי תחום ויועצים.</a:t>
            </a:r>
          </a:p>
          <a:p>
            <a:r>
              <a:rPr lang="he-IL" sz="3600" smtClean="0"/>
              <a:t>ראש התחום מחלק את העבודות ליועצים בתחום. </a:t>
            </a:r>
          </a:p>
          <a:p>
            <a:r>
              <a:rPr lang="he-IL" sz="3600" smtClean="0"/>
              <a:t>היועץ ממליץ על סוקרים פוטנציאלים.</a:t>
            </a:r>
          </a:p>
          <a:p>
            <a:r>
              <a:rPr lang="he-IL" sz="3600" smtClean="0"/>
              <a:t>פאנל היועצים מתכנס לדון בשמות המוצעים-מוסיפים עוד שמות, כולל  2 מרשימת החוקרים.</a:t>
            </a:r>
          </a:p>
          <a:p>
            <a:r>
              <a:rPr lang="he-IL" sz="3600" smtClean="0"/>
              <a:t>הקרן מנהלת תכתובת אלקטרונית עם הסוקרים.</a:t>
            </a:r>
          </a:p>
          <a:p>
            <a:r>
              <a:rPr lang="he-IL" sz="3600" smtClean="0"/>
              <a:t>היועץ מסכם את חוות הדעת ומוסיף את הערכתו.</a:t>
            </a:r>
          </a:p>
          <a:p>
            <a:r>
              <a:rPr lang="he-IL" sz="3600" smtClean="0"/>
              <a:t>בחלק מהעבודות ראש התחום נדרש לתת חוות דעת שניה.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051050" y="333375"/>
            <a:ext cx="60499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  <a:defRPr/>
            </a:pPr>
            <a:r>
              <a:rPr lang="he-IL" sz="4400" b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תהליך</a:t>
            </a:r>
            <a:r>
              <a:rPr lang="he-IL" sz="3600" dirty="0"/>
              <a:t> </a:t>
            </a:r>
            <a:r>
              <a:rPr lang="he-IL" sz="4400" b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השיפוט</a:t>
            </a:r>
            <a:endParaRPr lang="en-US" sz="4400" b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FFFF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Gisha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6" y="5556"/>
            <a:ext cx="8229599" cy="1399033"/>
          </a:xfrm>
        </p:spPr>
        <p:txBody>
          <a:bodyPr/>
          <a:lstStyle/>
          <a:p>
            <a:pPr>
              <a:defRPr/>
            </a:pPr>
            <a:r>
              <a:rPr lang="he-IL" dirty="0" smtClean="0"/>
              <a:t>תהליך השיפוט - קבלת ההחלטות</a:t>
            </a:r>
            <a:endParaRPr lang="en-US" dirty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r>
              <a:rPr lang="he-IL" sz="2400" b="1" smtClean="0"/>
              <a:t>צוות ה</a:t>
            </a:r>
            <a:r>
              <a:rPr lang="en-US" sz="2400" b="1" smtClean="0"/>
              <a:t>BSF-</a:t>
            </a:r>
            <a:r>
              <a:rPr lang="he-IL" sz="2400" b="1" smtClean="0"/>
              <a:t> קורא את כל 2000 חוות הדעת.</a:t>
            </a:r>
          </a:p>
          <a:p>
            <a:r>
              <a:rPr lang="he-IL" sz="2400" b="1" smtClean="0"/>
              <a:t>בתום תהליך קבלת חוות הדעת היועצים מתכנסים לדון בעבודות בנוכחות צוות ה-</a:t>
            </a:r>
            <a:r>
              <a:rPr lang="en-US" sz="2400" b="1" smtClean="0"/>
              <a:t>BSF</a:t>
            </a:r>
            <a:r>
              <a:rPr lang="he-IL" sz="2400" b="1" smtClean="0"/>
              <a:t>.</a:t>
            </a:r>
          </a:p>
          <a:p>
            <a:r>
              <a:rPr lang="he-IL" sz="2400" b="1" smtClean="0"/>
              <a:t>עבודות בציון ועדה מעל  95 בתכנית הרגילה, ובציון מעל 92 עבור תכנית לצעירים , כולן יהיו ראויות לקבלת מענק.</a:t>
            </a:r>
          </a:p>
          <a:p>
            <a:r>
              <a:rPr lang="he-IL" sz="2400" b="1" u="sng" smtClean="0"/>
              <a:t>קריטריון חשוב:   באם היה מענק קודם, האם היו מאמרים משותפים?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e-IL" sz="2400" b="1" smtClean="0"/>
              <a:t>    כל ההצעות הראויות ידורגו עי הועדה. ההחלטה על אחוז הזכיה בכל הועדות תעשה ע"י הנגידים (השנה %</a:t>
            </a:r>
            <a:r>
              <a:rPr lang="en-US" sz="2400" b="1" smtClean="0"/>
              <a:t>70</a:t>
            </a:r>
            <a:r>
              <a:rPr lang="he-IL" sz="2400" b="1" smtClean="0"/>
              <a:t>  קיבלו מתוך כל הראויים למענק).</a:t>
            </a:r>
          </a:p>
          <a:p>
            <a:r>
              <a:rPr lang="he-IL" sz="2400" b="1" smtClean="0"/>
              <a:t>עבודות שלא נמצאו ראויות למענק יקבלו ציונים:  טוב מאד</a:t>
            </a:r>
            <a:r>
              <a:rPr lang="en-US" sz="2400" b="1" smtClean="0"/>
              <a:t> </a:t>
            </a:r>
            <a:r>
              <a:rPr lang="he-IL" sz="2400" b="1" smtClean="0"/>
              <a:t> או  דרוש תיקון רציני. החוקרים יקבלו את כל הסקירות החיצוניות ,ובנוסף גם את סיכום והמלצות הועדה.</a:t>
            </a:r>
          </a:p>
          <a:p>
            <a:r>
              <a:rPr lang="he-IL" sz="2400" b="1" smtClean="0"/>
              <a:t> חלוקת המימון תהיה על פי רצון החוקרים ובהתחשב בתקציב הקרן.</a:t>
            </a:r>
            <a:endParaRPr lang="he-IL" sz="2400" b="1" u="sng" smtClean="0"/>
          </a:p>
          <a:p>
            <a:pPr marL="742950" lvl="1"/>
            <a:r>
              <a:rPr lang="he-IL" sz="2000" b="1" u="sng" smtClean="0"/>
              <a:t> </a:t>
            </a:r>
            <a:endParaRPr lang="he-IL" sz="2000" b="1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63" y="265906"/>
            <a:ext cx="8229600" cy="1399033"/>
          </a:xfrm>
        </p:spPr>
        <p:txBody>
          <a:bodyPr/>
          <a:lstStyle/>
          <a:p>
            <a:pPr>
              <a:defRPr/>
            </a:pPr>
            <a:r>
              <a:rPr lang="he-IL" dirty="0" smtClean="0"/>
              <a:t>תוכניות מענקים - מענק רגיל</a:t>
            </a:r>
            <a:endParaRPr lang="en-US" dirty="0"/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468313" y="1571625"/>
            <a:ext cx="8229600" cy="5286375"/>
          </a:xfrm>
        </p:spPr>
        <p:txBody>
          <a:bodyPr/>
          <a:lstStyle/>
          <a:p>
            <a:r>
              <a:rPr lang="he-IL" sz="2800" b="1" dirty="0" smtClean="0"/>
              <a:t> </a:t>
            </a:r>
            <a:r>
              <a:rPr lang="he-IL" sz="2400" b="1" dirty="0" smtClean="0"/>
              <a:t>בקשה מותרת עד 200,000$ כולל  תקורה (15%).</a:t>
            </a:r>
          </a:p>
          <a:p>
            <a:r>
              <a:rPr lang="he-IL" sz="2400" b="1" dirty="0" smtClean="0"/>
              <a:t>משך המחקר 2-4 שנים מחתימת החוזה.</a:t>
            </a:r>
          </a:p>
          <a:p>
            <a:r>
              <a:rPr lang="he-IL" sz="2400" b="1" dirty="0" smtClean="0"/>
              <a:t>הקצבה שנתית לא גדלה בגין קיצור משך הגרנט.</a:t>
            </a:r>
          </a:p>
          <a:p>
            <a:r>
              <a:rPr lang="he-IL" sz="2400" b="1" dirty="0" smtClean="0"/>
              <a:t>מענקים ניתנים בסכומים של עד 50,000</a:t>
            </a:r>
            <a:r>
              <a:rPr lang="en-US" sz="2400" b="1" dirty="0" smtClean="0"/>
              <a:t>$</a:t>
            </a:r>
            <a:r>
              <a:rPr lang="he-IL" sz="2400" b="1" dirty="0" smtClean="0"/>
              <a:t> לשנה לשני החוקרים יחדיו. </a:t>
            </a:r>
          </a:p>
          <a:p>
            <a:r>
              <a:rPr lang="he-IL" sz="2400" b="1" dirty="0" smtClean="0"/>
              <a:t>מחקר תאורטי המצריך כח אדם בלבד זוכה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e-IL" sz="2400" b="1" dirty="0" smtClean="0"/>
              <a:t> 	בכ- 30,000-$20,000$ לשנה.</a:t>
            </a:r>
          </a:p>
          <a:p>
            <a:r>
              <a:rPr lang="he-IL" sz="2400" b="1" dirty="0" smtClean="0"/>
              <a:t>מחקר המצריך גם עבודת שדה/מעבדה יזכה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he-IL" sz="2400" b="1" dirty="0" smtClean="0"/>
              <a:t>	בכ-35,000-50,000$ לשנה.</a:t>
            </a:r>
          </a:p>
          <a:p>
            <a:r>
              <a:rPr lang="he-IL" sz="2400" b="1" dirty="0" smtClean="0"/>
              <a:t>גודל המענק תלוי באם הבקשה כוללת חלוקת  כסף  גם לאמריקאי.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Content Placeholder 2"/>
          <p:cNvSpPr>
            <a:spLocks noGrp="1"/>
          </p:cNvSpPr>
          <p:nvPr>
            <p:ph idx="4294967295"/>
          </p:nvPr>
        </p:nvSpPr>
        <p:spPr>
          <a:xfrm>
            <a:off x="539750" y="1268413"/>
            <a:ext cx="8115300" cy="5286375"/>
          </a:xfrm>
        </p:spPr>
        <p:txBody>
          <a:bodyPr/>
          <a:lstStyle/>
          <a:p>
            <a:pPr algn="r" rtl="1"/>
            <a:r>
              <a:rPr lang="he-IL" sz="2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זכאים להגיש חוקרים עד 10 שנים ממועד קבלת תארי </a:t>
            </a:r>
            <a:r>
              <a:rPr lang="en-US" sz="2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PhD </a:t>
            </a:r>
            <a:r>
              <a:rPr lang="he-IL" sz="2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או </a:t>
            </a:r>
            <a:r>
              <a:rPr lang="en-US" sz="2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MD</a:t>
            </a:r>
            <a:r>
              <a:rPr lang="he-IL" sz="2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r" rtl="1"/>
            <a:r>
              <a:rPr lang="he-IL" sz="2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הבקשה היא לשתי שנות מחקר בסכום כולל של 75,000$.</a:t>
            </a:r>
          </a:p>
          <a:p>
            <a:pPr algn="r" rtl="1"/>
            <a:r>
              <a:rPr lang="he-IL" sz="2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הקרן מעניקה למחקר סכום כולל של 60,000$ ואילו המוסד  של החוקר הצעיר מתחייב (בחוזה) להעניק לחוקר 15,000$ נוספים.</a:t>
            </a:r>
          </a:p>
          <a:p>
            <a:pPr algn="r" rtl="1"/>
            <a:r>
              <a:rPr lang="he-IL" sz="2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ההגשה והשיפוט דומים לבקשות רגילות, אולם קיימת העדפה מסוימת בתהליך השיפוט והמיון.</a:t>
            </a:r>
          </a:p>
          <a:p>
            <a:pPr algn="r" rtl="1"/>
            <a:r>
              <a:rPr lang="he-IL" sz="2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לא ניתן להגיש באותו מחזור גם בקשה במסלול הרגיל.</a:t>
            </a:r>
          </a:p>
          <a:p>
            <a:pPr algn="r" rtl="1"/>
            <a:r>
              <a:rPr lang="he-IL" sz="2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החוקר הבכיר לא מקבל כסף. אם שני המגישים צעירים הם יזכו כל אחד ב-60,000$. לא ניתן להגיש יותר משני צעירים בהצעה. </a:t>
            </a:r>
          </a:p>
          <a:p>
            <a:pPr algn="r" rtl="1"/>
            <a:endParaRPr lang="he-IL" sz="27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endParaRPr lang="he-IL" sz="27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endParaRPr lang="he-IL" sz="27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549400" y="258763"/>
            <a:ext cx="66246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84188" indent="-484188" algn="ctr" rtl="1">
              <a:defRPr/>
            </a:pPr>
            <a:r>
              <a:rPr lang="he-IL" sz="4400" b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תוכנית מענקים לצעירים</a:t>
            </a:r>
            <a:endParaRPr lang="en-US" sz="4400" b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FFFF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Gisha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37" y="170656"/>
            <a:ext cx="8229601" cy="139903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e-IL" dirty="0" smtClean="0"/>
              <a:t>אודות הקרן הדו לאומית למדע ישראל-  ארה"ב </a:t>
            </a:r>
            <a:r>
              <a:rPr lang="en-US" dirty="0" smtClean="0"/>
              <a:t> (BSF)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he-IL" sz="3600" b="1" smtClean="0"/>
              <a:t>הקרן נוסדה ב 1972.</a:t>
            </a:r>
          </a:p>
          <a:p>
            <a:r>
              <a:rPr lang="he-IL" sz="3600" b="1" smtClean="0"/>
              <a:t>משרדי הקרן  מצויים בישראל (ירושלים).</a:t>
            </a:r>
          </a:p>
          <a:p>
            <a:r>
              <a:rPr lang="he-IL" sz="3600" b="1" smtClean="0"/>
              <a:t>הקרן בבעלות משותפת של ממשלות ארה"ב וישראל.</a:t>
            </a:r>
          </a:p>
          <a:p>
            <a:r>
              <a:rPr lang="he-IL" sz="3600" b="1" smtClean="0"/>
              <a:t>המחקרים חייבים להיות מוגשים ומבוצעים במשותף על ידי חוקרים ישראלים ואמריקאים.</a:t>
            </a:r>
          </a:p>
          <a:p>
            <a:r>
              <a:rPr lang="he-IL" sz="3600" b="1" smtClean="0"/>
              <a:t>מענקים ניתנים למחקר במוסדות ללא כוונת רווח.</a:t>
            </a:r>
          </a:p>
          <a:p>
            <a:endParaRPr lang="he-IL" sz="3600" b="1" smtClean="0"/>
          </a:p>
          <a:p>
            <a:endParaRPr lang="he-IL" sz="2800" b="1" smtClean="0"/>
          </a:p>
          <a:p>
            <a:endParaRPr lang="he-IL" sz="2800" b="1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ontent Placeholder 2"/>
          <p:cNvSpPr>
            <a:spLocks noGrp="1"/>
          </p:cNvSpPr>
          <p:nvPr>
            <p:ph idx="4294967295"/>
          </p:nvPr>
        </p:nvSpPr>
        <p:spPr>
          <a:xfrm>
            <a:off x="0" y="1571625"/>
            <a:ext cx="8686800" cy="5286375"/>
          </a:xfrm>
        </p:spPr>
        <p:txBody>
          <a:bodyPr/>
          <a:lstStyle/>
          <a:p>
            <a:pPr algn="r" rtl="1"/>
            <a:r>
              <a:rPr lang="he-IL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התוכנית התחילה ב 2010 ונמשכה גם ב 2016 .</a:t>
            </a:r>
          </a:p>
          <a:p>
            <a:pPr algn="r" rtl="1"/>
            <a:r>
              <a:rPr lang="he-IL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דומה באופן חלקי לתוכנית ביכורה, ולתוכניות בארה"ב. </a:t>
            </a:r>
          </a:p>
          <a:p>
            <a:pPr algn="r" rtl="1"/>
            <a:r>
              <a:rPr lang="he-IL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בסבב האחרון, הוגשו 36 קדם-הצעות מתוכן נבחרו 9 להגשה מלאה.</a:t>
            </a:r>
          </a:p>
          <a:p>
            <a:pPr algn="r" rtl="1"/>
            <a:r>
              <a:rPr lang="he-IL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הבחירה נעשתה על ידי ועדה מיוחדת של 4 חוקרים מכל ארץ.</a:t>
            </a:r>
          </a:p>
          <a:p>
            <a:pPr algn="r" rtl="1"/>
            <a:r>
              <a:rPr lang="he-IL" sz="28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עד</a:t>
            </a:r>
            <a:r>
              <a:rPr lang="he-IL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שתי הצעות ימומנו כל שנה.</a:t>
            </a:r>
          </a:p>
          <a:p>
            <a:pPr algn="r" rtl="1"/>
            <a:r>
              <a:rPr lang="he-IL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המענקים יהיו עד שלש שנים ועד 300,000$.</a:t>
            </a:r>
          </a:p>
          <a:p>
            <a:pPr algn="r" rtl="1"/>
            <a:r>
              <a:rPr lang="he-IL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כל שנה ניתן יהיה להגיש בכל אחד מהנושאים בהם הקרן פעילה.</a:t>
            </a:r>
          </a:p>
          <a:p>
            <a:pPr algn="r" rtl="1"/>
            <a:r>
              <a:rPr lang="he-IL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28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גם בעלי מענק מחקר רגיל קיים יכולים להגיש</a:t>
            </a:r>
            <a:r>
              <a:rPr lang="he-IL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 rtl="1"/>
            <a:r>
              <a:rPr lang="he-IL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לא ניתן להגיש בשתי שנים עוקבות</a:t>
            </a:r>
            <a:r>
              <a:rPr lang="he-IL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 rtl="1"/>
            <a:endParaRPr lang="he-IL" sz="32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endParaRPr lang="he-IL" sz="27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endParaRPr lang="he-IL" sz="27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571472" y="0"/>
            <a:ext cx="8286807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  <a:defRPr/>
            </a:pPr>
            <a:r>
              <a:rPr lang="he-IL" sz="4400" b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תוכנית מענקים לפריצת דרך מדעית </a:t>
            </a:r>
            <a:r>
              <a:rPr lang="en-US" b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TRANSFORMATIVE SCIENCE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Content Placeholder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9144000" cy="5286375"/>
          </a:xfrm>
        </p:spPr>
        <p:txBody>
          <a:bodyPr/>
          <a:lstStyle/>
          <a:p>
            <a:pPr algn="r" rtl="1"/>
            <a:r>
              <a:rPr lang="he-IL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כל מענק בגובה 4000$.</a:t>
            </a:r>
          </a:p>
          <a:p>
            <a:pPr algn="r" rtl="1"/>
            <a:r>
              <a:rPr lang="he-IL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מיועד לחוקרים צעירים העובדים על עבודת דוקטורט בלבד.</a:t>
            </a:r>
          </a:p>
          <a:p>
            <a:pPr algn="r" rtl="1"/>
            <a:r>
              <a:rPr lang="he-IL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הנסיעות הם של אמריקאים לישראל וישראלים לארה"ב.</a:t>
            </a:r>
          </a:p>
          <a:p>
            <a:pPr algn="r" rtl="1"/>
            <a:r>
              <a:rPr lang="he-IL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לא מיועד לחברי סגל צעירים.</a:t>
            </a:r>
          </a:p>
          <a:p>
            <a:pPr algn="r" rtl="1"/>
            <a:r>
              <a:rPr lang="he-IL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מאושרות  כ  20 מלגות בשנה (למחזור הראשון של 2016  התקבלו 33 בקשות, מתוכם 6 אמריקאים).  </a:t>
            </a:r>
          </a:p>
          <a:p>
            <a:pPr algn="r" rtl="1"/>
            <a:r>
              <a:rPr lang="he-IL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האישור נעשה על ידי ועדה אקדמית חיצונית. הוועדה שהתכנסה החליטה על 10 מענקים.</a:t>
            </a:r>
          </a:p>
          <a:p>
            <a:pPr algn="r" rtl="1"/>
            <a:r>
              <a:rPr lang="he-IL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כל מוסד ישראלי מורשה לשלוח עד 5 בקשות בלבד של תלמידי המוסד.</a:t>
            </a:r>
          </a:p>
          <a:p>
            <a:pPr algn="r" rtl="1"/>
            <a:r>
              <a:rPr lang="he-IL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סטודנטים אמריקאים יגישו ישירות דרך המוסד שלהם.</a:t>
            </a: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1404915" y="190478"/>
            <a:ext cx="692948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  <a:defRPr/>
            </a:pPr>
            <a:r>
              <a:rPr lang="he-IL" sz="4400" b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מענקי נסיעות השתלמות לצעירים על שם </a:t>
            </a:r>
            <a:r>
              <a:rPr lang="he-IL" sz="4400" b="0" dirty="0" err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פרופ</a:t>
            </a:r>
            <a:r>
              <a:rPr lang="he-IL" sz="4400" b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' </a:t>
            </a:r>
            <a:r>
              <a:rPr lang="he-IL" sz="4400" b="0" dirty="0" err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רחמימוב</a:t>
            </a:r>
            <a:endParaRPr lang="en-US" sz="4400" b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FFFF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Gisha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e-IL" dirty="0" smtClean="0"/>
              <a:t>עקרונות המימון (1)</a:t>
            </a:r>
            <a:endParaRPr lang="en-US" dirty="0"/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572000"/>
          </a:xfrm>
        </p:spPr>
        <p:txBody>
          <a:bodyPr/>
          <a:lstStyle/>
          <a:p>
            <a:r>
              <a:rPr lang="he-IL" sz="3600" smtClean="0"/>
              <a:t>החוזה נחתם עם המוסד בו עובד החוקר.</a:t>
            </a:r>
          </a:p>
          <a:p>
            <a:r>
              <a:rPr lang="he-IL" sz="3600" smtClean="0"/>
              <a:t>חלוקת התקציב בין החוקרים נקבעת על ידי החוקרים וצריכה להיות תואמת לתוכנית המחקר.</a:t>
            </a:r>
          </a:p>
          <a:p>
            <a:r>
              <a:rPr lang="he-IL" sz="3600" smtClean="0"/>
              <a:t>אין עדיפות למחקרים בהם התמיכה היא רק לישראלי או רק לאמריקאי.</a:t>
            </a:r>
          </a:p>
          <a:p>
            <a:r>
              <a:rPr lang="he-IL" sz="3600" smtClean="0"/>
              <a:t>במידה והאמריקאי לא מבקש תקציב מעבר לנסיעות לישראל, תקציבו מועבר דרך המוסד הישראלי.</a:t>
            </a:r>
          </a:p>
          <a:p>
            <a:endParaRPr lang="en-US" sz="3600" b="1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e-IL" dirty="0" smtClean="0"/>
              <a:t>עקרונות המימון (2)</a:t>
            </a:r>
            <a:endParaRPr lang="en-US" dirty="0"/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0" y="1500188"/>
            <a:ext cx="8686800" cy="5357812"/>
          </a:xfrm>
        </p:spPr>
        <p:txBody>
          <a:bodyPr/>
          <a:lstStyle/>
          <a:p>
            <a:r>
              <a:rPr lang="he-IL" sz="2700" dirty="0" smtClean="0"/>
              <a:t>סה"כ התקציב המבוקש לכל השנים ולכל החוקרים ביחד, לא יעלה על 200,000$, כולל תקורה.</a:t>
            </a:r>
          </a:p>
          <a:p>
            <a:r>
              <a:rPr lang="he-IL" sz="2700" dirty="0" smtClean="0"/>
              <a:t>התקורה למוסד היא קבועה בגובה 15%.</a:t>
            </a:r>
          </a:p>
          <a:p>
            <a:r>
              <a:rPr lang="he-IL" sz="2700" i="1" u="sng" dirty="0" smtClean="0"/>
              <a:t>לא ימומן שכר חוקרים ראשיים</a:t>
            </a:r>
            <a:r>
              <a:rPr lang="he-IL" sz="2700" dirty="0" smtClean="0"/>
              <a:t>.</a:t>
            </a:r>
          </a:p>
          <a:p>
            <a:r>
              <a:rPr lang="he-IL" sz="2700" dirty="0" smtClean="0"/>
              <a:t>ימומן שכר עוזרי מחקר, טכנאים וכו'</a:t>
            </a:r>
          </a:p>
          <a:p>
            <a:r>
              <a:rPr lang="he-IL" sz="2700" dirty="0" smtClean="0"/>
              <a:t>מימון עובדים קבועים עד 50% משכרם.</a:t>
            </a:r>
          </a:p>
          <a:p>
            <a:r>
              <a:rPr lang="he-IL" sz="2700" dirty="0" smtClean="0"/>
              <a:t>ימומנו  הוצאות מחקר אחרות על פי פירוט ואישור.</a:t>
            </a:r>
          </a:p>
          <a:p>
            <a:r>
              <a:rPr lang="he-IL" sz="2700" dirty="0" smtClean="0"/>
              <a:t> ימומנו פגישות בין החוקרים במוסדותיהם  לצורך עבודה משותפת. </a:t>
            </a:r>
            <a:r>
              <a:rPr lang="he-IL" sz="2700" i="1" u="sng" dirty="0" smtClean="0"/>
              <a:t>נסיעה תוכר רק אם תכלול לפחות 2 ימי עבודה מלאים עם השותף.</a:t>
            </a:r>
          </a:p>
          <a:p>
            <a:r>
              <a:rPr lang="he-IL" sz="2700" dirty="0" smtClean="0"/>
              <a:t>ניתן לממן השתתפות בכנסים בארה"ב\ישראל (בלבד!) ורק בנוכחות שני השותפים- </a:t>
            </a:r>
            <a:r>
              <a:rPr lang="he-IL" sz="2700" i="1" u="sng" dirty="0" smtClean="0"/>
              <a:t>דרוש אישור מוקדם.</a:t>
            </a:r>
          </a:p>
          <a:p>
            <a:endParaRPr lang="en-US" sz="27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e-IL" dirty="0" smtClean="0"/>
              <a:t>טיפים להגשת הצעה</a:t>
            </a:r>
            <a:endParaRPr lang="en-US" dirty="0"/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214313" y="1571625"/>
            <a:ext cx="8472487" cy="4643438"/>
          </a:xfrm>
        </p:spPr>
        <p:txBody>
          <a:bodyPr/>
          <a:lstStyle/>
          <a:p>
            <a:r>
              <a:rPr lang="he-IL" sz="2700" smtClean="0"/>
              <a:t>הגשה של עבודה קריאה, כתובה נכון, גרפים מצורפים וביבליוגרפיה מסודרת- נא הקפידו על כללי ההגשה דרך האתר.</a:t>
            </a:r>
          </a:p>
          <a:p>
            <a:r>
              <a:rPr lang="he-IL" sz="2700" smtClean="0"/>
              <a:t>תקציר ו-</a:t>
            </a:r>
            <a:r>
              <a:rPr lang="en-US" sz="2700" smtClean="0"/>
              <a:t>Impact statement</a:t>
            </a:r>
            <a:r>
              <a:rPr lang="he-IL" sz="2700" smtClean="0"/>
              <a:t>- ממצים ומענינים.</a:t>
            </a:r>
          </a:p>
          <a:p>
            <a:r>
              <a:rPr lang="he-IL" sz="2700" smtClean="0"/>
              <a:t>שאלה מחקרית מנוסחת היטב.</a:t>
            </a:r>
          </a:p>
          <a:p>
            <a:r>
              <a:rPr lang="he-IL" sz="2700" smtClean="0"/>
              <a:t>פורפורציה בין הקדמה, תכנית המחקר וביבליוגרפיה.</a:t>
            </a:r>
          </a:p>
          <a:p>
            <a:r>
              <a:rPr lang="he-IL" sz="2700" smtClean="0"/>
              <a:t>שת"פ- תכנית עבודה משותפת, כסף לאמריקאי, מכתבי שת"פ מפורטים מכל חוקר.</a:t>
            </a:r>
          </a:p>
          <a:p>
            <a:r>
              <a:rPr lang="he-IL" sz="2700" smtClean="0"/>
              <a:t>תקציב- חשוב לפרט חלקו של כל חוקר. חלוקה הולמת של תקציב.</a:t>
            </a:r>
          </a:p>
          <a:p>
            <a:r>
              <a:rPr lang="he-IL" sz="2700" smtClean="0"/>
              <a:t> בוטל הצורך לרשום אחוז השתתפות של החוקרים במחקר אבל צריך לפרט חלקו של כל אחד בתכנית העבודה ובתקציב.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455847" y="1920868"/>
            <a:ext cx="4143405" cy="1928825"/>
          </a:xfrm>
        </p:spPr>
        <p:txBody>
          <a:bodyPr/>
          <a:lstStyle/>
          <a:p>
            <a:pPr algn="ctr" rtl="1">
              <a:defRPr/>
            </a:pPr>
            <a:r>
              <a:rPr lang="he-IL" sz="6000" dirty="0" smtClean="0">
                <a:latin typeface="Times New Roman" pitchFamily="18" charset="0"/>
                <a:cs typeface="Times New Roman" pitchFamily="18" charset="0"/>
              </a:rPr>
              <a:t>בהצלחה !!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7043" name="Picture 4" descr="header_lef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0"/>
            <a:ext cx="6143625" cy="155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4" name="Picture 5" descr="BSF_logo Fina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789363"/>
            <a:ext cx="5003800" cy="306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he-IL" dirty="0" smtClean="0"/>
              <a:t>אודות הקרן הדו לאומית למדע ישראל-  ארה"ב </a:t>
            </a:r>
            <a:r>
              <a:rPr lang="en-US" dirty="0" smtClean="0"/>
              <a:t> (BSF)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0" y="1882775"/>
            <a:ext cx="9144000" cy="4975225"/>
          </a:xfrm>
        </p:spPr>
        <p:txBody>
          <a:bodyPr/>
          <a:lstStyle/>
          <a:p>
            <a:r>
              <a:rPr lang="he-IL" sz="2800" b="1" smtClean="0"/>
              <a:t>ב 1972 ישראל וארה"ב הפקידו במשותף  60 מליון דולר בקרן צמיתה בבנק ישראל.</a:t>
            </a:r>
          </a:p>
          <a:p>
            <a:r>
              <a:rPr lang="he-IL" sz="2800" b="1" smtClean="0"/>
              <a:t>בשנת 1984 הופקדו 40 מליון דולר נוספים בקרן צמיתה נוספת אצל החשב הכללי. </a:t>
            </a:r>
          </a:p>
          <a:p>
            <a:r>
              <a:rPr lang="he-IL" sz="2800" b="1" smtClean="0"/>
              <a:t>התקציב מבוסס על ריבית מהקרנות ואינו חלק מתקציב המדינה.</a:t>
            </a:r>
            <a:endParaRPr lang="en-US" sz="2800" b="1" smtClean="0"/>
          </a:p>
          <a:p>
            <a:r>
              <a:rPr lang="he-IL" sz="2800" b="1" smtClean="0"/>
              <a:t>הקרן מעניקה כ- 16-18  מליון דולר לשנה. כ-4-5 מיליון מתוכם למענקים חדשים.</a:t>
            </a:r>
          </a:p>
          <a:p>
            <a:r>
              <a:rPr lang="en-US" sz="2800" b="1" smtClean="0"/>
              <a:t>65-70 %</a:t>
            </a:r>
            <a:r>
              <a:rPr lang="he-IL" sz="2800" b="1" smtClean="0"/>
              <a:t> מהכסף מועבר לחוקרים הישראלים. </a:t>
            </a:r>
          </a:p>
          <a:p>
            <a:pPr>
              <a:buFont typeface="Wingdings 2" panose="05020102010507070707" pitchFamily="18" charset="2"/>
              <a:buNone/>
            </a:pPr>
            <a:endParaRPr lang="he-IL" sz="2800" b="1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572000"/>
          </a:xfrm>
        </p:spPr>
        <p:txBody>
          <a:bodyPr/>
          <a:lstStyle/>
          <a:p>
            <a:r>
              <a:rPr lang="he-IL" sz="2700" b="1" smtClean="0"/>
              <a:t>הקרן מנוהלת עי"  מועצת מנהלים עצמאית.</a:t>
            </a:r>
          </a:p>
          <a:p>
            <a:r>
              <a:rPr lang="he-IL" sz="2700" b="1" smtClean="0"/>
              <a:t>נציגי ישראל בהנהלת הקרן:</a:t>
            </a:r>
          </a:p>
          <a:p>
            <a:pPr lvl="1"/>
            <a:r>
              <a:rPr lang="he-IL" sz="2700" b="1" smtClean="0"/>
              <a:t>נציג האקדמיה למדעים (פרופ' חיים סידר)</a:t>
            </a:r>
          </a:p>
          <a:p>
            <a:pPr lvl="1"/>
            <a:r>
              <a:rPr lang="he-IL" sz="2700" b="1" smtClean="0"/>
              <a:t>מדען ראשי של משרד התשתיות (בפועל –ד"ר ברכה חלף)</a:t>
            </a:r>
          </a:p>
          <a:p>
            <a:pPr lvl="1"/>
            <a:r>
              <a:rPr lang="he-IL" sz="2700" b="1" smtClean="0"/>
              <a:t>מדען ראשי של משרד הבריאות  (פרופ' אבי ישראלי)</a:t>
            </a:r>
          </a:p>
          <a:p>
            <a:pPr lvl="1"/>
            <a:r>
              <a:rPr lang="he-IL" sz="2700" b="1" smtClean="0"/>
              <a:t>מדענית  ראשית של משרד המדע (טרם מונה נציג). </a:t>
            </a:r>
          </a:p>
          <a:p>
            <a:pPr lvl="1"/>
            <a:r>
              <a:rPr lang="he-IL" sz="2700" b="1" smtClean="0"/>
              <a:t>נציג משרד האוצר- מר שלמה פשקוס</a:t>
            </a:r>
          </a:p>
          <a:p>
            <a:r>
              <a:rPr lang="he-IL" sz="2700" b="1" smtClean="0"/>
              <a:t>בהנהלת הקרן 5 נציגים של ממשלת ארה"ב. </a:t>
            </a:r>
          </a:p>
          <a:p>
            <a:r>
              <a:rPr lang="he-IL" sz="2700" b="1" smtClean="0"/>
              <a:t>יו"ר הקרן השנה יהיה  אמריקאי, וסגנו ישראלי. </a:t>
            </a:r>
            <a:endParaRPr lang="en-US" sz="2700" b="1" smtClean="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276600" y="428604"/>
            <a:ext cx="30241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  <a:defRPr/>
            </a:pPr>
            <a:r>
              <a:rPr lang="he-IL" sz="4400" b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הנהלת הקרן</a:t>
            </a:r>
            <a:endParaRPr lang="en-US" sz="4400" b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FFFF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Gisha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67494"/>
            <a:ext cx="9144000" cy="1399032"/>
          </a:xfrm>
        </p:spPr>
        <p:txBody>
          <a:bodyPr>
            <a:noAutofit/>
          </a:bodyPr>
          <a:lstStyle/>
          <a:p>
            <a:pPr algn="ctr" rtl="1"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Annual Income from the Endowment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Unadjusted Values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(in Million Dollars)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0839044"/>
              </p:ext>
            </p:extLst>
          </p:nvPr>
        </p:nvGraphicFramePr>
        <p:xfrm>
          <a:off x="179512" y="1772816"/>
          <a:ext cx="8572528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3556" name="Picture 3" descr="BSF_logo Fina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86500"/>
            <a:ext cx="1016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AutoShape 5"/>
          <p:cNvSpPr>
            <a:spLocks noGrp="1" noChangeArrowheads="1"/>
          </p:cNvSpPr>
          <p:nvPr>
            <p:ph type="title"/>
          </p:nvPr>
        </p:nvSpPr>
        <p:spPr>
          <a:xfrm>
            <a:off x="755650" y="142852"/>
            <a:ext cx="7924800" cy="1143000"/>
          </a:xfrm>
        </p:spPr>
        <p:txBody>
          <a:bodyPr/>
          <a:lstStyle/>
          <a:p>
            <a:pPr algn="ctr" rtl="1">
              <a:defRPr/>
            </a:pPr>
            <a:r>
              <a:rPr lang="he-IL" sz="4400" dirty="0" smtClean="0">
                <a:latin typeface="Times New Roman" pitchFamily="18" charset="0"/>
                <a:cs typeface="Times New Roman" pitchFamily="18" charset="0"/>
              </a:rPr>
              <a:t>תקציב והוצאות הקרן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Text Box 13"/>
          <p:cNvSpPr txBox="1">
            <a:spLocks noChangeArrowheads="1"/>
          </p:cNvSpPr>
          <p:nvPr/>
        </p:nvSpPr>
        <p:spPr bwMode="auto">
          <a:xfrm>
            <a:off x="1187450" y="5702300"/>
            <a:ext cx="681355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Century Gothic" panose="020B0502020202020204" pitchFamily="34" charset="0"/>
                <a:cs typeface="Gisha" panose="020B0502040204020203" pitchFamily="34" charset="-79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>
                <a:solidFill>
                  <a:schemeClr val="tx1"/>
                </a:solidFill>
                <a:latin typeface="Century Gothic" panose="020B0502020202020204" pitchFamily="34" charset="0"/>
                <a:cs typeface="Gisha" panose="020B0502040204020203" pitchFamily="34" charset="-79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entury Gothic" panose="020B0502020202020204" pitchFamily="34" charset="0"/>
                <a:cs typeface="Gisha" panose="020B0502040204020203" pitchFamily="34" charset="-79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entury Gothic" panose="020B0502020202020204" pitchFamily="34" charset="0"/>
                <a:cs typeface="Gisha" panose="020B0502040204020203" pitchFamily="34" charset="-79"/>
              </a:defRPr>
            </a:lvl4pPr>
            <a:lvl5pPr marL="2057400" indent="-228600">
              <a:spcBef>
                <a:spcPct val="20000"/>
              </a:spcBef>
              <a:buClr>
                <a:srgbClr val="FFFFFF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  <a:cs typeface="Gisha" panose="020B0502040204020203" pitchFamily="34" charset="-79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  <a:cs typeface="Gisha" panose="020B0502040204020203" pitchFamily="34" charset="-79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  <a:cs typeface="Gisha" panose="020B0502040204020203" pitchFamily="34" charset="-79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  <a:cs typeface="Gisha" panose="020B0502040204020203" pitchFamily="34" charset="-79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  <a:cs typeface="Gisha" panose="020B0502040204020203" pitchFamily="34" charset="-79"/>
              </a:defRPr>
            </a:lvl9pPr>
          </a:lstStyle>
          <a:p>
            <a:pPr rtl="1"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-  Administration expenses include also Fundraising &amp; Development</a:t>
            </a:r>
          </a:p>
          <a:p>
            <a:pPr rt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-  Research grants budget includes regular grants, short visits,      Transformative science and BSF Energy   </a:t>
            </a:r>
          </a:p>
          <a:p>
            <a:pPr rt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049377"/>
              </p:ext>
            </p:extLst>
          </p:nvPr>
        </p:nvGraphicFramePr>
        <p:xfrm>
          <a:off x="0" y="1785926"/>
          <a:ext cx="5072066" cy="3433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2705782"/>
              </p:ext>
            </p:extLst>
          </p:nvPr>
        </p:nvGraphicFramePr>
        <p:xfrm>
          <a:off x="4500530" y="1920008"/>
          <a:ext cx="4643470" cy="3143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23850" y="1125538"/>
            <a:ext cx="8640763" cy="5256212"/>
          </a:xfrm>
        </p:spPr>
        <p:txBody>
          <a:bodyPr/>
          <a:lstStyle/>
          <a:p>
            <a:r>
              <a:rPr lang="he-IL" sz="3200" b="1" smtClean="0"/>
              <a:t>תוכנית שנתית רגילה למענקי מחקר</a:t>
            </a:r>
          </a:p>
          <a:p>
            <a:r>
              <a:rPr lang="he-IL" sz="3200" b="1" smtClean="0"/>
              <a:t>תוכנית לצעירים במסגרת התוכנית הרגילה</a:t>
            </a:r>
          </a:p>
          <a:p>
            <a:r>
              <a:rPr lang="he-IL" sz="3200" b="1" smtClean="0"/>
              <a:t>תוכנית שנתית למענקים למחקרים  פורצי דרך מדעית</a:t>
            </a:r>
          </a:p>
          <a:p>
            <a:r>
              <a:rPr lang="he-IL" sz="3200" b="1" smtClean="0"/>
              <a:t>תוכנית על שם פרופ' רחמימוב להשתלמויות צעירים</a:t>
            </a:r>
          </a:p>
          <a:p>
            <a:r>
              <a:rPr lang="he-IL" sz="3200" b="1" smtClean="0"/>
              <a:t>שתוף פעולה </a:t>
            </a:r>
            <a:r>
              <a:rPr lang="en-US" sz="3200" b="1" smtClean="0"/>
              <a:t>NSF-BSF</a:t>
            </a:r>
            <a:endParaRPr lang="he-IL" sz="3200" b="1" smtClean="0"/>
          </a:p>
          <a:p>
            <a:endParaRPr lang="he-IL" sz="3200" b="1" smtClean="0"/>
          </a:p>
          <a:p>
            <a:endParaRPr lang="en-US" b="1" smtClean="0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057400" y="152400"/>
            <a:ext cx="611981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eaLnBrk="1" hangingPunct="1">
              <a:spcBef>
                <a:spcPct val="50000"/>
              </a:spcBef>
              <a:defRPr/>
            </a:pPr>
            <a:r>
              <a:rPr lang="he-IL" sz="4400" b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תוכניות מענקים</a:t>
            </a:r>
            <a:endParaRPr lang="en-US" sz="4400" b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FFFF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Gisha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-69850" y="1268413"/>
            <a:ext cx="8686800" cy="4760912"/>
          </a:xfrm>
        </p:spPr>
        <p:txBody>
          <a:bodyPr/>
          <a:lstStyle/>
          <a:p>
            <a:r>
              <a:rPr lang="he-IL" sz="2400" b="1" smtClean="0"/>
              <a:t>פיסיקה</a:t>
            </a:r>
          </a:p>
          <a:p>
            <a:r>
              <a:rPr lang="he-IL" sz="2400" b="1" smtClean="0"/>
              <a:t>מתמטיקה, סטטיסטיקה ומדעי המחשב</a:t>
            </a:r>
          </a:p>
          <a:p>
            <a:r>
              <a:rPr lang="he-IL" sz="2400" b="1" smtClean="0"/>
              <a:t>כימיה</a:t>
            </a:r>
          </a:p>
          <a:p>
            <a:r>
              <a:rPr lang="he-IL" sz="2400" b="1" smtClean="0"/>
              <a:t>מדעי כדור הארץ (מדעי האדמה, מדעי האטמוספירה ואוקינוגרפיה)</a:t>
            </a:r>
          </a:p>
          <a:p>
            <a:r>
              <a:rPr lang="he-IL" sz="2400" b="1" smtClean="0"/>
              <a:t>מדעי הסביבה </a:t>
            </a:r>
            <a:endParaRPr lang="en-US" sz="2400" b="1" smtClean="0"/>
          </a:p>
          <a:p>
            <a:r>
              <a:rPr lang="he-IL" sz="2400" b="1" smtClean="0"/>
              <a:t>אקולוגיה (מ-2017 יכלל בתוך מדעי החיים, ויכיל גם ביולוגיה ימית)</a:t>
            </a:r>
            <a:endParaRPr lang="en-US" sz="2400" b="1" smtClean="0"/>
          </a:p>
          <a:p>
            <a:r>
              <a:rPr lang="he-IL" sz="2400" b="1" smtClean="0"/>
              <a:t>סוציולוגיה</a:t>
            </a:r>
          </a:p>
          <a:p>
            <a:r>
              <a:rPr lang="he-IL" sz="2400" b="1" smtClean="0"/>
              <a:t>פסיכולוגיה (לא כולל פסיכו-ביולוגיה)</a:t>
            </a:r>
          </a:p>
          <a:p>
            <a:r>
              <a:rPr lang="he-IL" sz="2400" b="1" smtClean="0"/>
              <a:t>כלכלה</a:t>
            </a:r>
          </a:p>
          <a:p>
            <a:r>
              <a:rPr lang="he-IL" sz="2400" b="1" smtClean="0"/>
              <a:t>חומרים</a:t>
            </a:r>
          </a:p>
          <a:p>
            <a:r>
              <a:rPr lang="he-IL" sz="2400" b="1" smtClean="0"/>
              <a:t>אנרגיה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827584" y="332656"/>
            <a:ext cx="75295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 eaLnBrk="1" hangingPunct="1">
              <a:spcBef>
                <a:spcPct val="50000"/>
              </a:spcBef>
              <a:defRPr/>
            </a:pPr>
            <a:r>
              <a:rPr lang="he-IL" sz="4400" b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תוכנית מענקים רגילה – הגשה ב </a:t>
            </a:r>
            <a:r>
              <a:rPr lang="en-US" sz="4400" b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2016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r" rtl="1"/>
            <a:r>
              <a:rPr lang="he-IL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מדעי הרפואה</a:t>
            </a:r>
          </a:p>
          <a:p>
            <a:pPr algn="r" rtl="1"/>
            <a:r>
              <a:rPr lang="he-IL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מדעי החיים (כולל אקולוגיה וביולוגיה ימית)</a:t>
            </a:r>
          </a:p>
          <a:p>
            <a:pPr algn="r" rtl="1"/>
            <a:r>
              <a:rPr lang="he-IL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פסיכו-ביולוגיה</a:t>
            </a:r>
          </a:p>
          <a:p>
            <a:pPr algn="r" rtl="1"/>
            <a:r>
              <a:rPr lang="he-IL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הנדסה ביו-רפואית</a:t>
            </a:r>
          </a:p>
          <a:p>
            <a:pPr algn="r" rtl="1"/>
            <a:endParaRPr lang="he-IL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endParaRPr lang="he-IL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endParaRPr lang="en-US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457200" y="114300"/>
            <a:ext cx="801372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 eaLnBrk="1" hangingPunct="1">
              <a:spcBef>
                <a:spcPct val="50000"/>
              </a:spcBef>
              <a:defRPr/>
            </a:pPr>
            <a:r>
              <a:rPr lang="he-IL" sz="4400" b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תוכנית מענקים רגילה – הגשה ב </a:t>
            </a:r>
            <a:r>
              <a:rPr lang="en-US" sz="4400" b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2017</a:t>
            </a:r>
            <a:r>
              <a:rPr lang="he-IL" sz="4400" b="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Gisha"/>
                <a:cs typeface="Times New Roman" pitchFamily="18" charset="0"/>
              </a:rPr>
              <a:t> </a:t>
            </a:r>
            <a:endParaRPr lang="en-US" sz="4400" b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FFFFFF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Gisha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FFFF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FFFFFF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Verve">
    <a:majorFont>
      <a:latin typeface="Century Gothic"/>
      <a:ea typeface=""/>
      <a:cs typeface=""/>
      <a:font script="Jpan" typeface="HGｺﾞｼｯｸM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entury Gothic"/>
      <a:ea typeface=""/>
      <a:cs typeface=""/>
      <a:font script="Jpan" typeface="ＭＳ ゴシック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Verve">
    <a:fillStyleLst>
      <a:solidFill>
        <a:schemeClr val="phClr"/>
      </a:solidFill>
      <a:gradFill rotWithShape="1">
        <a:gsLst>
          <a:gs pos="0">
            <a:schemeClr val="phClr">
              <a:tint val="10000"/>
              <a:satMod val="300000"/>
            </a:schemeClr>
          </a:gs>
          <a:gs pos="34000">
            <a:schemeClr val="phClr">
              <a:tint val="13500"/>
              <a:satMod val="250000"/>
            </a:schemeClr>
          </a:gs>
          <a:gs pos="100000">
            <a:schemeClr val="phClr">
              <a:tint val="60000"/>
              <a:satMod val="200000"/>
            </a:schemeClr>
          </a:gs>
        </a:gsLst>
        <a:path path="circle">
          <a:fillToRect l="50000" t="155000" r="50000" b="-55000"/>
        </a:path>
      </a:gradFill>
      <a:gradFill rotWithShape="1">
        <a:gsLst>
          <a:gs pos="0">
            <a:schemeClr val="phClr">
              <a:tint val="60000"/>
              <a:satMod val="160000"/>
            </a:schemeClr>
          </a:gs>
          <a:gs pos="46000">
            <a:schemeClr val="phClr">
              <a:tint val="86000"/>
              <a:satMod val="160000"/>
            </a:schemeClr>
          </a:gs>
          <a:gs pos="100000">
            <a:schemeClr val="phClr">
              <a:shade val="40000"/>
              <a:satMod val="160000"/>
            </a:schemeClr>
          </a:gs>
        </a:gsLst>
        <a:path path="circle">
          <a:fillToRect l="50000" t="155000" r="50000" b="-55000"/>
        </a:path>
      </a:gradFill>
    </a:fillStyleLst>
    <a:lnStyleLst>
      <a:ln w="9525" cap="flat" cmpd="sng" algn="ctr">
        <a:solidFill>
          <a:schemeClr val="phClr">
            <a:satMod val="12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147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38100" dir="14700000" algn="t" rotWithShape="0">
            <a:srgbClr val="000000">
              <a:alpha val="60000"/>
            </a:srgbClr>
          </a:outerShdw>
        </a:effectLst>
      </a:effectStyle>
      <a:effectStyle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8000"/>
              <a:satMod val="230000"/>
            </a:schemeClr>
          </a:gs>
          <a:gs pos="60000">
            <a:schemeClr val="phClr">
              <a:shade val="92000"/>
              <a:satMod val="230000"/>
            </a:schemeClr>
          </a:gs>
          <a:gs pos="100000">
            <a:schemeClr val="phClr">
              <a:tint val="85000"/>
              <a:satMod val="400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1200"/>
              <a:satMod val="150000"/>
            </a:schemeClr>
            <a:schemeClr val="phClr">
              <a:tint val="90000"/>
              <a:satMod val="150000"/>
            </a:schemeClr>
          </a:duotone>
        </a:blip>
        <a:tile tx="0" ty="0" sx="70000" sy="7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FFFFFF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Verve">
    <a:majorFont>
      <a:latin typeface="Century Gothic"/>
      <a:ea typeface=""/>
      <a:cs typeface=""/>
      <a:font script="Jpan" typeface="HGｺﾞｼｯｸM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entury Gothic"/>
      <a:ea typeface=""/>
      <a:cs typeface=""/>
      <a:font script="Jpan" typeface="ＭＳ ゴシック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Verve">
    <a:fillStyleLst>
      <a:solidFill>
        <a:schemeClr val="phClr"/>
      </a:solidFill>
      <a:gradFill rotWithShape="1">
        <a:gsLst>
          <a:gs pos="0">
            <a:schemeClr val="phClr">
              <a:tint val="10000"/>
              <a:satMod val="300000"/>
            </a:schemeClr>
          </a:gs>
          <a:gs pos="34000">
            <a:schemeClr val="phClr">
              <a:tint val="13500"/>
              <a:satMod val="250000"/>
            </a:schemeClr>
          </a:gs>
          <a:gs pos="100000">
            <a:schemeClr val="phClr">
              <a:tint val="60000"/>
              <a:satMod val="200000"/>
            </a:schemeClr>
          </a:gs>
        </a:gsLst>
        <a:path path="circle">
          <a:fillToRect l="50000" t="155000" r="50000" b="-55000"/>
        </a:path>
      </a:gradFill>
      <a:gradFill rotWithShape="1">
        <a:gsLst>
          <a:gs pos="0">
            <a:schemeClr val="phClr">
              <a:tint val="60000"/>
              <a:satMod val="160000"/>
            </a:schemeClr>
          </a:gs>
          <a:gs pos="46000">
            <a:schemeClr val="phClr">
              <a:tint val="86000"/>
              <a:satMod val="160000"/>
            </a:schemeClr>
          </a:gs>
          <a:gs pos="100000">
            <a:schemeClr val="phClr">
              <a:shade val="40000"/>
              <a:satMod val="160000"/>
            </a:schemeClr>
          </a:gs>
        </a:gsLst>
        <a:path path="circle">
          <a:fillToRect l="50000" t="155000" r="50000" b="-55000"/>
        </a:path>
      </a:gradFill>
    </a:fillStyleLst>
    <a:lnStyleLst>
      <a:ln w="9525" cap="flat" cmpd="sng" algn="ctr">
        <a:solidFill>
          <a:schemeClr val="phClr">
            <a:satMod val="12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147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38100" dir="14700000" algn="t" rotWithShape="0">
            <a:srgbClr val="000000">
              <a:alpha val="60000"/>
            </a:srgbClr>
          </a:outerShdw>
        </a:effectLst>
      </a:effectStyle>
      <a:effectStyle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8000"/>
              <a:satMod val="230000"/>
            </a:schemeClr>
          </a:gs>
          <a:gs pos="60000">
            <a:schemeClr val="phClr">
              <a:shade val="92000"/>
              <a:satMod val="230000"/>
            </a:schemeClr>
          </a:gs>
          <a:gs pos="100000">
            <a:schemeClr val="phClr">
              <a:tint val="85000"/>
              <a:satMod val="400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1200"/>
              <a:satMod val="150000"/>
            </a:schemeClr>
            <a:schemeClr val="phClr">
              <a:tint val="90000"/>
              <a:satMod val="150000"/>
            </a:schemeClr>
          </a:duotone>
        </a:blip>
        <a:tile tx="0" ty="0" sx="70000" sy="7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FFFFFF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Verve">
    <a:majorFont>
      <a:latin typeface="Century Gothic"/>
      <a:ea typeface=""/>
      <a:cs typeface=""/>
      <a:font script="Jpan" typeface="HGｺﾞｼｯｸM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entury Gothic"/>
      <a:ea typeface=""/>
      <a:cs typeface=""/>
      <a:font script="Jpan" typeface="ＭＳ ゴシック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Verve">
    <a:fillStyleLst>
      <a:solidFill>
        <a:schemeClr val="phClr"/>
      </a:solidFill>
      <a:gradFill rotWithShape="1">
        <a:gsLst>
          <a:gs pos="0">
            <a:schemeClr val="phClr">
              <a:tint val="10000"/>
              <a:satMod val="300000"/>
            </a:schemeClr>
          </a:gs>
          <a:gs pos="34000">
            <a:schemeClr val="phClr">
              <a:tint val="13500"/>
              <a:satMod val="250000"/>
            </a:schemeClr>
          </a:gs>
          <a:gs pos="100000">
            <a:schemeClr val="phClr">
              <a:tint val="60000"/>
              <a:satMod val="200000"/>
            </a:schemeClr>
          </a:gs>
        </a:gsLst>
        <a:path path="circle">
          <a:fillToRect l="50000" t="155000" r="50000" b="-55000"/>
        </a:path>
      </a:gradFill>
      <a:gradFill rotWithShape="1">
        <a:gsLst>
          <a:gs pos="0">
            <a:schemeClr val="phClr">
              <a:tint val="60000"/>
              <a:satMod val="160000"/>
            </a:schemeClr>
          </a:gs>
          <a:gs pos="46000">
            <a:schemeClr val="phClr">
              <a:tint val="86000"/>
              <a:satMod val="160000"/>
            </a:schemeClr>
          </a:gs>
          <a:gs pos="100000">
            <a:schemeClr val="phClr">
              <a:shade val="40000"/>
              <a:satMod val="160000"/>
            </a:schemeClr>
          </a:gs>
        </a:gsLst>
        <a:path path="circle">
          <a:fillToRect l="50000" t="155000" r="50000" b="-55000"/>
        </a:path>
      </a:gradFill>
    </a:fillStyleLst>
    <a:lnStyleLst>
      <a:ln w="9525" cap="flat" cmpd="sng" algn="ctr">
        <a:solidFill>
          <a:schemeClr val="phClr">
            <a:satMod val="12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147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38100" dir="14700000" algn="t" rotWithShape="0">
            <a:srgbClr val="000000">
              <a:alpha val="60000"/>
            </a:srgbClr>
          </a:outerShdw>
        </a:effectLst>
      </a:effectStyle>
      <a:effectStyle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8000"/>
              <a:satMod val="230000"/>
            </a:schemeClr>
          </a:gs>
          <a:gs pos="60000">
            <a:schemeClr val="phClr">
              <a:shade val="92000"/>
              <a:satMod val="230000"/>
            </a:schemeClr>
          </a:gs>
          <a:gs pos="100000">
            <a:schemeClr val="phClr">
              <a:tint val="85000"/>
              <a:satMod val="400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1200"/>
              <a:satMod val="150000"/>
            </a:schemeClr>
            <a:schemeClr val="phClr">
              <a:tint val="90000"/>
              <a:satMod val="150000"/>
            </a:schemeClr>
          </a:duotone>
        </a:blip>
        <a:tile tx="0" ty="0" sx="70000" sy="7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7174</TotalTime>
  <Words>1857</Words>
  <Application>Microsoft Office PowerPoint</Application>
  <PresentationFormat>‫הצגה על המסך (4:3)</PresentationFormat>
  <Paragraphs>342</Paragraphs>
  <Slides>25</Slides>
  <Notes>25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25</vt:i4>
      </vt:variant>
    </vt:vector>
  </HeadingPairs>
  <TitlesOfParts>
    <vt:vector size="33" baseType="lpstr">
      <vt:lpstr>Arial</vt:lpstr>
      <vt:lpstr>Century Gothic</vt:lpstr>
      <vt:lpstr>Gisha</vt:lpstr>
      <vt:lpstr>Times New Roman</vt:lpstr>
      <vt:lpstr>Verdana</vt:lpstr>
      <vt:lpstr>Wingdings</vt:lpstr>
      <vt:lpstr>Wingdings 2</vt:lpstr>
      <vt:lpstr>Verve</vt:lpstr>
      <vt:lpstr>מצגת של PowerPoint</vt:lpstr>
      <vt:lpstr>אודות הקרן הדו לאומית למדע ישראל-  ארה"ב  (BSF)</vt:lpstr>
      <vt:lpstr>אודות הקרן הדו לאומית למדע ישראל-  ארה"ב  (BSF)</vt:lpstr>
      <vt:lpstr>מצגת של PowerPoint</vt:lpstr>
      <vt:lpstr>Annual Income from the Endowment Unadjusted Values (in Million Dollars) </vt:lpstr>
      <vt:lpstr>תקציב והוצאות הקרן</vt:lpstr>
      <vt:lpstr>מצגת של PowerPoint</vt:lpstr>
      <vt:lpstr>מצגת של PowerPoint</vt:lpstr>
      <vt:lpstr>מצגת של PowerPoint</vt:lpstr>
      <vt:lpstr>מצגת של PowerPoint</vt:lpstr>
      <vt:lpstr>מספר ההגשות (ואחוזי הצלחה) בשנים האחרונות - קבוצה I </vt:lpstr>
      <vt:lpstr>מספר ההגשות (ואחוזי הצלחה) בשנים האחרונות - קבוצה II</vt:lpstr>
      <vt:lpstr>תהליך ההגשה (כללי)</vt:lpstr>
      <vt:lpstr>כללי הגשה</vt:lpstr>
      <vt:lpstr>כללי הגשה</vt:lpstr>
      <vt:lpstr>מצגת של PowerPoint</vt:lpstr>
      <vt:lpstr>תהליך השיפוט - קבלת ההחלטות</vt:lpstr>
      <vt:lpstr>תוכניות מענקים - מענק רגיל</vt:lpstr>
      <vt:lpstr>מצגת של PowerPoint</vt:lpstr>
      <vt:lpstr>מצגת של PowerPoint</vt:lpstr>
      <vt:lpstr>מצגת של PowerPoint</vt:lpstr>
      <vt:lpstr>עקרונות המימון (1)</vt:lpstr>
      <vt:lpstr>עקרונות המימון (2)</vt:lpstr>
      <vt:lpstr>טיפים להגשת הצעה</vt:lpstr>
      <vt:lpstr>בהצלחה !!</vt:lpstr>
    </vt:vector>
  </TitlesOfParts>
  <Company>BSF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– ISRAEL BINAIONAL SCIENCE FOUNDATION (BSF)</dc:title>
  <dc:creator>Orli Rozencwajg</dc:creator>
  <cp:lastModifiedBy>אבי טייב</cp:lastModifiedBy>
  <cp:revision>456</cp:revision>
  <cp:lastPrinted>2016-06-14T11:00:32Z</cp:lastPrinted>
  <dcterms:created xsi:type="dcterms:W3CDTF">2005-08-31T12:43:36Z</dcterms:created>
  <dcterms:modified xsi:type="dcterms:W3CDTF">2016-07-27T07:13:28Z</dcterms:modified>
</cp:coreProperties>
</file>