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2" r:id="rId1"/>
  </p:sldMasterIdLst>
  <p:notesMasterIdLst>
    <p:notesMasterId r:id="rId31"/>
  </p:notesMasterIdLst>
  <p:handoutMasterIdLst>
    <p:handoutMasterId r:id="rId32"/>
  </p:handoutMasterIdLst>
  <p:sldIdLst>
    <p:sldId id="351" r:id="rId2"/>
    <p:sldId id="375" r:id="rId3"/>
    <p:sldId id="377" r:id="rId4"/>
    <p:sldId id="376" r:id="rId5"/>
    <p:sldId id="362" r:id="rId6"/>
    <p:sldId id="379" r:id="rId7"/>
    <p:sldId id="398" r:id="rId8"/>
    <p:sldId id="380" r:id="rId9"/>
    <p:sldId id="382" r:id="rId10"/>
    <p:sldId id="383" r:id="rId11"/>
    <p:sldId id="384" r:id="rId12"/>
    <p:sldId id="430" r:id="rId13"/>
    <p:sldId id="388" r:id="rId14"/>
    <p:sldId id="389" r:id="rId15"/>
    <p:sldId id="378" r:id="rId16"/>
    <p:sldId id="385" r:id="rId17"/>
    <p:sldId id="387" r:id="rId18"/>
    <p:sldId id="390" r:id="rId19"/>
    <p:sldId id="399" r:id="rId20"/>
    <p:sldId id="401" r:id="rId21"/>
    <p:sldId id="392" r:id="rId22"/>
    <p:sldId id="393" r:id="rId23"/>
    <p:sldId id="394" r:id="rId24"/>
    <p:sldId id="414" r:id="rId25"/>
    <p:sldId id="441" r:id="rId26"/>
    <p:sldId id="429" r:id="rId27"/>
    <p:sldId id="431" r:id="rId28"/>
    <p:sldId id="438" r:id="rId29"/>
    <p:sldId id="350" r:id="rId30"/>
  </p:sldIdLst>
  <p:sldSz cx="9144000" cy="6858000" type="screen4x3"/>
  <p:notesSz cx="6797675" cy="992663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4371C3"/>
    <a:srgbClr val="37CFD7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8" autoAdjust="0"/>
    <p:restoredTop sz="87435" autoAdjust="0"/>
  </p:normalViewPr>
  <p:slideViewPr>
    <p:cSldViewPr>
      <p:cViewPr varScale="1">
        <p:scale>
          <a:sx n="102" d="100"/>
          <a:sy n="10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6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SF2012\Data%20on%20Bsf2012\Users\Orli\BSF-%20Static-WebSite\DataForInternet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SF2012\Data%20on%20Bsf2012\Users\Orli\BSF-%20Static-WebSite\DataForInternet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Grants and Administrative Expenses</a:t>
            </a:r>
          </a:p>
        </c:rich>
      </c:tx>
      <c:layout>
        <c:manualLayout>
          <c:xMode val="edge"/>
          <c:yMode val="edge"/>
          <c:x val="0.1917808219178081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27397260273968"/>
          <c:y val="0.22662889518413598"/>
          <c:w val="0.71289954337899886"/>
          <c:h val="0.53541076487251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Sheet2!$B$88</c:f>
              <c:strCache>
                <c:ptCount val="1"/>
                <c:pt idx="0">
                  <c:v>Research Grants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9817351598174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4015388487398641E-3"/>
                  <c:y val="-1.48147487229819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6986301369863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531765721065857E-2"/>
                  <c:y val="-1.4651766262928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Sheet2!$A$94:$A$97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Sheet2!$B$94:$B$97</c:f>
              <c:numCache>
                <c:formatCode>General</c:formatCode>
                <c:ptCount val="4"/>
                <c:pt idx="0">
                  <c:v>16</c:v>
                </c:pt>
                <c:pt idx="1">
                  <c:v>15.6</c:v>
                </c:pt>
                <c:pt idx="2">
                  <c:v>17.8</c:v>
                </c:pt>
                <c:pt idx="3">
                  <c:v>19.399999999999999</c:v>
                </c:pt>
              </c:numCache>
            </c:numRef>
          </c:val>
        </c:ser>
        <c:ser>
          <c:idx val="2"/>
          <c:order val="1"/>
          <c:tx>
            <c:strRef>
              <c:f>Sheet2!$C$88</c:f>
              <c:strCache>
                <c:ptCount val="1"/>
                <c:pt idx="0">
                  <c:v>Administration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5479452054796E-2"/>
                  <c:y val="1.888574126534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756696508826808E-2"/>
                  <c:y val="3.9472686310811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193866177686693E-2"/>
                  <c:y val="5.737101559188953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462265846906152E-2"/>
                  <c:y val="3.9338850349088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Sheet2!$A$94:$A$97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Sheet2!$C$94:$C$97</c:f>
              <c:numCache>
                <c:formatCode>General</c:formatCode>
                <c:ptCount val="4"/>
                <c:pt idx="0">
                  <c:v>1.21</c:v>
                </c:pt>
                <c:pt idx="1">
                  <c:v>1.1399999999999999</c:v>
                </c:pt>
                <c:pt idx="2">
                  <c:v>1.1499999999999999</c:v>
                </c:pt>
                <c:pt idx="3">
                  <c:v>1.35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5933664"/>
        <c:axId val="1665934208"/>
      </c:barChart>
      <c:catAx>
        <c:axId val="166593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66593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65934208"/>
        <c:scaling>
          <c:orientation val="minMax"/>
        </c:scaling>
        <c:delete val="0"/>
        <c:axPos val="l"/>
        <c:majorGridlines>
          <c:spPr>
            <a:ln>
              <a:solidFill>
                <a:srgbClr val="000000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Millions of </a:t>
                </a:r>
                <a:r>
                  <a:rPr lang="en-US" sz="1400" dirty="0"/>
                  <a:t>Dollars</a:t>
                </a:r>
              </a:p>
            </c:rich>
          </c:tx>
          <c:layout>
            <c:manualLayout>
              <c:xMode val="edge"/>
              <c:yMode val="edge"/>
              <c:x val="6.8493150684931703E-3"/>
              <c:y val="0.290840415486307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665933664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"/>
          <c:y val="0.91123701605288165"/>
          <c:w val="0.89783105022831278"/>
          <c:h val="7.648725212464591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Grant Awards</a:t>
            </a:r>
          </a:p>
        </c:rich>
      </c:tx>
      <c:layout>
        <c:manualLayout>
          <c:xMode val="edge"/>
          <c:yMode val="edge"/>
          <c:x val="0.29020301627877426"/>
          <c:y val="2.40631418470943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531407797224336"/>
          <c:y val="0.24671087166735781"/>
          <c:w val="0.74532580160957485"/>
          <c:h val="0.539474550708249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Sheet2!$D$25</c:f>
              <c:strCache>
                <c:ptCount val="1"/>
                <c:pt idx="0">
                  <c:v>New Grants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Sheet2!$C$40:$C$43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Sheet2!$D$40:$D$43</c:f>
              <c:numCache>
                <c:formatCode>General</c:formatCode>
                <c:ptCount val="4"/>
                <c:pt idx="0">
                  <c:v>97</c:v>
                </c:pt>
                <c:pt idx="1">
                  <c:v>121</c:v>
                </c:pt>
                <c:pt idx="2">
                  <c:v>87</c:v>
                </c:pt>
                <c:pt idx="3">
                  <c:v>105</c:v>
                </c:pt>
              </c:numCache>
            </c:numRef>
          </c:val>
        </c:ser>
        <c:ser>
          <c:idx val="2"/>
          <c:order val="1"/>
          <c:tx>
            <c:strRef>
              <c:f>Sheet2!$E$25</c:f>
              <c:strCache>
                <c:ptCount val="1"/>
                <c:pt idx="0">
                  <c:v>Ongoing Grants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Sheet2!$C$40:$C$43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Sheet2!$E$40:$E$43</c:f>
              <c:numCache>
                <c:formatCode>General</c:formatCode>
                <c:ptCount val="4"/>
                <c:pt idx="0">
                  <c:v>343</c:v>
                </c:pt>
                <c:pt idx="1">
                  <c:v>312</c:v>
                </c:pt>
                <c:pt idx="2">
                  <c:v>316</c:v>
                </c:pt>
                <c:pt idx="3">
                  <c:v>379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665926048"/>
        <c:axId val="1665934752"/>
      </c:barChart>
      <c:catAx>
        <c:axId val="16659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66593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65934752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grants</a:t>
                </a:r>
              </a:p>
            </c:rich>
          </c:tx>
          <c:layout>
            <c:manualLayout>
              <c:xMode val="edge"/>
              <c:yMode val="edge"/>
              <c:x val="5.1529764525205968E-2"/>
              <c:y val="0.1787284155270072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66592604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1808367071525008"/>
          <c:y val="0.8980276971957456"/>
          <c:w val="0.74258259448214359"/>
          <c:h val="7.8947368421052655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219" tIns="45610" rIns="91219" bIns="45610" rtlCol="0"/>
          <a:lstStyle>
            <a:lvl1pPr algn="l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219" tIns="45610" rIns="91219" bIns="45610" rtlCol="0"/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0FD564-A98A-4FAE-8372-20A1E35D4ECD}" type="datetimeFigureOut">
              <a:rPr lang="en-US"/>
              <a:pPr>
                <a:defRPr/>
              </a:pPr>
              <a:t>9/22/2019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7115"/>
            <a:ext cx="2946400" cy="497928"/>
          </a:xfrm>
          <a:prstGeom prst="rect">
            <a:avLst/>
          </a:prstGeom>
        </p:spPr>
        <p:txBody>
          <a:bodyPr vert="horz" wrap="square" lIns="91219" tIns="45610" rIns="91219" bIns="4561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/>
            </a:lvl1pPr>
          </a:lstStyle>
          <a:p>
            <a:pPr>
              <a:defRPr/>
            </a:pPr>
            <a:fld id="{0BFCE551-EE5E-4FC6-A97C-3CDCB64B1A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1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9" tIns="45610" rIns="91219" bIns="4561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9" tIns="45610" rIns="91219" bIns="4561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355"/>
            <a:ext cx="543560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27115"/>
            <a:ext cx="2946400" cy="4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9" tIns="45610" rIns="91219" bIns="4561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7115"/>
            <a:ext cx="2946400" cy="4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9" tIns="45610" rIns="91219" bIns="4561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b="0"/>
            </a:lvl1pPr>
          </a:lstStyle>
          <a:p>
            <a:pPr>
              <a:defRPr/>
            </a:pPr>
            <a:fld id="{B6EE0121-35E8-4B31-B1B3-1FEDD5D518B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2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F899C8F-19EE-4330-B83A-891B0D2CB845}" type="slidenum">
              <a:rPr lang="he-IL" smtClean="0"/>
              <a:pPr algn="l">
                <a:spcBef>
                  <a:spcPct val="0"/>
                </a:spcBef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5953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550AF54-62BE-4FC1-91FE-F46B5AFAC428}" type="slidenum">
              <a:rPr lang="he-IL" smtClean="0"/>
              <a:pPr algn="l">
                <a:spcBef>
                  <a:spcPct val="0"/>
                </a:spcBef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419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C5A4B6B-6B48-4F28-A7C0-20D9D196F8A0}" type="slidenum">
              <a:rPr lang="he-IL" smtClean="0"/>
              <a:pPr algn="l">
                <a:spcBef>
                  <a:spcPct val="0"/>
                </a:spcBef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9359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550AF54-62BE-4FC1-91FE-F46B5AFAC428}" type="slidenum">
              <a:rPr lang="he-IL" smtClean="0"/>
              <a:pPr algn="l">
                <a:spcBef>
                  <a:spcPct val="0"/>
                </a:spcBef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6752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B96D37C-90DA-4CE2-87B0-89425AA61FA4}" type="slidenum">
              <a:rPr lang="he-IL" smtClean="0"/>
              <a:pPr algn="l">
                <a:spcBef>
                  <a:spcPct val="0"/>
                </a:spcBef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5407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9190491-C9F1-4CDA-9AC2-B0849E9629DC}" type="slidenum">
              <a:rPr lang="he-IL" smtClean="0"/>
              <a:pPr algn="l">
                <a:spcBef>
                  <a:spcPct val="0"/>
                </a:spcBef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6630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08B9BD8-BB23-4A71-B3A3-CD8F51D279E2}" type="slidenum">
              <a:rPr lang="he-IL" smtClean="0"/>
              <a:pPr algn="l">
                <a:spcBef>
                  <a:spcPct val="0"/>
                </a:spcBef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0374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C457214-64EC-4B2A-964E-D68ECBC5B902}" type="slidenum">
              <a:rPr lang="he-IL" smtClean="0"/>
              <a:pPr algn="l">
                <a:spcBef>
                  <a:spcPct val="0"/>
                </a:spcBef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68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E608522-EB52-4B05-8381-E2F8B2B1EA38}" type="slidenum">
              <a:rPr lang="he-IL" smtClean="0"/>
              <a:pPr algn="l">
                <a:spcBef>
                  <a:spcPct val="0"/>
                </a:spcBef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174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F95C8E1D-E871-4337-9679-240FA4C91991}" type="slidenum">
              <a:rPr lang="he-IL" smtClean="0"/>
              <a:pPr algn="l">
                <a:spcBef>
                  <a:spcPct val="0"/>
                </a:spcBef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4356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1588" y="9427115"/>
            <a:ext cx="2946400" cy="49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9" tIns="45610" rIns="91219" bIns="45610"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9D771168-F2A1-4EF5-87BA-D00996BC0EDC}" type="slidenum">
              <a:rPr lang="he-IL" b="0"/>
              <a:pPr algn="l" eaLnBrk="1" hangingPunct="1">
                <a:spcBef>
                  <a:spcPct val="0"/>
                </a:spcBef>
              </a:pPr>
              <a:t>19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8019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DDFC662-94C1-466D-8663-99835387209C}" type="slidenum">
              <a:rPr lang="he-IL" smtClean="0"/>
              <a:pPr algn="l">
                <a:spcBef>
                  <a:spcPct val="0"/>
                </a:spcBef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907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1588" y="9427115"/>
            <a:ext cx="2946400" cy="49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9" tIns="45610" rIns="91219" bIns="45610"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CA80DB78-4B24-4435-BB26-F67D906D9D66}" type="slidenum">
              <a:rPr lang="he-IL" b="0"/>
              <a:pPr algn="l" eaLnBrk="1" hangingPunct="1">
                <a:spcBef>
                  <a:spcPct val="0"/>
                </a:spcBef>
              </a:pPr>
              <a:t>20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213778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9F06617-F041-430F-9206-36F33E736EFC}" type="slidenum">
              <a:rPr lang="he-IL" smtClean="0"/>
              <a:pPr algn="l">
                <a:spcBef>
                  <a:spcPct val="0"/>
                </a:spcBef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0795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AC826E8-C03B-4667-91EB-EF3FB76018B0}" type="slidenum">
              <a:rPr lang="he-IL" smtClean="0"/>
              <a:pPr algn="l">
                <a:spcBef>
                  <a:spcPct val="0"/>
                </a:spcBef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38561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B4CFBC7E-BC9D-4763-8805-27BFDEC64D04}" type="slidenum">
              <a:rPr lang="he-IL" smtClean="0"/>
              <a:pPr algn="l">
                <a:spcBef>
                  <a:spcPct val="0"/>
                </a:spcBef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0904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0121-35E8-4B31-B1B3-1FEDD5D518B7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9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0121-35E8-4B31-B1B3-1FEDD5D518B7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4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805B3A92-3B30-4419-93FE-0B5B000A257B}" type="slidenum">
              <a:rPr lang="he-IL" smtClean="0"/>
              <a:pPr algn="l">
                <a:spcBef>
                  <a:spcPct val="0"/>
                </a:spcBef>
              </a:pPr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110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5BF463A-9CEC-45B4-A57F-A83E62420697}" type="slidenum">
              <a:rPr lang="he-IL" smtClean="0"/>
              <a:pPr algn="l">
                <a:spcBef>
                  <a:spcPct val="0"/>
                </a:spcBef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55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E47322B-484D-4687-8C90-024164D367BA}" type="slidenum">
              <a:rPr lang="he-IL" smtClean="0"/>
              <a:pPr algn="l">
                <a:spcBef>
                  <a:spcPct val="0"/>
                </a:spcBef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92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A50DA98-5710-47A4-9C86-BB713B624773}" type="slidenum">
              <a:rPr lang="he-IL" smtClean="0"/>
              <a:pPr algn="l">
                <a:spcBef>
                  <a:spcPct val="0"/>
                </a:spcBef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151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AEC97C27-C4DA-4701-8DFC-606ABA20D2A9}" type="slidenum">
              <a:rPr lang="he-IL" smtClean="0"/>
              <a:pPr algn="l">
                <a:spcBef>
                  <a:spcPct val="0"/>
                </a:spcBef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632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88" y="9427115"/>
            <a:ext cx="2946400" cy="49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9" tIns="45610" rIns="91219" bIns="45610"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FD7C43A9-1A34-41D1-BAD0-462FD8C35A91}" type="slidenum">
              <a:rPr lang="he-IL" b="0"/>
              <a:pPr algn="l" eaLnBrk="1" hangingPunct="1">
                <a:spcBef>
                  <a:spcPct val="0"/>
                </a:spcBef>
              </a:pPr>
              <a:t>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180402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13279BF2-9276-4B24-9A04-1E78E75C2FF9}" type="slidenum">
              <a:rPr lang="he-IL" smtClean="0"/>
              <a:pPr algn="l">
                <a:spcBef>
                  <a:spcPct val="0"/>
                </a:spcBef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295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4375" indent="-274638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8550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8288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8025" indent="-219075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52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24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96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6825" indent="-219075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37DE787-CB6B-42AB-B091-7ED2C344E196}" type="slidenum">
              <a:rPr lang="he-IL" smtClean="0"/>
              <a:pPr algn="l">
                <a:spcBef>
                  <a:spcPct val="0"/>
                </a:spcBef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704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sz="2200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756C63-45A0-4922-85C0-F16EB1723D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9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060D-F336-4256-B025-740511A5B0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29C8F-7335-4B71-8D57-5E1FD90693A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6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10477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sz="4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defRPr>
                <a:latin typeface="Times New Roman" pitchFamily="18" charset="0"/>
                <a:cs typeface="Times New Roman" pitchFamily="18" charset="0"/>
              </a:defRPr>
            </a:lvl1pPr>
            <a:lvl2pPr algn="r" rtl="1">
              <a:defRPr>
                <a:latin typeface="Times New Roman" pitchFamily="18" charset="0"/>
                <a:cs typeface="Times New Roman" pitchFamily="18" charset="0"/>
              </a:defRPr>
            </a:lvl2pPr>
            <a:lvl3pPr algn="r" rtl="1">
              <a:defRPr>
                <a:latin typeface="Times New Roman" pitchFamily="18" charset="0"/>
                <a:cs typeface="Times New Roman" pitchFamily="18" charset="0"/>
              </a:defRPr>
            </a:lvl3pPr>
            <a:lvl4pPr algn="r" rtl="1">
              <a:defRPr>
                <a:latin typeface="Times New Roman" pitchFamily="18" charset="0"/>
                <a:cs typeface="Times New Roman" pitchFamily="18" charset="0"/>
              </a:defRPr>
            </a:lvl4pPr>
            <a:lvl5pPr algn="r" rtl="1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313" y="6500813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D233-D90A-485A-A47A-FF738C2E24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b="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sz="2200" b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C861B-0AD9-448F-94E9-40FE47626D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2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4BD5-51B6-4E12-BF05-DF9DF0E62F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9ACB-F1B0-45FD-89CF-21E10A2AB0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1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98BA-1ED4-4BA9-AF6B-C619354B87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6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3517-8C4B-4E77-B846-B62A1E22B0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D7BAF86-EFD2-48EE-B483-ED2F8D2397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4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391FD24-327E-4101-A68D-B3241503376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  <a:alpha val="11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sz="2200" b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rtl="1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rtl="1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1" eaLnBrk="1" hangingPunct="1">
              <a:defRPr sz="1200" b="0"/>
            </a:lvl1pPr>
          </a:lstStyle>
          <a:p>
            <a:pPr>
              <a:defRPr/>
            </a:pPr>
            <a:fld id="{C1697373-2994-4861-A8B2-BDCA17BAC8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6199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FFF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Gish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Century Gothic" pitchFamily="34" charset="0"/>
          <a:ea typeface="Gisha"/>
          <a:cs typeface="Gisha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Gish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Gish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Gish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Gish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Gish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>
          <a:xfrm>
            <a:off x="1116013" y="5643563"/>
            <a:ext cx="6929437" cy="1214437"/>
          </a:xfrm>
        </p:spPr>
        <p:txBody>
          <a:bodyPr/>
          <a:lstStyle/>
          <a:p>
            <a:pPr algn="ctr" rtl="1" eaLnBrk="1" hangingPunct="1">
              <a:lnSpc>
                <a:spcPct val="90000"/>
              </a:lnSpc>
              <a:buNone/>
            </a:pPr>
            <a:r>
              <a:rPr lang="he-I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ד"ר חני הרינג</a:t>
            </a:r>
          </a:p>
          <a:p>
            <a:pPr algn="ctr" rtl="1" eaLnBrk="1" hangingPunct="1">
              <a:lnSpc>
                <a:spcPct val="90000"/>
              </a:lnSpc>
              <a:buNone/>
            </a:pPr>
            <a:r>
              <a:rPr lang="he-I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סגנית מנהל הקרן</a:t>
            </a:r>
          </a:p>
        </p:txBody>
      </p:sp>
      <p:pic>
        <p:nvPicPr>
          <p:cNvPr id="15363" name="Picture 4" descr="header_le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BSF_logo Fin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674813"/>
            <a:ext cx="6929437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338932"/>
            <a:ext cx="8229600" cy="13990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מספר ההגשות (ואחוזי הצלחה) בשנים האחרונות - קבוצה 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he-IL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37933" name="Group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13716"/>
              </p:ext>
            </p:extLst>
          </p:nvPr>
        </p:nvGraphicFramePr>
        <p:xfrm>
          <a:off x="755576" y="1628800"/>
          <a:ext cx="7679022" cy="5122675"/>
        </p:xfrm>
        <a:graphic>
          <a:graphicData uri="http://schemas.openxmlformats.org/drawingml/2006/table">
            <a:tbl>
              <a:tblPr rtl="1"/>
              <a:tblGrid>
                <a:gridCol w="1278149"/>
                <a:gridCol w="1278149"/>
                <a:gridCol w="1152672"/>
                <a:gridCol w="1207601"/>
                <a:gridCol w="1060143"/>
                <a:gridCol w="1702308"/>
              </a:tblGrid>
              <a:tr h="7044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17/18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15/16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13/14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11/12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AOR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95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90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(21%)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(21%)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(19%)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117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(18%)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Health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Sciences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101050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210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(28%)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200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(29%)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246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(28%)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241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(26%)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life Sciences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05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(22%)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(22%)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20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(20%)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Biomedical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Engineering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977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75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(24%)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82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(22%)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Psychology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Psychobiology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62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347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386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452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(25%)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460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(23%)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4" y="81606"/>
            <a:ext cx="8774390" cy="956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e-IL" sz="4000" b="1" dirty="0" smtClean="0">
                <a:solidFill>
                  <a:srgbClr val="FFFF00"/>
                </a:solidFill>
              </a:rPr>
              <a:t>מספר ההגשות (ואחוזי הצלחה) בשנים האחרונות - קבוצה </a:t>
            </a:r>
            <a:r>
              <a:rPr lang="en-US" sz="4000" b="1" dirty="0" smtClean="0">
                <a:solidFill>
                  <a:srgbClr val="FFFF00"/>
                </a:solidFill>
              </a:rPr>
              <a:t>II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24666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66466"/>
              </p:ext>
            </p:extLst>
          </p:nvPr>
        </p:nvGraphicFramePr>
        <p:xfrm>
          <a:off x="971600" y="1037906"/>
          <a:ext cx="8064897" cy="5938720"/>
        </p:xfrm>
        <a:graphic>
          <a:graphicData uri="http://schemas.openxmlformats.org/drawingml/2006/table">
            <a:tbl>
              <a:tblPr rtl="1"/>
              <a:tblGrid>
                <a:gridCol w="1380493"/>
                <a:gridCol w="1380493"/>
                <a:gridCol w="1380493"/>
                <a:gridCol w="1380493"/>
                <a:gridCol w="2542925"/>
              </a:tblGrid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18/19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16/17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14/15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12/13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AOR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71 (32%)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79 (38%)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90 (30%)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90 (41%)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39 (21%)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32 (34%)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44 (27%)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44 (36%)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20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58 (38%)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   29 (45%)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47 (34%)</a:t>
                      </a:r>
                    </a:p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41 (34%)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56 (30%)</a:t>
                      </a:r>
                    </a:p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56 (21%)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53 (34%)</a:t>
                      </a:r>
                    </a:p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49 (37%)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Mathematics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Computer Sciences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30 (30%)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42 (33%)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30 (27%)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25 (28%)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Material Sciences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552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27 (22%)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22 (27%)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29 (24%)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24 (25%)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Atmosph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. &amp; Earth Sciences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80522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 (12%)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17 (12%)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14 (21%)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11 (18%)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Environmental Sciences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26(23%)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21 (14%)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16 (31%)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Ecology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7 (29%)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11 (18%)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9 (22%)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 (38%)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Energy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10 (10%)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13 (23%)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 (0%)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Oceanography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22 (23%)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17 (24%)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17 (18%)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21 (24%)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Economic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68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19 (21%)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13 (23%)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19 (16%)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23 (17%)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Sociology   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95494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69 (17%)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52 (19%)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Psychology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20"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379 (28%)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409 (30%)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398 (25%)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368 (33%)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r" defTabSz="914400" rtl="1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Total         </a:t>
                      </a:r>
                    </a:p>
                  </a:txBody>
                  <a:tcPr marL="91437" marR="91437" marT="45703" marB="4570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338932"/>
            <a:ext cx="8229600" cy="1399032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" indent="0" algn="ctr" rtl="0">
              <a:buNone/>
            </a:pPr>
            <a:r>
              <a:rPr lang="en-US" b="1" dirty="0"/>
              <a:t>FROM </a:t>
            </a:r>
            <a:r>
              <a:rPr lang="en-US" b="1" dirty="0" smtClean="0"/>
              <a:t>2017</a:t>
            </a:r>
          </a:p>
          <a:p>
            <a:pPr algn="ctr" rtl="0"/>
            <a:r>
              <a:rPr lang="en-US" b="1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SUCCESS  RATE  IS EXPECTED TO </a:t>
            </a:r>
            <a:r>
              <a:rPr lang="en-US" b="1" dirty="0">
                <a:solidFill>
                  <a:srgbClr val="FFFF00"/>
                </a:solidFill>
              </a:rPr>
              <a:t>BE </a:t>
            </a:r>
            <a:r>
              <a:rPr lang="en-US" b="1" dirty="0" smtClean="0">
                <a:solidFill>
                  <a:srgbClr val="FFFF00"/>
                </a:solidFill>
              </a:rPr>
              <a:t>LIMITED  TO  25%</a:t>
            </a:r>
          </a:p>
          <a:p>
            <a:pPr algn="ctr" rtl="0"/>
            <a:r>
              <a:rPr lang="en-US" b="1" dirty="0" smtClean="0">
                <a:solidFill>
                  <a:srgbClr val="FFFF00"/>
                </a:solidFill>
              </a:rPr>
              <a:t>Current year budget was increased by~ 150%</a:t>
            </a:r>
            <a:r>
              <a:rPr lang="he-IL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73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5556"/>
            <a:ext cx="8229600" cy="1399033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כללי הגשה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805487"/>
          </a:xfrm>
        </p:spPr>
        <p:txBody>
          <a:bodyPr/>
          <a:lstStyle/>
          <a:p>
            <a:r>
              <a:rPr lang="he-IL" sz="2800" b="1" dirty="0" smtClean="0"/>
              <a:t>ההגשה לתוכנית הרגילה היא פעם בשנה , ב-</a:t>
            </a:r>
            <a:r>
              <a:rPr lang="en-US" sz="2800" b="1" dirty="0" smtClean="0"/>
              <a:t>20</a:t>
            </a:r>
            <a:r>
              <a:rPr lang="he-IL" sz="3200" b="1" dirty="0" smtClean="0"/>
              <a:t> </a:t>
            </a:r>
            <a:r>
              <a:rPr lang="he-IL" sz="2800" b="1" dirty="0" smtClean="0"/>
              <a:t>נובמבר.</a:t>
            </a:r>
          </a:p>
          <a:p>
            <a:r>
              <a:rPr lang="he-IL" sz="2800" b="1" dirty="0" smtClean="0"/>
              <a:t> ההגשה באמצעות המוסד בלבד  (תאריך הגשה אחד לחוקרים ורשויות מחקר).</a:t>
            </a:r>
          </a:p>
          <a:p>
            <a:r>
              <a:rPr lang="he-IL" sz="2800" b="1" dirty="0" smtClean="0"/>
              <a:t>הגשה דרך אתר הקרן בלבד.</a:t>
            </a:r>
          </a:p>
          <a:p>
            <a:r>
              <a:rPr lang="he-IL" sz="2800" b="1" dirty="0" smtClean="0"/>
              <a:t>החוקרים צריכים להיות חברי סגל או במעמד דומה ובעלי </a:t>
            </a:r>
            <a:r>
              <a:rPr lang="en-US" sz="2800" b="1" dirty="0" smtClean="0"/>
              <a:t>Ph. D </a:t>
            </a:r>
            <a:r>
              <a:rPr lang="he-IL" sz="2800" b="1" dirty="0" smtClean="0"/>
              <a:t> או </a:t>
            </a:r>
            <a:r>
              <a:rPr lang="en-US" sz="2800" b="1" dirty="0" smtClean="0"/>
              <a:t>MD</a:t>
            </a:r>
            <a:r>
              <a:rPr lang="he-IL" sz="2800" b="1" dirty="0" smtClean="0"/>
              <a:t>.</a:t>
            </a:r>
          </a:p>
          <a:p>
            <a:r>
              <a:rPr lang="he-IL" sz="2800" b="1" dirty="0" smtClean="0"/>
              <a:t>מספר החוקרים בהצעה מוגבל ל- 6.</a:t>
            </a:r>
          </a:p>
          <a:p>
            <a:r>
              <a:rPr lang="he-IL" sz="2800" b="1" dirty="0" smtClean="0"/>
              <a:t>חוקר לא יורשה להגיש יותר מהצעה אחת.</a:t>
            </a:r>
          </a:p>
          <a:p>
            <a:r>
              <a:rPr lang="he-IL" sz="2800" b="1" dirty="0" smtClean="0"/>
              <a:t>לחוקר יהיה מענק פעיל אחד בלבד.</a:t>
            </a:r>
          </a:p>
          <a:p>
            <a:r>
              <a:rPr lang="he-IL" sz="2800" b="1" dirty="0" smtClean="0"/>
              <a:t>הצעה בין-תחומית לא תוגש שנה אחר שנה בתחומים השונים.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9728"/>
            <a:ext cx="7917506" cy="1192384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כללי הגשה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5732463"/>
          </a:xfrm>
        </p:spPr>
        <p:txBody>
          <a:bodyPr/>
          <a:lstStyle/>
          <a:p>
            <a:r>
              <a:rPr lang="he-IL" sz="2400" b="1" dirty="0" smtClean="0"/>
              <a:t>חוקר מחברה יכול להיות שותף להצעה, אך לא לקבל מימון מעבר להוצאות נסיעה.</a:t>
            </a:r>
          </a:p>
          <a:p>
            <a:r>
              <a:rPr lang="he-IL" sz="2400" b="1" dirty="0" smtClean="0"/>
              <a:t>נחתם הסדר עם ה-</a:t>
            </a:r>
            <a:r>
              <a:rPr lang="en-US" sz="2400" b="1" dirty="0" smtClean="0"/>
              <a:t>NIH</a:t>
            </a:r>
            <a:r>
              <a:rPr lang="he-IL" sz="2400" b="1" dirty="0" smtClean="0"/>
              <a:t> ועם ה- </a:t>
            </a:r>
            <a:r>
              <a:rPr lang="en-US" sz="2400" b="1" dirty="0"/>
              <a:t>Lawrence National Labs </a:t>
            </a:r>
            <a:r>
              <a:rPr lang="he-IL" sz="2400" b="1" dirty="0" smtClean="0"/>
              <a:t>, לפיו חוקר ממוסדות אלה יכול לקבל כסף מה-</a:t>
            </a:r>
            <a:r>
              <a:rPr lang="en-US" sz="2400" b="1" dirty="0" smtClean="0"/>
              <a:t>BSF</a:t>
            </a:r>
            <a:r>
              <a:rPr lang="he-IL" sz="2400" b="1" dirty="0" smtClean="0"/>
              <a:t>. עם מוסדות ממשלתיים אחרים יש לבדוק לפני ההגשה. </a:t>
            </a:r>
          </a:p>
          <a:p>
            <a:r>
              <a:rPr lang="he-IL" sz="2400" b="1" dirty="0" smtClean="0"/>
              <a:t>עדיף שותף מאוניברסיטה אמריקאית ולא ממוסד מחקר ממשלתי. </a:t>
            </a:r>
            <a:r>
              <a:rPr lang="he-IL" sz="2400" b="1" i="1" dirty="0" smtClean="0"/>
              <a:t>במידה והשותף מבקש כסף רק לנסיעות, הבעיה לא קיימת.</a:t>
            </a:r>
          </a:p>
          <a:p>
            <a:r>
              <a:rPr lang="he-IL" sz="2400" b="1" dirty="0" smtClean="0"/>
              <a:t>בקשה שנדחתה תוגש רק עוד פעם נוספת אחת. </a:t>
            </a:r>
          </a:p>
          <a:p>
            <a:r>
              <a:rPr lang="he-IL" sz="2400" b="1" dirty="0" smtClean="0"/>
              <a:t>חוקרים שבקשתם נקבעה כמצוינת יוכלו להגיש גם פעם שלישית. </a:t>
            </a:r>
          </a:p>
          <a:p>
            <a:r>
              <a:rPr lang="he-IL" sz="2400" b="1" dirty="0" smtClean="0"/>
              <a:t>כללי ההגשה מפורטים באתר:  </a:t>
            </a:r>
            <a:r>
              <a:rPr lang="en-US" sz="2400" b="1" dirty="0" smtClean="0">
                <a:solidFill>
                  <a:srgbClr val="FFFF00"/>
                </a:solidFill>
              </a:rPr>
              <a:t>www.bsf.org.il </a:t>
            </a:r>
            <a:r>
              <a:rPr lang="he-IL" sz="2400" b="1" dirty="0" smtClean="0"/>
              <a:t> ויתעדכנו כל שנה.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6" y="-237332"/>
            <a:ext cx="8229599" cy="1399033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תהליך השיפוט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30225" y="764704"/>
            <a:ext cx="8362255" cy="5760639"/>
          </a:xfrm>
        </p:spPr>
        <p:txBody>
          <a:bodyPr/>
          <a:lstStyle/>
          <a:p>
            <a:r>
              <a:rPr lang="he-IL" sz="2800" b="1" dirty="0" smtClean="0"/>
              <a:t>לתוכנית הרגילה הוגשו בנובמבר 2018 </a:t>
            </a:r>
            <a:r>
              <a:rPr lang="en-US" sz="2800" b="1" dirty="0"/>
              <a:t>,</a:t>
            </a:r>
            <a:r>
              <a:rPr lang="he-IL" sz="2800" b="1" dirty="0" smtClean="0"/>
              <a:t>379 בקשות.</a:t>
            </a:r>
          </a:p>
          <a:p>
            <a:r>
              <a:rPr lang="he-IL" sz="2800" b="1" dirty="0" smtClean="0"/>
              <a:t>כ 150-200 בקשות בשנה נמצאות ראויות למימון אבל רק כ</a:t>
            </a:r>
            <a:r>
              <a:rPr lang="en-US" sz="2800" b="1" dirty="0" smtClean="0"/>
              <a:t>-</a:t>
            </a:r>
            <a:r>
              <a:rPr lang="he-IL" sz="2800" b="1" dirty="0" smtClean="0"/>
              <a:t> 100 ממומנות מחמת מגבלות תקציב.</a:t>
            </a:r>
          </a:p>
          <a:p>
            <a:r>
              <a:rPr lang="he-IL" sz="2800" b="1" dirty="0" smtClean="0"/>
              <a:t>לכל הצעה מתקבלות  3 עד 5 חוות דעת.</a:t>
            </a:r>
          </a:p>
          <a:p>
            <a:r>
              <a:rPr lang="he-IL" sz="2800" b="1" dirty="0" smtClean="0"/>
              <a:t>הבחירה נעשית על סמך ביקורת עמיתים מכל העולם ובסיוע פנלים של יועצים מקרב הקהילה האקדמית בארץ ובארה"ב.</a:t>
            </a:r>
          </a:p>
          <a:p>
            <a:r>
              <a:rPr lang="he-IL" sz="2800" b="1" dirty="0" smtClean="0"/>
              <a:t>  15%מהסוקרים ישראלים 42.5% אמריקאים ו42.5% אירופאים ואחרים  (מתוך כ-</a:t>
            </a:r>
            <a:r>
              <a:rPr lang="en-US" sz="2800" b="1" dirty="0" smtClean="0"/>
              <a:t>1800</a:t>
            </a:r>
            <a:r>
              <a:rPr lang="he-IL" sz="2800" b="1" dirty="0" smtClean="0"/>
              <a:t> חוות דעת שהתקבלו ב-</a:t>
            </a:r>
            <a:r>
              <a:rPr lang="en-US" sz="2800" b="1" dirty="0" smtClean="0"/>
              <a:t> 2018/2019</a:t>
            </a:r>
            <a:r>
              <a:rPr lang="he-IL" sz="2800" b="1" dirty="0" smtClean="0"/>
              <a:t>).</a:t>
            </a:r>
          </a:p>
          <a:p>
            <a:r>
              <a:rPr lang="he-IL" sz="2800" b="1" dirty="0" smtClean="0"/>
              <a:t>חוסר האפשרות לממן את כל הבקשות המומלצות יוצר כעסים ולעיתים טענות על שיפוט מוטה.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he-IL" sz="3600" dirty="0" smtClean="0"/>
              <a:t>לכל תחום נבחרים ראשי תחום ויועצים.</a:t>
            </a:r>
          </a:p>
          <a:p>
            <a:r>
              <a:rPr lang="he-IL" sz="3600" dirty="0" smtClean="0"/>
              <a:t>ראש התחום מחלק את העבודות ליועצים בתחום. </a:t>
            </a:r>
          </a:p>
          <a:p>
            <a:r>
              <a:rPr lang="he-IL" sz="3600" dirty="0" smtClean="0"/>
              <a:t>היועץ ממליץ על סוקרים פוטנציאלים.</a:t>
            </a:r>
          </a:p>
          <a:p>
            <a:r>
              <a:rPr lang="he-IL" sz="3600" dirty="0" smtClean="0"/>
              <a:t>פאנל היועצים מתכנס לדון בשמות המוצעים ומוסיף עוד שמות, כולל  2 מהרשימה שהמליצו מגישי ההצעה.</a:t>
            </a:r>
          </a:p>
          <a:p>
            <a:r>
              <a:rPr lang="he-IL" sz="3600" dirty="0" smtClean="0"/>
              <a:t>הקרן מנהלת תכתובת אלקטרונית עם הסוקרים.</a:t>
            </a:r>
          </a:p>
          <a:p>
            <a:r>
              <a:rPr lang="he-IL" sz="3600" dirty="0" smtClean="0"/>
              <a:t>היועץ מסכם את חוות הדעת ומוסיף את הערכתו.</a:t>
            </a:r>
          </a:p>
          <a:p>
            <a:r>
              <a:rPr lang="he-IL" sz="3600" dirty="0" smtClean="0"/>
              <a:t>בחלק מהעבודות ראש התחום נדרש לתת חוות דעת שניה.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051050" y="333375"/>
            <a:ext cx="60499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תהליך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השיפוט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6" y="5556"/>
            <a:ext cx="8229599" cy="1399033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תהליך השיפוט - קבלת ההחלטות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he-IL" sz="2400" b="1" dirty="0" smtClean="0"/>
              <a:t>צוות ה</a:t>
            </a:r>
            <a:r>
              <a:rPr lang="en-US" sz="2400" b="1" dirty="0" smtClean="0"/>
              <a:t>BSF-</a:t>
            </a:r>
            <a:r>
              <a:rPr lang="he-IL" sz="2400" b="1" dirty="0" smtClean="0"/>
              <a:t> קורא את כל חוות הדעת.</a:t>
            </a:r>
          </a:p>
          <a:p>
            <a:r>
              <a:rPr lang="he-IL" sz="2400" b="1" dirty="0" smtClean="0"/>
              <a:t>בתום הליך קבלת חוות הדעת היועצים מתכנסים לדון בעבודות בנוכחות צוות ה-</a:t>
            </a:r>
            <a:r>
              <a:rPr lang="en-US" sz="2400" b="1" dirty="0" smtClean="0"/>
              <a:t>BSF</a:t>
            </a:r>
            <a:r>
              <a:rPr lang="he-IL" sz="2400" b="1" dirty="0" smtClean="0"/>
              <a:t>.</a:t>
            </a:r>
          </a:p>
          <a:p>
            <a:r>
              <a:rPr lang="he-IL" sz="2400" b="1" dirty="0" smtClean="0"/>
              <a:t>עבודות בציון ועדה מעל  95 בתכנית הרגילה, ובציון מעל 92 עבור תכנית לצעירים , תוגדרנה כראויות למענק.</a:t>
            </a:r>
          </a:p>
          <a:p>
            <a:r>
              <a:rPr lang="he-IL" sz="2400" b="1" u="sng" dirty="0" smtClean="0"/>
              <a:t>קריטריון חשוב:   באם היה מענק קודם, האם היו מאמרים משותפים?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sz="2400" b="1" dirty="0" smtClean="0"/>
              <a:t>    כל ההצעות הראויות ידורגו על ידי הועדה. ההחלטה על אחוז הזכיה בכל הועדות תעשה ע"י מועצת המנהלים ולא תעלה על 25%. אין מצב שתמומנה כל הבקשות שנמצאו כראויות למימון, כך שחלק מהן לא יקבלו מענק.</a:t>
            </a:r>
          </a:p>
          <a:p>
            <a:r>
              <a:rPr lang="he-IL" sz="2400" b="1" dirty="0" smtClean="0"/>
              <a:t>עבודות שלא נמצאו ראויות למענק יקבלו מכתב דחיה. החוקרים יקבלו את כל הסקירות החיצוניות ,ובנוסף גם את סיכום והמלצות הועדה. במידה ויחליטו להגיש שוב יצטרכו להתיחס להערות.</a:t>
            </a:r>
          </a:p>
          <a:p>
            <a:r>
              <a:rPr lang="he-IL" sz="2400" b="1" dirty="0" smtClean="0"/>
              <a:t> גובה המימון נקבע על יד הקרן וחלוקתו תהיה על פי רצון החוקרים.</a:t>
            </a:r>
            <a:endParaRPr lang="he-IL" sz="2400" b="1" u="sng" dirty="0" smtClean="0"/>
          </a:p>
          <a:p>
            <a:pPr marL="742950" lvl="1"/>
            <a:r>
              <a:rPr lang="he-IL" sz="2000" b="1" u="sng" dirty="0" smtClean="0"/>
              <a:t> </a:t>
            </a:r>
            <a:endParaRPr lang="he-IL" sz="20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265906"/>
            <a:ext cx="8229600" cy="1399033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תוכניות מענקים - מענק רגיל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68313" y="1571625"/>
            <a:ext cx="8229600" cy="5286375"/>
          </a:xfrm>
        </p:spPr>
        <p:txBody>
          <a:bodyPr/>
          <a:lstStyle/>
          <a:p>
            <a:r>
              <a:rPr lang="he-IL" sz="2800" b="1" dirty="0" smtClean="0"/>
              <a:t> בקשת התקציב מוגבלת ל-</a:t>
            </a:r>
            <a:r>
              <a:rPr lang="he-IL" sz="2400" b="1" dirty="0" smtClean="0">
                <a:solidFill>
                  <a:srgbClr val="FFFF00"/>
                </a:solidFill>
              </a:rPr>
              <a:t> 250,000$ כולל  תקורה (15%).</a:t>
            </a:r>
          </a:p>
          <a:p>
            <a:r>
              <a:rPr lang="he-IL" sz="2400" b="1" dirty="0" smtClean="0"/>
              <a:t>משך המחקר 2-4 שנים מחתימת החוזה.</a:t>
            </a:r>
          </a:p>
          <a:p>
            <a:r>
              <a:rPr lang="he-IL" sz="2400" b="1" dirty="0" smtClean="0"/>
              <a:t>ההקצבה השנתית לא גדלה בגין קיצור משך הגרנט!</a:t>
            </a:r>
          </a:p>
          <a:p>
            <a:pPr algn="just"/>
            <a:r>
              <a:rPr lang="he-IL" sz="2400" b="1" dirty="0" smtClean="0"/>
              <a:t>מענקים ניתנים בסכומים של עד </a:t>
            </a:r>
            <a:r>
              <a:rPr lang="he-IL" sz="2400" b="1" dirty="0" smtClean="0">
                <a:solidFill>
                  <a:srgbClr val="FFFF00"/>
                </a:solidFill>
              </a:rPr>
              <a:t>55000$ 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he-IL" sz="2400" b="1" dirty="0" smtClean="0"/>
              <a:t>לשנה לשני החוקרים יחדיו. </a:t>
            </a:r>
          </a:p>
          <a:p>
            <a:r>
              <a:rPr lang="he-IL" sz="2400" b="1" dirty="0" smtClean="0"/>
              <a:t>מחקר תאורטי המצריך כח אדם בלבד זוכה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sz="2400" b="1" dirty="0" smtClean="0"/>
              <a:t> 	בכ- </a:t>
            </a:r>
            <a:r>
              <a:rPr lang="he-IL" sz="2400" b="1" dirty="0" smtClean="0">
                <a:solidFill>
                  <a:srgbClr val="FFFF00"/>
                </a:solidFill>
              </a:rPr>
              <a:t>35,000-$25,000$</a:t>
            </a:r>
            <a:r>
              <a:rPr lang="he-IL" sz="2400" b="1" dirty="0" smtClean="0"/>
              <a:t> לשנה.</a:t>
            </a:r>
          </a:p>
          <a:p>
            <a:r>
              <a:rPr lang="he-IL" sz="2400" b="1" dirty="0" smtClean="0"/>
              <a:t>מחקר המצריך גם עבודת שדה/מעבדה יזכה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sz="2400" b="1" dirty="0" smtClean="0"/>
              <a:t>	בכ</a:t>
            </a:r>
            <a:r>
              <a:rPr lang="he-IL" sz="2400" b="1" dirty="0" smtClean="0">
                <a:solidFill>
                  <a:srgbClr val="FFFF00"/>
                </a:solidFill>
              </a:rPr>
              <a:t>-35,000-55,000$</a:t>
            </a:r>
            <a:r>
              <a:rPr lang="he-IL" sz="2400" b="1" dirty="0" smtClean="0"/>
              <a:t> לשנה.</a:t>
            </a:r>
          </a:p>
          <a:p>
            <a:r>
              <a:rPr lang="he-IL" sz="2400" b="1" dirty="0" smtClean="0"/>
              <a:t>גודל המענק תלוי באם הבקשה כוללת חלוקת  כסף  גם לאמריקאי.</a:t>
            </a:r>
            <a:endParaRPr lang="en-US" sz="2400" b="1" dirty="0" smtClean="0"/>
          </a:p>
          <a:p>
            <a:r>
              <a:rPr lang="he-IL" sz="2400" b="1" dirty="0" smtClean="0"/>
              <a:t>התקציב השנה עלה ב150% בגלל הגבלת אחוז הזכיה- נתון להחלטת מועצת המנהלים.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611560" y="836712"/>
            <a:ext cx="8136904" cy="5472608"/>
          </a:xfrm>
        </p:spPr>
        <p:txBody>
          <a:bodyPr/>
          <a:lstStyle/>
          <a:p>
            <a:pPr algn="r" rtl="1"/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זכאים להגיש חוקרים עד 10 שנים ממועד קבלת תארי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או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r" rtl="1"/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הבקשה היא לשתי שנות מחקר בסכום כולל של 75,000$.</a:t>
            </a:r>
          </a:p>
          <a:p>
            <a:pPr algn="r" rtl="1"/>
            <a:r>
              <a:rPr lang="he-IL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החל מהגשות 2019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מוסדות המחקר לא יחויבו במטשינג והתקציב כולו ינתן עי ה-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BSF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rtl="1"/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ההגשה והשיפוט דומים לבקשות רגילות, אולם קיימת העדפה מסוימת בתהליך השיפוט והמיון. במחזור האחרון זכו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לעומת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28%</a:t>
            </a:r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זכיה לכל שאר המגישים.</a:t>
            </a:r>
          </a:p>
          <a:p>
            <a:pPr algn="r" rtl="1"/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לא ניתן להגיש באותו מחזור גם בקשה במסלול הרגיל.</a:t>
            </a:r>
          </a:p>
          <a:p>
            <a:pPr algn="r" rtl="1"/>
            <a:r>
              <a:rPr lang="he-I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החוקר הבכיר לא מקבל כסף. אם שני המגישים צעירים הם יזכו כל אחד ב- 75,000$. לא ניתן להגיש יותר משני צעירים בהצעה. </a:t>
            </a:r>
          </a:p>
          <a:p>
            <a:pPr algn="r" rtl="1"/>
            <a:endParaRPr lang="he-IL" sz="2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he-IL" sz="2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he-IL" sz="2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19672" y="75437"/>
            <a:ext cx="66246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 algn="ctr" rtl="1"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תוכנית מענקים לצעירים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7" y="170656"/>
            <a:ext cx="8229601" cy="139903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אודות הקרן הדו לאומית למדע ישראל-  ארה"ב </a:t>
            </a:r>
            <a:r>
              <a:rPr lang="en-US" b="1" dirty="0" smtClean="0">
                <a:solidFill>
                  <a:srgbClr val="FFFF00"/>
                </a:solidFill>
              </a:rPr>
              <a:t> (BSF)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he-IL" sz="3600" b="1" smtClean="0"/>
              <a:t>הקרן נוסדה ב 1972.</a:t>
            </a:r>
          </a:p>
          <a:p>
            <a:r>
              <a:rPr lang="he-IL" sz="3600" b="1" smtClean="0"/>
              <a:t>משרדי הקרן  מצויים בישראל (ירושלים).</a:t>
            </a:r>
          </a:p>
          <a:p>
            <a:r>
              <a:rPr lang="he-IL" sz="3600" b="1" smtClean="0"/>
              <a:t>הקרן בבעלות משותפת של ממשלות ארה"ב וישראל.</a:t>
            </a:r>
          </a:p>
          <a:p>
            <a:r>
              <a:rPr lang="he-IL" sz="3600" b="1" smtClean="0"/>
              <a:t>המחקרים חייבים להיות מוגשים ומבוצעים במשותף על ידי חוקרים ישראלים ואמריקאים.</a:t>
            </a:r>
          </a:p>
          <a:p>
            <a:r>
              <a:rPr lang="he-IL" sz="3600" b="1" smtClean="0"/>
              <a:t>מענקים ניתנים למחקר במוסדות ללא כוונת רווח.</a:t>
            </a:r>
          </a:p>
          <a:p>
            <a:endParaRPr lang="he-IL" sz="3600" b="1" smtClean="0"/>
          </a:p>
          <a:p>
            <a:endParaRPr lang="he-IL" sz="2800" b="1" smtClean="0"/>
          </a:p>
          <a:p>
            <a:endParaRPr lang="he-IL" sz="2800" b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286375"/>
          </a:xfrm>
        </p:spPr>
        <p:txBody>
          <a:bodyPr/>
          <a:lstStyle/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כל מענק בגובה 4000$.</a:t>
            </a: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מיועד לחוקרים צעירים העובדים על עבודת דוקטורט בלבד.</a:t>
            </a: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הנסיעות הם של אמריקאים לישראל וישראלים לארה"ב.</a:t>
            </a: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לא מיועד לחברי סגל צעירים.</a:t>
            </a: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מאושרות  כ - 20 מלגות בשנה (למחזור הראשון של 201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התקבלו 37 בקשות, מתוכם 10 אמריקאים- 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הועדה בחרה 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למימון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מענקים 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,מתוכם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he-IL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אמריקאים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he-I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הבחירה 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נעשית על ידי ועדה אקדמית חיצונית.  </a:t>
            </a:r>
            <a:endParaRPr lang="he-I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כל מוסד מורשה לשלוח עד 5 בקשות בלבד בכל מחזור,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וזה מחייב לעיתים דיון מקדים באוניברסיטה.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404915" y="190478"/>
            <a:ext cx="6929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מענקי נסיעות השתלמות לצעירים על שם </a:t>
            </a:r>
            <a:r>
              <a:rPr lang="he-IL" sz="44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פרופ</a:t>
            </a: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' </a:t>
            </a:r>
            <a:r>
              <a:rPr lang="he-IL" sz="44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רחמימוב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עקרונות המימון (1)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72000"/>
          </a:xfrm>
        </p:spPr>
        <p:txBody>
          <a:bodyPr/>
          <a:lstStyle/>
          <a:p>
            <a:r>
              <a:rPr lang="he-IL" sz="3600" dirty="0" smtClean="0"/>
              <a:t>החוזה נחתם עם המוסד בו עובד החוקר.</a:t>
            </a:r>
          </a:p>
          <a:p>
            <a:r>
              <a:rPr lang="he-IL" sz="3600" dirty="0" smtClean="0"/>
              <a:t>חלוקת התקציב בין החוקרים נקבעת על ידי החוקרים.</a:t>
            </a:r>
          </a:p>
          <a:p>
            <a:r>
              <a:rPr lang="he-IL" sz="3600" dirty="0" smtClean="0"/>
              <a:t>חלוקת התקציב אינה מהווה שיקול באישור המחקר אבל חלוקת התקציב רומזת על סיכויי שת"פ גבוהים יותר.</a:t>
            </a:r>
          </a:p>
          <a:p>
            <a:r>
              <a:rPr lang="he-IL" sz="3600" dirty="0" smtClean="0"/>
              <a:t>במידה והאמריקאי מבקש רק תקציב לנסיעות לישראל, הוא ימומן דרך המוסד הישראלי.</a:t>
            </a:r>
          </a:p>
          <a:p>
            <a:endParaRPr lang="en-US" sz="36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עקרונות המימון (2)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531" y="1196752"/>
            <a:ext cx="8686800" cy="5357812"/>
          </a:xfrm>
        </p:spPr>
        <p:txBody>
          <a:bodyPr/>
          <a:lstStyle/>
          <a:p>
            <a:r>
              <a:rPr lang="he-IL" sz="2700" dirty="0" smtClean="0"/>
              <a:t>סה"כ התקציב המבוקש לכל השנים ולכל החוקרים ביחד, לא יעלה על </a:t>
            </a:r>
            <a:r>
              <a:rPr lang="he-IL" sz="2700" b="1" dirty="0" smtClean="0">
                <a:solidFill>
                  <a:srgbClr val="FFFF00"/>
                </a:solidFill>
              </a:rPr>
              <a:t>250,000$</a:t>
            </a:r>
            <a:r>
              <a:rPr lang="he-IL" sz="2700" b="1" dirty="0" smtClean="0"/>
              <a:t>, </a:t>
            </a:r>
            <a:r>
              <a:rPr lang="he-IL" sz="2700" dirty="0" smtClean="0"/>
              <a:t>כולל תקורה.</a:t>
            </a:r>
          </a:p>
          <a:p>
            <a:r>
              <a:rPr lang="he-IL" sz="2700" dirty="0" smtClean="0"/>
              <a:t>התקורה למוסד היא קבועה בגובה 15%.</a:t>
            </a:r>
          </a:p>
          <a:p>
            <a:r>
              <a:rPr lang="he-IL" sz="2700" i="1" u="sng" dirty="0" smtClean="0"/>
              <a:t>לא ימומן שכר חוקרים ראשיים גם אם הם על  "כסף רך "</a:t>
            </a:r>
            <a:r>
              <a:rPr lang="he-IL" sz="2700" dirty="0" smtClean="0"/>
              <a:t>.</a:t>
            </a:r>
          </a:p>
          <a:p>
            <a:r>
              <a:rPr lang="he-IL" sz="2700" dirty="0" smtClean="0"/>
              <a:t>ימומן שכר עוזרי מחקר, טכנאים וכו'</a:t>
            </a:r>
          </a:p>
          <a:p>
            <a:r>
              <a:rPr lang="he-IL" sz="2700" dirty="0" smtClean="0"/>
              <a:t>מימון עובדים קבועים עד 50% משכרם.</a:t>
            </a:r>
          </a:p>
          <a:p>
            <a:r>
              <a:rPr lang="he-IL" sz="2700" dirty="0" smtClean="0"/>
              <a:t>ימומנו  הוצאות מחקר אחרות על פי פירוט ואישור.</a:t>
            </a:r>
          </a:p>
          <a:p>
            <a:r>
              <a:rPr lang="he-IL" sz="2700" dirty="0" smtClean="0"/>
              <a:t> ימומנו פגישות בין החוקרים במוסדותיהם  לצורך עבודה משותפת. </a:t>
            </a:r>
            <a:r>
              <a:rPr lang="he-IL" sz="2700" i="1" u="sng" dirty="0" smtClean="0"/>
              <a:t>נסיעה תוכר רק אם תכלול לפחות 2 ימי עבודה מלאים עם השותף.</a:t>
            </a:r>
          </a:p>
          <a:p>
            <a:r>
              <a:rPr lang="he-IL" sz="2700" dirty="0" smtClean="0"/>
              <a:t>למימון השתתפות בכנסים </a:t>
            </a:r>
            <a:r>
              <a:rPr lang="he-IL" sz="2700" i="1" u="sng" dirty="0"/>
              <a:t>דרוש אישור </a:t>
            </a:r>
            <a:r>
              <a:rPr lang="he-IL" sz="2700" i="1" u="sng" dirty="0" smtClean="0"/>
              <a:t>מוקדם</a:t>
            </a:r>
            <a:r>
              <a:rPr lang="he-IL" sz="2700" dirty="0" smtClean="0"/>
              <a:t>. יאושרו רק כנסים בארה"ב/ישראל (בלבד!) ורק בנוכחות שני השותפים.</a:t>
            </a:r>
          </a:p>
          <a:p>
            <a:endParaRPr lang="en-US" sz="27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טיפים להגשת הצעה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14313" y="1412776"/>
            <a:ext cx="8472487" cy="4643438"/>
          </a:xfrm>
        </p:spPr>
        <p:txBody>
          <a:bodyPr/>
          <a:lstStyle/>
          <a:p>
            <a:r>
              <a:rPr lang="he-IL" sz="2700" b="1" dirty="0" smtClean="0"/>
              <a:t>הגשה של עבודה קריאה, כתובה נכון, גרפים מצורפים וביבליוגרפיה מסודרת- נא הקפידו על כללי ההגשה המצויים באתר.</a:t>
            </a:r>
          </a:p>
          <a:p>
            <a:r>
              <a:rPr lang="he-IL" sz="2700" b="1" dirty="0" smtClean="0"/>
              <a:t>תקציר ו-</a:t>
            </a:r>
            <a:r>
              <a:rPr lang="en-US" sz="2700" b="1" dirty="0" smtClean="0"/>
              <a:t>Impact statement</a:t>
            </a:r>
            <a:r>
              <a:rPr lang="he-IL" sz="2700" b="1" dirty="0" smtClean="0"/>
              <a:t>- ממצים ומענינים.</a:t>
            </a:r>
          </a:p>
          <a:p>
            <a:r>
              <a:rPr lang="he-IL" sz="2700" b="1" dirty="0" smtClean="0"/>
              <a:t>שאלה מחקרית מנוסחת היטב.</a:t>
            </a:r>
          </a:p>
          <a:p>
            <a:r>
              <a:rPr lang="he-IL" sz="2700" b="1" dirty="0" smtClean="0"/>
              <a:t>פורפורציה בין הקדמה, תכנית המחקר וביבליוגרפיה.</a:t>
            </a:r>
          </a:p>
          <a:p>
            <a:r>
              <a:rPr lang="he-IL" sz="2700" b="1" dirty="0" smtClean="0"/>
              <a:t>שת"פ- חשוב!!! תכנית עבודה משותפת, כסף לאמריקאי, מכתבי שת"פ מפורטים מכל חוקר.</a:t>
            </a:r>
          </a:p>
          <a:p>
            <a:r>
              <a:rPr lang="he-IL" sz="2700" b="1" dirty="0" smtClean="0"/>
              <a:t>תקציב- חשוב לפרט חלקו של כל חוקר. חלוקה הולמת של תקציב.</a:t>
            </a:r>
          </a:p>
          <a:p>
            <a:r>
              <a:rPr lang="he-IL" sz="2700" b="1" dirty="0" smtClean="0"/>
              <a:t> בוטל הצורך לרשום אחוז השתתפות של החוקרים במחקר אבל צריך לפרט חלקו של כל אחד בתכנית העבודה ובתקציב</a:t>
            </a:r>
            <a:r>
              <a:rPr lang="he-IL" sz="2700" dirty="0" smtClean="0"/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466726" y="1268760"/>
            <a:ext cx="8425754" cy="54006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he-I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תכנית שיתוף הפעולה החלה ב 2012 והתרחבה מאז מאד. הכסף למימון 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הצד הישראלי מגיע מממשלת ישראל (ותת). האמריקאי ממומן עי' ה-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r" rtl="1">
              <a:lnSpc>
                <a:spcPct val="90000"/>
              </a:lnSpc>
            </a:pP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לאחרונה נחתם הסכם גג עם ה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המאשר את כל שתופי הפעולה הקיימים ל-5 שנים. כרגע מופעלות 18 תכניות.</a:t>
            </a:r>
          </a:p>
          <a:p>
            <a:pPr algn="r" rtl="1">
              <a:lnSpc>
                <a:spcPct val="90000"/>
              </a:lnSpc>
            </a:pP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ההצעה מוגשת תחילה ל-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עי' החוקר האמריקאי, המתאר בהצעה את חלקו של השותף הישראלי </a:t>
            </a:r>
            <a:r>
              <a:rPr lang="he-I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ואת תקציבו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גם קורות חיים יוגשו. </a:t>
            </a:r>
          </a:p>
          <a:p>
            <a:pPr algn="r" rtl="1">
              <a:lnSpc>
                <a:spcPct val="90000"/>
              </a:lnSpc>
            </a:pP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ההצעה שהוגשה ל-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מוגשת אח"כ ע"י החוקר הישראלי  ל-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שימו לב- </a:t>
            </a:r>
            <a:r>
              <a:rPr lang="he-IL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חלק מהתכניות הינן ללא תאריך הגשה</a:t>
            </a:r>
          </a:p>
          <a:p>
            <a:pPr algn="r" rtl="1">
              <a:lnSpc>
                <a:spcPct val="90000"/>
              </a:lnSpc>
            </a:pP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ההצעה עוברת שיפוט ב-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יחד עם ההצעות הרגילות ובמעורבות משתנה של ישראלים (נותנים חוות דעת או משתתפים בפנלים). המלצות הפנלים עוברות לסגל הרלוונטי ב-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והוא מחליט על מענקים, תוך הפעלת שיקולים נוספים לאילו בועדות.</a:t>
            </a:r>
          </a:p>
          <a:p>
            <a:pPr algn="r" rtl="1">
              <a:lnSpc>
                <a:spcPct val="90000"/>
              </a:lnSpc>
            </a:pPr>
            <a:r>
              <a:rPr lang="he-IL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אנו נממן כל ישראלי השותף בהצעה שאושרה למימון על ידי ה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6726" y="116632"/>
            <a:ext cx="8229600" cy="121461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rtl="1">
              <a:defRPr/>
            </a:pPr>
            <a:r>
              <a:rPr lang="he-IL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שתוף פעולה 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BSF-NSF</a:t>
            </a:r>
            <a:r>
              <a:rPr lang="he-IL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e-IL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e-IL" sz="4400" b="1" dirty="0" smtClean="0">
                <a:latin typeface="Times New Roman" pitchFamily="18" charset="0"/>
                <a:cs typeface="Times New Roman" pitchFamily="18" charset="0"/>
              </a:rPr>
              <a:t>כללי</a:t>
            </a:r>
            <a:endParaRPr lang="en-US" b="1" dirty="0" smtClean="0">
              <a:ln>
                <a:noFill/>
              </a:ln>
              <a:effectLst/>
              <a:cs typeface="Gisha" pitchFamily="34" charset="-79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rtl="1">
              <a:defRPr/>
            </a:pP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NSF</a:t>
            </a:r>
            <a:r>
              <a:rPr lang="he-IL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BSF</a:t>
            </a:r>
            <a:r>
              <a:rPr lang="he-IL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Eligibility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pPr algn="r" rtl="1"/>
            <a:r>
              <a:rPr lang="he-I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חוקר 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יכול להגיש עד 2 הצעות לתכנית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BSF-NSF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או להחזיק במענק פעיל ולהגיש הצעה נוספת,  </a:t>
            </a:r>
            <a:r>
              <a:rPr lang="he-IL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כל זאת רק  במידה שלפחות אחת מהתכניות היא  ללא תאריך הגשה.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לחוקר המחזיק מענק רגיל מותר להגיש הצעה אחרת לתכנית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BSF-NSF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ולהפעיל מענקים מקבילים בשתי התוכניות.</a:t>
            </a:r>
          </a:p>
          <a:p>
            <a:pPr algn="r" rtl="1"/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חוקר יוכל להגיש באותו מחזור הצעה </a:t>
            </a:r>
            <a:r>
              <a:rPr lang="he-I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דומה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לשתי התכניות, אך אם יזכה בשתיהן יאלץ לוותר על מענק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הרגיל.</a:t>
            </a:r>
          </a:p>
          <a:p>
            <a:pPr algn="r" rtl="1"/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במקרה של הצעות דומות שהוגשו לשתי התכניות, כאשר אין עדיין החלטה ב-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ה-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ידחה את מתן המענק עד לקבלת התוצאות מה-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he-I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087" indent="0" algn="r" rtl="1">
              <a:buNone/>
            </a:pPr>
            <a:endParaRPr lang="he-IL" sz="2600" dirty="0" smtClean="0"/>
          </a:p>
          <a:p>
            <a:pPr algn="r" rtl="1"/>
            <a:endParaRPr lang="he-IL" sz="2600" dirty="0" smtClean="0"/>
          </a:p>
          <a:p>
            <a:pPr algn="r"/>
            <a:endParaRPr lang="en-US" sz="2600" dirty="0" smtClean="0"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00206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NSF</a:t>
            </a:r>
            <a:r>
              <a:rPr lang="he-IL" b="1" dirty="0" smtClean="0">
                <a:solidFill>
                  <a:srgbClr val="FFFF00"/>
                </a:solidFill>
              </a:rPr>
              <a:t>-</a:t>
            </a:r>
            <a:r>
              <a:rPr lang="en-US" b="1" dirty="0" smtClean="0">
                <a:solidFill>
                  <a:srgbClr val="FFFF00"/>
                </a:solidFill>
              </a:rPr>
              <a:t>BSF</a:t>
            </a:r>
            <a:r>
              <a:rPr lang="he-IL" b="1" dirty="0" smtClean="0">
                <a:solidFill>
                  <a:srgbClr val="FFFF00"/>
                </a:solidFill>
              </a:rPr>
              <a:t>- תקציב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00"/>
          </a:xfrm>
        </p:spPr>
        <p:txBody>
          <a:bodyPr/>
          <a:lstStyle/>
          <a:p>
            <a:r>
              <a:rPr lang="he-IL" dirty="0" smtClean="0"/>
              <a:t>מחקר תאורטי יקבל כ </a:t>
            </a:r>
            <a:r>
              <a:rPr lang="he-IL" dirty="0" smtClean="0">
                <a:solidFill>
                  <a:srgbClr val="FFFF00"/>
                </a:solidFill>
              </a:rPr>
              <a:t>57,000$ </a:t>
            </a:r>
            <a:r>
              <a:rPr lang="he-IL" dirty="0" smtClean="0"/>
              <a:t>ומעשי עד </a:t>
            </a:r>
            <a:r>
              <a:rPr lang="he-IL" dirty="0" smtClean="0">
                <a:solidFill>
                  <a:srgbClr val="FFFF00"/>
                </a:solidFill>
              </a:rPr>
              <a:t>80,000$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he-IL" dirty="0" smtClean="0"/>
              <a:t>בשנה. במידה ויבקשו תקציב לשתי מעבדות שונות ניתן להגדיל התקציב עד 150%. </a:t>
            </a:r>
          </a:p>
          <a:p>
            <a:r>
              <a:rPr lang="he-IL" dirty="0" smtClean="0"/>
              <a:t>מספר שנות המענק יהיה כפי שיקבע על ידי ה </a:t>
            </a:r>
            <a:r>
              <a:rPr lang="en-US" dirty="0" smtClean="0"/>
              <a:t>NSF</a:t>
            </a:r>
            <a:r>
              <a:rPr lang="he-IL" dirty="0" smtClean="0"/>
              <a:t>, כרגיל 3 שנים, אך לעיתים 4 ואפילו 5 שנים.</a:t>
            </a:r>
          </a:p>
          <a:p>
            <a:r>
              <a:rPr lang="he-IL" dirty="0" smtClean="0"/>
              <a:t>במונחים ריאלים, ובניגוד למחשבה בישראל, תקציבים אלו דומים לתקציבים שמקבלים החוקרים האמריקאים, הכוללים כ 35% תקורה, משכורות קייץ לחוקר ושכר לימוד לסטודנט המבצע את המחקר.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3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04" y="13744"/>
            <a:ext cx="7643192" cy="118300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Active NSF-BSF Programs in 2018/2019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72000"/>
          </a:xfrm>
        </p:spPr>
        <p:txBody>
          <a:bodyPr/>
          <a:lstStyle/>
          <a:p>
            <a:pPr algn="l" rtl="0"/>
            <a:r>
              <a:rPr lang="en-US" sz="1800" b="1" dirty="0" smtClean="0"/>
              <a:t>Computational </a:t>
            </a:r>
            <a:r>
              <a:rPr lang="en-US" sz="1800" b="1" dirty="0"/>
              <a:t>Neuroscience (CRCNS)</a:t>
            </a:r>
          </a:p>
          <a:p>
            <a:pPr algn="l" rtl="0"/>
            <a:r>
              <a:rPr lang="en-US" sz="1800" b="1" dirty="0"/>
              <a:t>Ecology and Evolution of Infectious Diseases (EEID)</a:t>
            </a:r>
          </a:p>
          <a:p>
            <a:pPr algn="l" rtl="0"/>
            <a:r>
              <a:rPr lang="en-US" sz="1800" b="1" dirty="0"/>
              <a:t>Environmental Biology (DEB)</a:t>
            </a:r>
          </a:p>
          <a:p>
            <a:pPr algn="l" rtl="0"/>
            <a:r>
              <a:rPr lang="en-US" sz="1800" b="1" dirty="0"/>
              <a:t>Integrative Organismal Systems (IOS)</a:t>
            </a:r>
          </a:p>
          <a:p>
            <a:pPr algn="l" rtl="0"/>
            <a:r>
              <a:rPr lang="en-US" sz="1800" b="1" dirty="0"/>
              <a:t>Molecular and Cellular Biology (MCB)</a:t>
            </a:r>
          </a:p>
          <a:p>
            <a:pPr algn="l" rtl="0"/>
            <a:r>
              <a:rPr lang="en-US" sz="1800" b="1" dirty="0"/>
              <a:t>Oceanography</a:t>
            </a:r>
          </a:p>
          <a:p>
            <a:pPr algn="l" rtl="0"/>
            <a:r>
              <a:rPr lang="en-US" sz="1800" b="1" dirty="0"/>
              <a:t>Earth Sciences</a:t>
            </a:r>
          </a:p>
          <a:p>
            <a:pPr algn="l" rtl="0"/>
            <a:r>
              <a:rPr lang="en-US" sz="1800" b="1" dirty="0"/>
              <a:t>Physics (multiple programs)</a:t>
            </a:r>
          </a:p>
          <a:p>
            <a:pPr algn="l" rtl="0"/>
            <a:r>
              <a:rPr lang="en-US" sz="1800" b="1" dirty="0"/>
              <a:t>Materials</a:t>
            </a:r>
          </a:p>
          <a:p>
            <a:pPr algn="l" rtl="0"/>
            <a:r>
              <a:rPr lang="en-US" sz="1800" b="1" dirty="0"/>
              <a:t>Chemical, Bioengineering, Environmental and Transport Systems (CBET)</a:t>
            </a:r>
          </a:p>
          <a:p>
            <a:pPr algn="l" rtl="0"/>
            <a:r>
              <a:rPr lang="en-US" sz="1800" b="1" dirty="0"/>
              <a:t>Cyber Security and Privacy (</a:t>
            </a:r>
            <a:r>
              <a:rPr lang="en-US" sz="1800" b="1" dirty="0" err="1"/>
              <a:t>SaTC</a:t>
            </a:r>
            <a:r>
              <a:rPr lang="en-US" sz="1800" b="1" dirty="0"/>
              <a:t>)</a:t>
            </a:r>
          </a:p>
          <a:p>
            <a:pPr algn="l" rtl="0"/>
            <a:r>
              <a:rPr lang="en-US" sz="1800" b="1" dirty="0"/>
              <a:t>Computing &amp; Communication Foundations (CCF)</a:t>
            </a:r>
          </a:p>
          <a:p>
            <a:pPr algn="l" rtl="0"/>
            <a:r>
              <a:rPr lang="en-US" sz="1800" b="1" dirty="0"/>
              <a:t>Computer Networks &amp; Systems (CNS)</a:t>
            </a:r>
          </a:p>
          <a:p>
            <a:pPr algn="l" rtl="0"/>
            <a:r>
              <a:rPr lang="en-US" sz="1800" b="1" dirty="0"/>
              <a:t>Information and Intelligent Systems (IIS)</a:t>
            </a:r>
          </a:p>
          <a:p>
            <a:pPr algn="l" rtl="0"/>
            <a:r>
              <a:rPr lang="en-US" sz="1800" b="1" dirty="0"/>
              <a:t>Electrical Communications and Cyber Systems (ECCS)</a:t>
            </a:r>
          </a:p>
        </p:txBody>
      </p:sp>
    </p:spTree>
    <p:extLst>
      <p:ext uri="{BB962C8B-B14F-4D97-AF65-F5344CB8AC3E}">
        <p14:creationId xmlns:p14="http://schemas.microsoft.com/office/powerpoint/2010/main" val="1498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NEWS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altLang="en-US" sz="2800" b="1" dirty="0" smtClean="0"/>
              <a:t>אנו שמחים לבשר כי 3 מחלקות חדשות הצטרפו לתכנית:</a:t>
            </a:r>
          </a:p>
          <a:p>
            <a:pPr algn="r" rtl="1"/>
            <a:endParaRPr lang="he-IL" altLang="en-US" sz="2800" b="1" dirty="0" smtClean="0"/>
          </a:p>
          <a:p>
            <a:pPr rtl="1"/>
            <a:r>
              <a:rPr lang="en-US" altLang="en-US" sz="2800" b="1" dirty="0" smtClean="0"/>
              <a:t>Mathematical Sciences (including Statistics)</a:t>
            </a:r>
          </a:p>
          <a:p>
            <a:pPr rtl="1"/>
            <a:r>
              <a:rPr lang="en-US" altLang="en-US" sz="2800" b="1" dirty="0" smtClean="0"/>
              <a:t>Astronomical Sciences (including Astrophysics)</a:t>
            </a:r>
          </a:p>
          <a:p>
            <a:pPr rtl="1"/>
            <a:r>
              <a:rPr lang="en-US" altLang="en-US" sz="2800" b="1" dirty="0" smtClean="0"/>
              <a:t>Atmospheric and </a:t>
            </a:r>
            <a:r>
              <a:rPr lang="en-US" altLang="en-US" sz="2800" b="1" dirty="0" err="1" smtClean="0"/>
              <a:t>Geospace</a:t>
            </a:r>
            <a:r>
              <a:rPr lang="en-US" altLang="en-US" sz="2800" b="1" dirty="0" smtClean="0"/>
              <a:t> Sciences</a:t>
            </a:r>
            <a:endParaRPr lang="he-IL" altLang="en-US" sz="2800" b="1" dirty="0" smtClean="0"/>
          </a:p>
          <a:p>
            <a:pPr algn="r" rtl="1"/>
            <a:endParaRPr lang="he-IL" altLang="en-US" sz="2800" b="1" dirty="0" smtClean="0"/>
          </a:p>
          <a:p>
            <a:pPr algn="r" rtl="1"/>
            <a:r>
              <a:rPr lang="he-IL" altLang="en-US" sz="2800" b="1" dirty="0" smtClean="0"/>
              <a:t>אנא עיקבו אחרי הפרסומים שלנו ושל ה-</a:t>
            </a:r>
            <a:r>
              <a:rPr lang="en-US" altLang="en-US" sz="2800" b="1" dirty="0" smtClean="0"/>
              <a:t>NSF</a:t>
            </a:r>
          </a:p>
        </p:txBody>
      </p:sp>
    </p:spTree>
    <p:extLst>
      <p:ext uri="{BB962C8B-B14F-4D97-AF65-F5344CB8AC3E}">
        <p14:creationId xmlns:p14="http://schemas.microsoft.com/office/powerpoint/2010/main" val="29529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55847" y="1920868"/>
            <a:ext cx="4143405" cy="1928825"/>
          </a:xfrm>
        </p:spPr>
        <p:txBody>
          <a:bodyPr/>
          <a:lstStyle/>
          <a:p>
            <a:pPr algn="ctr" rtl="1">
              <a:defRPr/>
            </a:pPr>
            <a:r>
              <a:rPr lang="he-IL" sz="6000" dirty="0" smtClean="0">
                <a:latin typeface="Times New Roman" pitchFamily="18" charset="0"/>
                <a:cs typeface="Times New Roman" pitchFamily="18" charset="0"/>
              </a:rPr>
              <a:t>בהצלחה !!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043" name="Picture 4" descr="header_le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0"/>
            <a:ext cx="6143625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5" descr="BSF_logo Fin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49" y="3501008"/>
            <a:ext cx="5003800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e-IL" b="1" dirty="0" smtClean="0">
                <a:solidFill>
                  <a:srgbClr val="FFFF00"/>
                </a:solidFill>
              </a:rPr>
              <a:t>מימון התוכנית הרגילה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882775"/>
            <a:ext cx="9144000" cy="4975225"/>
          </a:xfrm>
        </p:spPr>
        <p:txBody>
          <a:bodyPr/>
          <a:lstStyle/>
          <a:p>
            <a:r>
              <a:rPr lang="he-IL" sz="2800" b="1" dirty="0"/>
              <a:t>י</a:t>
            </a:r>
            <a:r>
              <a:rPr lang="he-IL" sz="2800" b="1" dirty="0" smtClean="0"/>
              <a:t>שראל וארה"ב הפקידו במשותף  100 מליון דולר בקרנות צמיתות בבנק ישראל ואצל החשב הכללי.</a:t>
            </a:r>
          </a:p>
          <a:p>
            <a:r>
              <a:rPr lang="he-IL" sz="2800" b="1" dirty="0" smtClean="0"/>
              <a:t>הריביות מהקרנות הללו משמשות למימון תוכנית המחקרים הרגילה של הקרן. מאז 1984 לא הוגדלו הקרנות.   </a:t>
            </a:r>
          </a:p>
          <a:p>
            <a:r>
              <a:rPr lang="he-IL" sz="2800" b="1" dirty="0" smtClean="0"/>
              <a:t>בתוכנית הרגילה הקרן מעניקה כ- 16-17  מליון דולר לשנה. כ-5 מיליון מתוכם למענקים חדשים.</a:t>
            </a:r>
          </a:p>
          <a:p>
            <a:r>
              <a:rPr lang="en-US" sz="2800" b="1" dirty="0" smtClean="0"/>
              <a:t>65-70 %</a:t>
            </a:r>
            <a:r>
              <a:rPr lang="he-IL" sz="2800" b="1" dirty="0" smtClean="0"/>
              <a:t> מהכסף מועבר לחוקרים הישראלים. </a:t>
            </a:r>
          </a:p>
          <a:p>
            <a:pPr>
              <a:buFont typeface="Wingdings 2" panose="05020102010507070707" pitchFamily="18" charset="2"/>
              <a:buNone/>
            </a:pPr>
            <a:endParaRPr lang="he-IL" sz="28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72000"/>
          </a:xfrm>
        </p:spPr>
        <p:txBody>
          <a:bodyPr/>
          <a:lstStyle/>
          <a:p>
            <a:r>
              <a:rPr lang="he-IL" sz="2700" b="1" dirty="0" smtClean="0"/>
              <a:t>הקרן מנוהלת עי" מועצת מנהלים עצמאית.</a:t>
            </a:r>
          </a:p>
          <a:p>
            <a:r>
              <a:rPr lang="he-IL" sz="2700" b="1" dirty="0" smtClean="0"/>
              <a:t>נציגי ישראל בהנהלת הקרן:</a:t>
            </a:r>
          </a:p>
          <a:p>
            <a:pPr lvl="1"/>
            <a:r>
              <a:rPr lang="he-IL" sz="2700" b="1" dirty="0" smtClean="0"/>
              <a:t>נציג האקדמיה למדעים (פרופ' חיים סידר)</a:t>
            </a:r>
          </a:p>
          <a:p>
            <a:pPr lvl="1"/>
            <a:r>
              <a:rPr lang="he-IL" sz="2700" b="1" dirty="0" smtClean="0"/>
              <a:t>נציג ותת (פרופ ישעיהו טלמון-עזב)</a:t>
            </a:r>
          </a:p>
          <a:p>
            <a:pPr lvl="1"/>
            <a:r>
              <a:rPr lang="he-IL" sz="2700" b="1" dirty="0" smtClean="0"/>
              <a:t>מדען ראשי של משרד הבריאות  (פרופ' אבי ישראלי)</a:t>
            </a:r>
          </a:p>
          <a:p>
            <a:pPr lvl="1"/>
            <a:r>
              <a:rPr lang="he-IL" sz="2700" b="1" dirty="0" smtClean="0"/>
              <a:t>מדען  ראשי של משרד המדע (אין כרגע). </a:t>
            </a:r>
          </a:p>
          <a:p>
            <a:pPr lvl="1"/>
            <a:r>
              <a:rPr lang="he-IL" sz="2700" b="1" dirty="0" smtClean="0"/>
              <a:t>נציג משרד האוצר- (מר עידו סופר)</a:t>
            </a:r>
          </a:p>
          <a:p>
            <a:r>
              <a:rPr lang="he-IL" sz="2700" b="1" dirty="0" smtClean="0"/>
              <a:t>בהנהלת הקרן 5 נציגים של ממשלת ארה"ב. </a:t>
            </a:r>
          </a:p>
          <a:p>
            <a:r>
              <a:rPr lang="he-IL" sz="2700" b="1" dirty="0" smtClean="0"/>
              <a:t>יו"ר הקרן השנה הנו ישראלי וסגנו אמריקאי. </a:t>
            </a:r>
            <a:endParaRPr lang="en-US" sz="2700" b="1" dirty="0" smtClean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76600" y="428604"/>
            <a:ext cx="3024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הנהלת הקרן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AutoShape 5"/>
          <p:cNvSpPr>
            <a:spLocks noGrp="1" noChangeArrowheads="1"/>
          </p:cNvSpPr>
          <p:nvPr>
            <p:ph type="title"/>
          </p:nvPr>
        </p:nvSpPr>
        <p:spPr>
          <a:xfrm>
            <a:off x="755650" y="142852"/>
            <a:ext cx="7924800" cy="1143000"/>
          </a:xfrm>
        </p:spPr>
        <p:txBody>
          <a:bodyPr/>
          <a:lstStyle/>
          <a:p>
            <a:pPr algn="ctr" rtl="1">
              <a:defRPr/>
            </a:pPr>
            <a:r>
              <a:rPr lang="he-IL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תקציב והוצאות הקרן</a:t>
            </a:r>
            <a:endParaRPr lang="en-US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323528" y="5688449"/>
            <a:ext cx="8640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4pPr>
            <a:lvl5pPr marL="2057400" indent="-228600">
              <a:spcBef>
                <a:spcPct val="20000"/>
              </a:spcBef>
              <a:buClr>
                <a:srgbClr val="FFFFFF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Gisha" panose="020B0502040204020203" pitchFamily="34" charset="-79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budget includes regular grants, short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visits and Transformative science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065395"/>
              </p:ext>
            </p:extLst>
          </p:nvPr>
        </p:nvGraphicFramePr>
        <p:xfrm>
          <a:off x="0" y="1785926"/>
          <a:ext cx="5072066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006150"/>
              </p:ext>
            </p:extLst>
          </p:nvPr>
        </p:nvGraphicFramePr>
        <p:xfrm>
          <a:off x="4500530" y="1920008"/>
          <a:ext cx="4643470" cy="314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640763" cy="5256212"/>
          </a:xfrm>
        </p:spPr>
        <p:txBody>
          <a:bodyPr/>
          <a:lstStyle/>
          <a:p>
            <a:r>
              <a:rPr lang="he-IL" sz="3200" b="1" dirty="0" smtClean="0"/>
              <a:t>תוכנית שנתית רגילה למענקי מחקר</a:t>
            </a:r>
          </a:p>
          <a:p>
            <a:endParaRPr lang="he-IL" sz="3200" b="1" dirty="0" smtClean="0"/>
          </a:p>
          <a:p>
            <a:r>
              <a:rPr lang="he-IL" sz="3200" b="1" dirty="0" smtClean="0"/>
              <a:t>תוכנית לצעירים במסגרת התוכנית הרגילה</a:t>
            </a:r>
          </a:p>
          <a:p>
            <a:endParaRPr lang="he-IL" sz="3200" b="1" dirty="0" smtClean="0"/>
          </a:p>
          <a:p>
            <a:r>
              <a:rPr lang="he-IL" sz="3200" b="1" dirty="0" smtClean="0"/>
              <a:t>תוכנית על שם פרופ' רחמימוב להשתלמויות  דוקטורנטים</a:t>
            </a:r>
          </a:p>
          <a:p>
            <a:endParaRPr lang="he-IL" sz="3200" b="1" dirty="0" smtClean="0"/>
          </a:p>
          <a:p>
            <a:r>
              <a:rPr lang="he-IL" sz="3200" b="1" dirty="0" smtClean="0"/>
              <a:t>שתוף פעולה </a:t>
            </a:r>
            <a:r>
              <a:rPr lang="en-US" sz="3200" b="1" dirty="0" smtClean="0"/>
              <a:t>NSF-BSF</a:t>
            </a:r>
            <a:endParaRPr lang="he-IL" sz="3200" b="1" dirty="0" smtClean="0"/>
          </a:p>
          <a:p>
            <a:endParaRPr lang="he-IL" sz="3200" b="1" dirty="0" smtClean="0"/>
          </a:p>
          <a:p>
            <a:endParaRPr lang="en-US" b="1" dirty="0" smtClean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57400" y="152400"/>
            <a:ext cx="6119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תוכניות מענקים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r" rtl="1"/>
            <a:r>
              <a:rPr lang="he-I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מדעי הרפואה</a:t>
            </a:r>
          </a:p>
          <a:p>
            <a:pPr algn="r" rtl="1"/>
            <a:r>
              <a:rPr lang="he-I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מדעי החיים (כולל אקולוגיה וביולוגיה ימית)</a:t>
            </a:r>
          </a:p>
          <a:p>
            <a:pPr algn="r" rtl="1"/>
            <a:r>
              <a:rPr lang="he-I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פסיכו-ביולוגיה</a:t>
            </a:r>
          </a:p>
          <a:p>
            <a:pPr algn="r" rtl="1"/>
            <a:r>
              <a:rPr lang="he-I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הנדסה ביו-רפואית</a:t>
            </a:r>
          </a:p>
          <a:p>
            <a:pPr algn="r" rtl="1"/>
            <a:endParaRPr lang="he-IL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he-IL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7200" y="114300"/>
            <a:ext cx="801372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תוכנית מענקים רגילה – הגשה ב </a:t>
            </a:r>
            <a:r>
              <a:rPr lang="en-US" sz="4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201</a:t>
            </a: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-69850" y="1268412"/>
            <a:ext cx="8686800" cy="4968899"/>
          </a:xfrm>
        </p:spPr>
        <p:txBody>
          <a:bodyPr/>
          <a:lstStyle/>
          <a:p>
            <a:r>
              <a:rPr lang="he-IL" sz="2400" b="1" dirty="0" smtClean="0"/>
              <a:t>פיסיקה</a:t>
            </a:r>
          </a:p>
          <a:p>
            <a:r>
              <a:rPr lang="he-IL" sz="2400" b="1" dirty="0" smtClean="0"/>
              <a:t>מתמטיקה, סטטיסטיקה ומדעי המחשב</a:t>
            </a:r>
          </a:p>
          <a:p>
            <a:r>
              <a:rPr lang="he-IL" sz="2400" b="1" dirty="0" smtClean="0"/>
              <a:t>כימיה</a:t>
            </a:r>
          </a:p>
          <a:p>
            <a:r>
              <a:rPr lang="he-IL" sz="2400" b="1" dirty="0" smtClean="0"/>
              <a:t>מדעי כדור הארץ (מדעי האדמה, מדעי האטמוספירה ואוקינוגרפיה)</a:t>
            </a:r>
          </a:p>
          <a:p>
            <a:r>
              <a:rPr lang="he-IL" sz="2400" b="1" dirty="0" smtClean="0"/>
              <a:t>מדעי הסביבה </a:t>
            </a:r>
            <a:endParaRPr lang="en-US" sz="2400" b="1" dirty="0" smtClean="0"/>
          </a:p>
          <a:p>
            <a:r>
              <a:rPr lang="he-IL" sz="2400" b="1" dirty="0" smtClean="0"/>
              <a:t>סוציולוגיה</a:t>
            </a:r>
          </a:p>
          <a:p>
            <a:r>
              <a:rPr lang="he-IL" sz="2400" b="1" dirty="0" smtClean="0"/>
              <a:t>פסיכולוגיה </a:t>
            </a:r>
            <a:r>
              <a:rPr lang="he-IL" sz="2400" b="1" dirty="0" smtClean="0">
                <a:solidFill>
                  <a:srgbClr val="FFFF00"/>
                </a:solidFill>
              </a:rPr>
              <a:t>(לא כולל פסיכו-ביולוגיה)</a:t>
            </a:r>
          </a:p>
          <a:p>
            <a:r>
              <a:rPr lang="he-IL" sz="2400" b="1" dirty="0" smtClean="0"/>
              <a:t>כלכלה</a:t>
            </a:r>
          </a:p>
          <a:p>
            <a:r>
              <a:rPr lang="he-IL" sz="2400" b="1" dirty="0" smtClean="0"/>
              <a:t>חומרים</a:t>
            </a:r>
          </a:p>
          <a:p>
            <a:r>
              <a:rPr lang="he-IL" sz="2400" b="1" dirty="0" smtClean="0"/>
              <a:t>אנרגיה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7584" y="332656"/>
            <a:ext cx="7529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sz="36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תוכנית מענקים רגילה – הגשה ב </a:t>
            </a:r>
            <a:r>
              <a:rPr lang="he-IL" sz="3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2020</a:t>
            </a:r>
            <a:endParaRPr lang="en-US" sz="36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0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041037"/>
              </p:ext>
            </p:extLst>
          </p:nvPr>
        </p:nvGraphicFramePr>
        <p:xfrm>
          <a:off x="467544" y="692696"/>
          <a:ext cx="8136904" cy="5416767"/>
        </p:xfrm>
        <a:graphic>
          <a:graphicData uri="http://schemas.openxmlformats.org/drawingml/2006/table">
            <a:tbl>
              <a:tblPr rtl="1"/>
              <a:tblGrid>
                <a:gridCol w="2489389"/>
                <a:gridCol w="2220205"/>
                <a:gridCol w="3427310"/>
              </a:tblGrid>
              <a:tr h="3298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No. of Grants  18/19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No. of Grants 17/18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Areas of Research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Health Sciences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313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Life Sciences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Psychobiology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29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Biomedical Engineering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Physics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Chemistry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3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35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Mathematics &amp; Comp. Sci.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87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Atmospheric/Earth Sciences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Material Sciences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Environment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Energy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286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Psychology (Except Psychobiology)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1C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1C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Economics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1C3"/>
                    </a:solidFill>
                  </a:tcPr>
                </a:tc>
              </a:tr>
              <a:tr h="3286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Sociology/Anthropology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105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Gisha" panose="020B0502040204020203" pitchFamily="34" charset="-79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5000"/>
                        <a:buFont typeface="Verdana" panose="020B0604030504040204" pitchFamily="34" charset="0"/>
                        <a:defRPr sz="2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Gisha" panose="020B0502040204020203" pitchFamily="34" charset="-79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Gisha" panose="020B0502040204020203" pitchFamily="34" charset="-79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1619672" y="-76745"/>
            <a:ext cx="66246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he-IL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Gisha"/>
                <a:cs typeface="Times New Roman" pitchFamily="18" charset="0"/>
              </a:rPr>
              <a:t>מספרי מענקים בתוכנית הרגילה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Gish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FFFF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Verve">
    <a:majorFont>
      <a:latin typeface="Century Gothic"/>
      <a:ea typeface=""/>
      <a:cs typeface=""/>
      <a:font script="Jpan" typeface="HGｺﾞｼｯｸM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8000"/>
              <a:satMod val="230000"/>
            </a:schemeClr>
          </a:gs>
          <a:gs pos="60000">
            <a:schemeClr val="phClr">
              <a:shade val="92000"/>
              <a:satMod val="230000"/>
            </a:schemeClr>
          </a:gs>
          <a:gs pos="100000">
            <a:schemeClr val="phClr">
              <a:tint val="85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1200"/>
              <a:satMod val="150000"/>
            </a:schemeClr>
            <a:schemeClr val="phClr">
              <a:tint val="90000"/>
              <a:satMod val="150000"/>
            </a:schemeClr>
          </a:duotone>
        </a:blip>
        <a:tile tx="0" ty="0" sx="70000" sy="7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FFFF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Verve">
    <a:majorFont>
      <a:latin typeface="Century Gothic"/>
      <a:ea typeface=""/>
      <a:cs typeface=""/>
      <a:font script="Jpan" typeface="HGｺﾞｼｯｸM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8000"/>
              <a:satMod val="230000"/>
            </a:schemeClr>
          </a:gs>
          <a:gs pos="60000">
            <a:schemeClr val="phClr">
              <a:shade val="92000"/>
              <a:satMod val="230000"/>
            </a:schemeClr>
          </a:gs>
          <a:gs pos="100000">
            <a:schemeClr val="phClr">
              <a:tint val="85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1200"/>
              <a:satMod val="150000"/>
            </a:schemeClr>
            <a:schemeClr val="phClr">
              <a:tint val="90000"/>
              <a:satMod val="150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29770</TotalTime>
  <Words>2205</Words>
  <Application>Microsoft Office PowerPoint</Application>
  <PresentationFormat>On-screen Show (4:3)</PresentationFormat>
  <Paragraphs>379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Century Gothic</vt:lpstr>
      <vt:lpstr>Gisha</vt:lpstr>
      <vt:lpstr>Times New Roman</vt:lpstr>
      <vt:lpstr>Verdana</vt:lpstr>
      <vt:lpstr>Wingdings</vt:lpstr>
      <vt:lpstr>Wingdings 2</vt:lpstr>
      <vt:lpstr>Verve</vt:lpstr>
      <vt:lpstr>PowerPoint Presentation</vt:lpstr>
      <vt:lpstr>אודות הקרן הדו לאומית למדע ישראל-  ארה"ב  (BSF)</vt:lpstr>
      <vt:lpstr>מימון התוכנית הרגילה</vt:lpstr>
      <vt:lpstr>PowerPoint Presentation</vt:lpstr>
      <vt:lpstr>תקציב והוצאות הקרן</vt:lpstr>
      <vt:lpstr>PowerPoint Presentation</vt:lpstr>
      <vt:lpstr>PowerPoint Presentation</vt:lpstr>
      <vt:lpstr>PowerPoint Presentation</vt:lpstr>
      <vt:lpstr>PowerPoint Presentation</vt:lpstr>
      <vt:lpstr>מספר ההגשות (ואחוזי הצלחה) בשנים האחרונות - קבוצה I </vt:lpstr>
      <vt:lpstr>מספר ההגשות (ואחוזי הצלחה) בשנים האחרונות - קבוצה II</vt:lpstr>
      <vt:lpstr>PowerPoint Presentation</vt:lpstr>
      <vt:lpstr>כללי הגשה</vt:lpstr>
      <vt:lpstr>כללי הגשה</vt:lpstr>
      <vt:lpstr>תהליך השיפוט</vt:lpstr>
      <vt:lpstr>PowerPoint Presentation</vt:lpstr>
      <vt:lpstr>תהליך השיפוט - קבלת ההחלטות</vt:lpstr>
      <vt:lpstr>תוכניות מענקים - מענק רגיל</vt:lpstr>
      <vt:lpstr>PowerPoint Presentation</vt:lpstr>
      <vt:lpstr>PowerPoint Presentation</vt:lpstr>
      <vt:lpstr>עקרונות המימון (1)</vt:lpstr>
      <vt:lpstr>עקרונות המימון (2)</vt:lpstr>
      <vt:lpstr>טיפים להגשת הצעה</vt:lpstr>
      <vt:lpstr>שתוף פעולה  BSF-NSF  כללי</vt:lpstr>
      <vt:lpstr>NSF-BSF Eligibility:</vt:lpstr>
      <vt:lpstr>NSF-BSF- תקציב</vt:lpstr>
      <vt:lpstr>Active NSF-BSF Programs in 2018/2019</vt:lpstr>
      <vt:lpstr>NEWS</vt:lpstr>
      <vt:lpstr>בהצלחה !!</vt:lpstr>
    </vt:vector>
  </TitlesOfParts>
  <Company>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– ISRAEL BINAIONAL SCIENCE FOUNDATION (BSF)</dc:title>
  <dc:creator>Orli Rozencwajg</dc:creator>
  <cp:lastModifiedBy>שושי צלקה</cp:lastModifiedBy>
  <cp:revision>587</cp:revision>
  <cp:lastPrinted>2019-06-13T12:29:23Z</cp:lastPrinted>
  <dcterms:created xsi:type="dcterms:W3CDTF">2005-08-31T12:43:36Z</dcterms:created>
  <dcterms:modified xsi:type="dcterms:W3CDTF">2019-09-22T10:11:58Z</dcterms:modified>
</cp:coreProperties>
</file>