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62" r:id="rId1"/>
  </p:sldMasterIdLst>
  <p:notesMasterIdLst>
    <p:notesMasterId r:id="rId40"/>
  </p:notesMasterIdLst>
  <p:handoutMasterIdLst>
    <p:handoutMasterId r:id="rId41"/>
  </p:handoutMasterIdLst>
  <p:sldIdLst>
    <p:sldId id="351" r:id="rId2"/>
    <p:sldId id="375" r:id="rId3"/>
    <p:sldId id="376" r:id="rId4"/>
    <p:sldId id="379" r:id="rId5"/>
    <p:sldId id="377" r:id="rId6"/>
    <p:sldId id="362" r:id="rId7"/>
    <p:sldId id="398" r:id="rId8"/>
    <p:sldId id="380" r:id="rId9"/>
    <p:sldId id="383" r:id="rId10"/>
    <p:sldId id="384" r:id="rId11"/>
    <p:sldId id="430" r:id="rId12"/>
    <p:sldId id="388" r:id="rId13"/>
    <p:sldId id="389" r:id="rId14"/>
    <p:sldId id="378" r:id="rId15"/>
    <p:sldId id="385" r:id="rId16"/>
    <p:sldId id="456" r:id="rId17"/>
    <p:sldId id="387" r:id="rId18"/>
    <p:sldId id="390" r:id="rId19"/>
    <p:sldId id="392" r:id="rId20"/>
    <p:sldId id="393" r:id="rId21"/>
    <p:sldId id="399" r:id="rId22"/>
    <p:sldId id="401" r:id="rId23"/>
    <p:sldId id="394" r:id="rId24"/>
    <p:sldId id="442" r:id="rId25"/>
    <p:sldId id="458" r:id="rId26"/>
    <p:sldId id="429" r:id="rId27"/>
    <p:sldId id="444" r:id="rId28"/>
    <p:sldId id="445" r:id="rId29"/>
    <p:sldId id="446" r:id="rId30"/>
    <p:sldId id="455" r:id="rId31"/>
    <p:sldId id="447" r:id="rId32"/>
    <p:sldId id="454" r:id="rId33"/>
    <p:sldId id="448" r:id="rId34"/>
    <p:sldId id="449" r:id="rId35"/>
    <p:sldId id="451" r:id="rId36"/>
    <p:sldId id="452" r:id="rId37"/>
    <p:sldId id="453" r:id="rId38"/>
    <p:sldId id="350" r:id="rId39"/>
  </p:sldIdLst>
  <p:sldSz cx="9144000" cy="6858000" type="screen4x3"/>
  <p:notesSz cx="6797675" cy="9926638"/>
  <p:defaultTextStyle>
    <a:defPPr>
      <a:defRPr lang="he-IL"/>
    </a:defPPr>
    <a:lvl1pPr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FF00"/>
    <a:srgbClr val="00FFFF"/>
    <a:srgbClr val="4371C3"/>
    <a:srgbClr val="37CF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8" autoAdjust="0"/>
    <p:restoredTop sz="87435" autoAdjust="0"/>
  </p:normalViewPr>
  <p:slideViewPr>
    <p:cSldViewPr>
      <p:cViewPr varScale="1">
        <p:scale>
          <a:sx n="100" d="100"/>
          <a:sy n="100" d="100"/>
        </p:scale>
        <p:origin x="15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Grants and Administrative Expenses</a:t>
            </a:r>
          </a:p>
        </c:rich>
      </c:tx>
      <c:layout>
        <c:manualLayout>
          <c:xMode val="edge"/>
          <c:yMode val="edge"/>
          <c:x val="0.19178082191780818"/>
          <c:y val="0"/>
        </c:manualLayout>
      </c:layout>
      <c:overlay val="0"/>
    </c:title>
    <c:autoTitleDeleted val="0"/>
    <c:plotArea>
      <c:layout>
        <c:manualLayout>
          <c:layoutTarget val="inner"/>
          <c:xMode val="edge"/>
          <c:yMode val="edge"/>
          <c:x val="0.13527397260273968"/>
          <c:y val="0.22662889518413598"/>
          <c:w val="0.71289954337899886"/>
          <c:h val="0.53541076487251771"/>
        </c:manualLayout>
      </c:layout>
      <c:barChart>
        <c:barDir val="col"/>
        <c:grouping val="clustered"/>
        <c:varyColors val="0"/>
        <c:ser>
          <c:idx val="0"/>
          <c:order val="0"/>
          <c:tx>
            <c:strRef>
              <c:f>Sheet2!$B$88</c:f>
              <c:strCache>
                <c:ptCount val="1"/>
                <c:pt idx="0">
                  <c:v>Research Grants</c:v>
                </c:pt>
              </c:strCache>
            </c:strRef>
          </c:tx>
          <c:invertIfNegative val="0"/>
          <c:dLbls>
            <c:dLbl>
              <c:idx val="0"/>
              <c:layout>
                <c:manualLayout>
                  <c:x val="-1.598173515981744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8F8-4959-8E40-0D436A258DAA}"/>
                </c:ext>
              </c:extLst>
            </c:dLbl>
            <c:dLbl>
              <c:idx val="1"/>
              <c:layout>
                <c:manualLayout>
                  <c:x val="-9.4015388487398641E-3"/>
                  <c:y val="-1.4814748722981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F8-4959-8E40-0D436A258DAA}"/>
                </c:ext>
              </c:extLst>
            </c:dLbl>
            <c:dLbl>
              <c:idx val="2"/>
              <c:layout>
                <c:manualLayout>
                  <c:x val="-1.369863013698630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F8-4959-8E40-0D436A258DAA}"/>
                </c:ext>
              </c:extLst>
            </c:dLbl>
            <c:dLbl>
              <c:idx val="3"/>
              <c:layout>
                <c:manualLayout>
                  <c:x val="-2.0531765721065857E-2"/>
                  <c:y val="-1.465176626292818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F8-4959-8E40-0D436A258DAA}"/>
                </c:ext>
              </c:extLst>
            </c:dLbl>
            <c:spPr>
              <a:noFill/>
              <a:ln>
                <a:noFill/>
              </a:ln>
              <a:effectLst/>
            </c:spPr>
            <c:txPr>
              <a:bodyPr/>
              <a:lstStyle/>
              <a:p>
                <a:pPr>
                  <a:defRPr sz="12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Sheet2!$A$96:$A$99</c:f>
              <c:numCache>
                <c:formatCode>General</c:formatCode>
                <c:ptCount val="4"/>
                <c:pt idx="0">
                  <c:v>2018</c:v>
                </c:pt>
                <c:pt idx="1">
                  <c:v>2019</c:v>
                </c:pt>
                <c:pt idx="2">
                  <c:v>2020</c:v>
                </c:pt>
                <c:pt idx="3">
                  <c:v>2021</c:v>
                </c:pt>
              </c:numCache>
            </c:numRef>
          </c:cat>
          <c:val>
            <c:numRef>
              <c:f>Sheet2!$B$96:$B$99</c:f>
              <c:numCache>
                <c:formatCode>General</c:formatCode>
                <c:ptCount val="4"/>
                <c:pt idx="0">
                  <c:v>17.8</c:v>
                </c:pt>
                <c:pt idx="1">
                  <c:v>19.399999999999999</c:v>
                </c:pt>
                <c:pt idx="2">
                  <c:v>18.7</c:v>
                </c:pt>
                <c:pt idx="3">
                  <c:v>20.2</c:v>
                </c:pt>
              </c:numCache>
            </c:numRef>
          </c:val>
          <c:extLst>
            <c:ext xmlns:c16="http://schemas.microsoft.com/office/drawing/2014/chart" uri="{C3380CC4-5D6E-409C-BE32-E72D297353CC}">
              <c16:uniqueId val="{00000004-18F8-4959-8E40-0D436A258DAA}"/>
            </c:ext>
          </c:extLst>
        </c:ser>
        <c:ser>
          <c:idx val="2"/>
          <c:order val="1"/>
          <c:tx>
            <c:strRef>
              <c:f>Sheet2!$C$88</c:f>
              <c:strCache>
                <c:ptCount val="1"/>
                <c:pt idx="0">
                  <c:v>Administration</c:v>
                </c:pt>
              </c:strCache>
            </c:strRef>
          </c:tx>
          <c:invertIfNegative val="0"/>
          <c:dLbls>
            <c:dLbl>
              <c:idx val="0"/>
              <c:layout>
                <c:manualLayout>
                  <c:x val="2.05479452054796E-2"/>
                  <c:y val="1.8885741265344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F8-4959-8E40-0D436A258DAA}"/>
                </c:ext>
              </c:extLst>
            </c:dLbl>
            <c:dLbl>
              <c:idx val="1"/>
              <c:layout>
                <c:manualLayout>
                  <c:x val="2.3756696508826808E-2"/>
                  <c:y val="3.947268631081171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8F8-4959-8E40-0D436A258DAA}"/>
                </c:ext>
              </c:extLst>
            </c:dLbl>
            <c:dLbl>
              <c:idx val="2"/>
              <c:layout>
                <c:manualLayout>
                  <c:x val="1.6193866177686693E-2"/>
                  <c:y val="5.7371015591889537E-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8F8-4959-8E40-0D436A258DAA}"/>
                </c:ext>
              </c:extLst>
            </c:dLbl>
            <c:dLbl>
              <c:idx val="3"/>
              <c:layout>
                <c:manualLayout>
                  <c:x val="2.6462265846906152E-2"/>
                  <c:y val="3.93388503490888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8F8-4959-8E40-0D436A258DAA}"/>
                </c:ext>
              </c:extLst>
            </c:dLbl>
            <c:spPr>
              <a:noFill/>
              <a:ln>
                <a:noFill/>
              </a:ln>
              <a:effectLst/>
            </c:spPr>
            <c:txPr>
              <a:bodyPr/>
              <a:lstStyle/>
              <a:p>
                <a:pPr>
                  <a:defRPr sz="12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Sheet2!$A$96:$A$99</c:f>
              <c:numCache>
                <c:formatCode>General</c:formatCode>
                <c:ptCount val="4"/>
                <c:pt idx="0">
                  <c:v>2018</c:v>
                </c:pt>
                <c:pt idx="1">
                  <c:v>2019</c:v>
                </c:pt>
                <c:pt idx="2">
                  <c:v>2020</c:v>
                </c:pt>
                <c:pt idx="3">
                  <c:v>2021</c:v>
                </c:pt>
              </c:numCache>
            </c:numRef>
          </c:cat>
          <c:val>
            <c:numRef>
              <c:f>Sheet2!$C$96:$C$99</c:f>
              <c:numCache>
                <c:formatCode>General</c:formatCode>
                <c:ptCount val="4"/>
                <c:pt idx="0">
                  <c:v>1.1499999999999999</c:v>
                </c:pt>
                <c:pt idx="1">
                  <c:v>1.35</c:v>
                </c:pt>
                <c:pt idx="2">
                  <c:v>1.1499999999999999</c:v>
                </c:pt>
                <c:pt idx="3">
                  <c:v>1.2150000000000001</c:v>
                </c:pt>
              </c:numCache>
            </c:numRef>
          </c:val>
          <c:extLst>
            <c:ext xmlns:c16="http://schemas.microsoft.com/office/drawing/2014/chart" uri="{C3380CC4-5D6E-409C-BE32-E72D297353CC}">
              <c16:uniqueId val="{00000009-18F8-4959-8E40-0D436A258DAA}"/>
            </c:ext>
          </c:extLst>
        </c:ser>
        <c:dLbls>
          <c:showLegendKey val="0"/>
          <c:showVal val="1"/>
          <c:showCatName val="0"/>
          <c:showSerName val="0"/>
          <c:showPercent val="0"/>
          <c:showBubbleSize val="0"/>
        </c:dLbls>
        <c:gapWidth val="150"/>
        <c:axId val="24338016"/>
        <c:axId val="99829752"/>
      </c:barChart>
      <c:catAx>
        <c:axId val="24338016"/>
        <c:scaling>
          <c:orientation val="minMax"/>
        </c:scaling>
        <c:delete val="0"/>
        <c:axPos val="b"/>
        <c:numFmt formatCode="General" sourceLinked="1"/>
        <c:majorTickMark val="out"/>
        <c:minorTickMark val="none"/>
        <c:tickLblPos val="nextTo"/>
        <c:txPr>
          <a:bodyPr rot="0" vert="horz"/>
          <a:lstStyle/>
          <a:p>
            <a:pPr>
              <a:defRPr sz="1400"/>
            </a:pPr>
            <a:endParaRPr lang="en-IL"/>
          </a:p>
        </c:txPr>
        <c:crossAx val="99829752"/>
        <c:crosses val="autoZero"/>
        <c:auto val="1"/>
        <c:lblAlgn val="ctr"/>
        <c:lblOffset val="100"/>
        <c:tickLblSkip val="1"/>
        <c:tickMarkSkip val="1"/>
        <c:noMultiLvlLbl val="0"/>
      </c:catAx>
      <c:valAx>
        <c:axId val="99829752"/>
        <c:scaling>
          <c:orientation val="minMax"/>
        </c:scaling>
        <c:delete val="0"/>
        <c:axPos val="l"/>
        <c:majorGridlines>
          <c:spPr>
            <a:ln>
              <a:solidFill>
                <a:srgbClr val="000000">
                  <a:alpha val="0"/>
                </a:srgbClr>
              </a:solidFill>
            </a:ln>
          </c:spPr>
        </c:majorGridlines>
        <c:title>
          <c:tx>
            <c:rich>
              <a:bodyPr/>
              <a:lstStyle/>
              <a:p>
                <a:pPr>
                  <a:defRPr/>
                </a:pPr>
                <a:r>
                  <a:rPr lang="en-US" dirty="0"/>
                  <a:t>Millions of </a:t>
                </a:r>
                <a:r>
                  <a:rPr lang="en-US" sz="1400" dirty="0"/>
                  <a:t>Dollars</a:t>
                </a:r>
              </a:p>
            </c:rich>
          </c:tx>
          <c:layout>
            <c:manualLayout>
              <c:xMode val="edge"/>
              <c:yMode val="edge"/>
              <c:x val="6.8493150684931703E-3"/>
              <c:y val="0.29084041548630785"/>
            </c:manualLayout>
          </c:layout>
          <c:overlay val="0"/>
        </c:title>
        <c:numFmt formatCode="General" sourceLinked="1"/>
        <c:majorTickMark val="out"/>
        <c:minorTickMark val="none"/>
        <c:tickLblPos val="nextTo"/>
        <c:txPr>
          <a:bodyPr rot="0" vert="horz"/>
          <a:lstStyle/>
          <a:p>
            <a:pPr>
              <a:defRPr sz="1400"/>
            </a:pPr>
            <a:endParaRPr lang="en-IL"/>
          </a:p>
        </c:txPr>
        <c:crossAx val="24338016"/>
        <c:crosses val="autoZero"/>
        <c:crossBetween val="between"/>
        <c:majorUnit val="2"/>
      </c:valAx>
    </c:plotArea>
    <c:legend>
      <c:legendPos val="b"/>
      <c:layout>
        <c:manualLayout>
          <c:xMode val="edge"/>
          <c:yMode val="edge"/>
          <c:x val="0"/>
          <c:y val="0.91123701605288165"/>
          <c:w val="0.89783105022831278"/>
          <c:h val="7.648725212464591E-2"/>
        </c:manualLayout>
      </c:layout>
      <c:overlay val="0"/>
      <c:txPr>
        <a:bodyPr/>
        <a:lstStyle/>
        <a:p>
          <a:pPr>
            <a:defRPr sz="1200"/>
          </a:pPr>
          <a:endParaRPr lang="en-IL"/>
        </a:p>
      </c:txPr>
    </c:legend>
    <c:plotVisOnly val="1"/>
    <c:dispBlanksAs val="gap"/>
    <c:showDLblsOverMax val="0"/>
  </c:chart>
  <c:txPr>
    <a:bodyPr/>
    <a:lstStyle/>
    <a:p>
      <a:pPr>
        <a:defRPr sz="1800"/>
      </a:pPr>
      <a:endParaRPr lang="en-I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 Awards</a:t>
            </a:r>
          </a:p>
        </c:rich>
      </c:tx>
      <c:layout>
        <c:manualLayout>
          <c:xMode val="edge"/>
          <c:yMode val="edge"/>
          <c:x val="0.29020301627877426"/>
          <c:y val="2.4063141847094391E-2"/>
        </c:manualLayout>
      </c:layout>
      <c:overlay val="0"/>
    </c:title>
    <c:autoTitleDeleted val="0"/>
    <c:plotArea>
      <c:layout>
        <c:manualLayout>
          <c:layoutTarget val="inner"/>
          <c:xMode val="edge"/>
          <c:yMode val="edge"/>
          <c:x val="0.21531407797224336"/>
          <c:y val="0.24671087166735781"/>
          <c:w val="0.74532580160957485"/>
          <c:h val="0.53947455070824957"/>
        </c:manualLayout>
      </c:layout>
      <c:barChart>
        <c:barDir val="col"/>
        <c:grouping val="clustered"/>
        <c:varyColors val="0"/>
        <c:ser>
          <c:idx val="1"/>
          <c:order val="0"/>
          <c:tx>
            <c:strRef>
              <c:f>Sheet2!$D$25</c:f>
              <c:strCache>
                <c:ptCount val="1"/>
                <c:pt idx="0">
                  <c:v>New Grants</c:v>
                </c:pt>
              </c:strCache>
            </c:strRef>
          </c:tx>
          <c:invertIfNegative val="0"/>
          <c:dLbls>
            <c:spPr>
              <a:noFill/>
              <a:ln>
                <a:noFill/>
              </a:ln>
              <a:effectLst/>
            </c:spPr>
            <c:txPr>
              <a:bodyPr/>
              <a:lstStyle/>
              <a:p>
                <a:pPr>
                  <a:defRPr sz="12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Sheet2!$C$42:$C$45</c:f>
              <c:numCache>
                <c:formatCode>General</c:formatCode>
                <c:ptCount val="4"/>
                <c:pt idx="0">
                  <c:v>2018</c:v>
                </c:pt>
                <c:pt idx="1">
                  <c:v>2019</c:v>
                </c:pt>
                <c:pt idx="2">
                  <c:v>2020</c:v>
                </c:pt>
                <c:pt idx="3">
                  <c:v>2021</c:v>
                </c:pt>
              </c:numCache>
            </c:numRef>
          </c:cat>
          <c:val>
            <c:numRef>
              <c:f>Sheet2!$D$42:$D$45</c:f>
              <c:numCache>
                <c:formatCode>General</c:formatCode>
                <c:ptCount val="4"/>
                <c:pt idx="0">
                  <c:v>87</c:v>
                </c:pt>
                <c:pt idx="1">
                  <c:v>105</c:v>
                </c:pt>
                <c:pt idx="2">
                  <c:v>82</c:v>
                </c:pt>
                <c:pt idx="3">
                  <c:v>104</c:v>
                </c:pt>
              </c:numCache>
            </c:numRef>
          </c:val>
          <c:extLst>
            <c:ext xmlns:c16="http://schemas.microsoft.com/office/drawing/2014/chart" uri="{C3380CC4-5D6E-409C-BE32-E72D297353CC}">
              <c16:uniqueId val="{00000000-BCBD-4255-9EE6-9B84B52B81F9}"/>
            </c:ext>
          </c:extLst>
        </c:ser>
        <c:ser>
          <c:idx val="2"/>
          <c:order val="1"/>
          <c:tx>
            <c:strRef>
              <c:f>Sheet2!$E$25</c:f>
              <c:strCache>
                <c:ptCount val="1"/>
                <c:pt idx="0">
                  <c:v>Ongoing Grants</c:v>
                </c:pt>
              </c:strCache>
            </c:strRef>
          </c:tx>
          <c:invertIfNegative val="0"/>
          <c:dLbls>
            <c:spPr>
              <a:noFill/>
              <a:ln>
                <a:noFill/>
              </a:ln>
              <a:effectLst/>
            </c:spPr>
            <c:txPr>
              <a:bodyPr/>
              <a:lstStyle/>
              <a:p>
                <a:pPr>
                  <a:defRPr sz="14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Sheet2!$C$42:$C$45</c:f>
              <c:numCache>
                <c:formatCode>General</c:formatCode>
                <c:ptCount val="4"/>
                <c:pt idx="0">
                  <c:v>2018</c:v>
                </c:pt>
                <c:pt idx="1">
                  <c:v>2019</c:v>
                </c:pt>
                <c:pt idx="2">
                  <c:v>2020</c:v>
                </c:pt>
                <c:pt idx="3">
                  <c:v>2021</c:v>
                </c:pt>
              </c:numCache>
            </c:numRef>
          </c:cat>
          <c:val>
            <c:numRef>
              <c:f>Sheet2!$E$42:$E$45</c:f>
              <c:numCache>
                <c:formatCode>General</c:formatCode>
                <c:ptCount val="4"/>
                <c:pt idx="0">
                  <c:v>316</c:v>
                </c:pt>
                <c:pt idx="1">
                  <c:v>379</c:v>
                </c:pt>
                <c:pt idx="2">
                  <c:v>316</c:v>
                </c:pt>
                <c:pt idx="3">
                  <c:v>235</c:v>
                </c:pt>
              </c:numCache>
            </c:numRef>
          </c:val>
          <c:extLst>
            <c:ext xmlns:c16="http://schemas.microsoft.com/office/drawing/2014/chart" uri="{C3380CC4-5D6E-409C-BE32-E72D297353CC}">
              <c16:uniqueId val="{00000001-BCBD-4255-9EE6-9B84B52B81F9}"/>
            </c:ext>
          </c:extLst>
        </c:ser>
        <c:dLbls>
          <c:showLegendKey val="0"/>
          <c:showVal val="1"/>
          <c:showCatName val="0"/>
          <c:showSerName val="0"/>
          <c:showPercent val="0"/>
          <c:showBubbleSize val="0"/>
        </c:dLbls>
        <c:gapWidth val="90"/>
        <c:axId val="151881440"/>
        <c:axId val="99710888"/>
      </c:barChart>
      <c:catAx>
        <c:axId val="151881440"/>
        <c:scaling>
          <c:orientation val="minMax"/>
        </c:scaling>
        <c:delete val="0"/>
        <c:axPos val="b"/>
        <c:numFmt formatCode="General" sourceLinked="1"/>
        <c:majorTickMark val="out"/>
        <c:minorTickMark val="none"/>
        <c:tickLblPos val="nextTo"/>
        <c:txPr>
          <a:bodyPr rot="0" vert="horz"/>
          <a:lstStyle/>
          <a:p>
            <a:pPr>
              <a:defRPr sz="1200"/>
            </a:pPr>
            <a:endParaRPr lang="en-IL"/>
          </a:p>
        </c:txPr>
        <c:crossAx val="99710888"/>
        <c:crosses val="autoZero"/>
        <c:auto val="1"/>
        <c:lblAlgn val="ctr"/>
        <c:lblOffset val="100"/>
        <c:tickLblSkip val="1"/>
        <c:tickMarkSkip val="1"/>
        <c:noMultiLvlLbl val="0"/>
      </c:catAx>
      <c:valAx>
        <c:axId val="99710888"/>
        <c:scaling>
          <c:orientation val="minMax"/>
        </c:scaling>
        <c:delete val="0"/>
        <c:axPos val="l"/>
        <c:majorGridlines>
          <c:spPr>
            <a:ln>
              <a:solidFill>
                <a:srgbClr val="FFFFFF">
                  <a:alpha val="0"/>
                </a:srgbClr>
              </a:solidFill>
            </a:ln>
          </c:spPr>
        </c:majorGridlines>
        <c:title>
          <c:tx>
            <c:rich>
              <a:bodyPr/>
              <a:lstStyle/>
              <a:p>
                <a:pPr>
                  <a:defRPr/>
                </a:pPr>
                <a:r>
                  <a:rPr lang="en-US"/>
                  <a:t>Number of grants</a:t>
                </a:r>
              </a:p>
            </c:rich>
          </c:tx>
          <c:layout>
            <c:manualLayout>
              <c:xMode val="edge"/>
              <c:yMode val="edge"/>
              <c:x val="5.1529764525205968E-2"/>
              <c:y val="0.17872841552700724"/>
            </c:manualLayout>
          </c:layout>
          <c:overlay val="0"/>
        </c:title>
        <c:numFmt formatCode="General" sourceLinked="1"/>
        <c:majorTickMark val="out"/>
        <c:minorTickMark val="none"/>
        <c:tickLblPos val="nextTo"/>
        <c:txPr>
          <a:bodyPr rot="0" vert="horz"/>
          <a:lstStyle/>
          <a:p>
            <a:pPr>
              <a:defRPr sz="1200"/>
            </a:pPr>
            <a:endParaRPr lang="en-IL"/>
          </a:p>
        </c:txPr>
        <c:crossAx val="151881440"/>
        <c:crosses val="autoZero"/>
        <c:crossBetween val="between"/>
      </c:valAx>
      <c:spPr>
        <a:noFill/>
      </c:spPr>
    </c:plotArea>
    <c:legend>
      <c:legendPos val="b"/>
      <c:layout>
        <c:manualLayout>
          <c:xMode val="edge"/>
          <c:yMode val="edge"/>
          <c:x val="0.11808367071525008"/>
          <c:y val="0.8980276971957456"/>
          <c:w val="0.74258259448214359"/>
          <c:h val="7.8947368421052655E-2"/>
        </c:manualLayout>
      </c:layout>
      <c:overlay val="0"/>
      <c:txPr>
        <a:bodyPr/>
        <a:lstStyle/>
        <a:p>
          <a:pPr>
            <a:defRPr sz="1400"/>
          </a:pPr>
          <a:endParaRPr lang="en-IL"/>
        </a:p>
      </c:txPr>
    </c:legend>
    <c:plotVisOnly val="1"/>
    <c:dispBlanksAs val="gap"/>
    <c:showDLblsOverMax val="0"/>
  </c:chart>
  <c:txPr>
    <a:bodyPr/>
    <a:lstStyle/>
    <a:p>
      <a:pPr>
        <a:defRPr sz="1800"/>
      </a:pPr>
      <a:endParaRPr lang="en-IL"/>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219" tIns="45610" rIns="91219" bIns="45610" rtlCol="0"/>
          <a:lstStyle>
            <a:lvl1pPr algn="l" rtl="1" eaLnBrk="1" hangingPunct="1">
              <a:defRPr sz="1200" b="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7928"/>
          </a:xfrm>
          <a:prstGeom prst="rect">
            <a:avLst/>
          </a:prstGeom>
        </p:spPr>
        <p:txBody>
          <a:bodyPr vert="horz" lIns="91219" tIns="45610" rIns="91219" bIns="45610" rtlCol="0"/>
          <a:lstStyle>
            <a:lvl1pPr algn="r" rtl="1" eaLnBrk="1" hangingPunct="1">
              <a:defRPr sz="1200" b="0">
                <a:latin typeface="Arial" charset="0"/>
                <a:cs typeface="Arial" charset="0"/>
              </a:defRPr>
            </a:lvl1pPr>
          </a:lstStyle>
          <a:p>
            <a:pPr>
              <a:defRPr/>
            </a:pPr>
            <a:fld id="{B50FD564-A98A-4FAE-8372-20A1E35D4ECD}" type="datetimeFigureOut">
              <a:rPr lang="en-US"/>
              <a:pPr>
                <a:defRPr/>
              </a:pPr>
              <a:t>9/13/2021</a:t>
            </a:fld>
            <a:endParaRPr lang="en-US"/>
          </a:p>
        </p:txBody>
      </p:sp>
      <p:sp>
        <p:nvSpPr>
          <p:cNvPr id="5" name="Slide Number Placeholder 4"/>
          <p:cNvSpPr>
            <a:spLocks noGrp="1"/>
          </p:cNvSpPr>
          <p:nvPr>
            <p:ph type="sldNum" sz="quarter" idx="3"/>
          </p:nvPr>
        </p:nvSpPr>
        <p:spPr>
          <a:xfrm>
            <a:off x="3849688" y="9427115"/>
            <a:ext cx="2946400" cy="497928"/>
          </a:xfrm>
          <a:prstGeom prst="rect">
            <a:avLst/>
          </a:prstGeom>
        </p:spPr>
        <p:txBody>
          <a:bodyPr vert="horz" wrap="square" lIns="91219" tIns="45610" rIns="91219" bIns="45610" numCol="1" anchor="b" anchorCtr="0" compatLnSpc="1">
            <a:prstTxWarp prst="textNoShape">
              <a:avLst/>
            </a:prstTxWarp>
          </a:bodyPr>
          <a:lstStyle>
            <a:lvl1pPr algn="r" rtl="1" eaLnBrk="1" hangingPunct="1">
              <a:defRPr sz="1200" b="0"/>
            </a:lvl1pPr>
          </a:lstStyle>
          <a:p>
            <a:pPr>
              <a:defRPr/>
            </a:pPr>
            <a:fld id="{0BFCE551-EE5E-4FC6-A97C-3CDCB64B1A7A}" type="slidenum">
              <a:rPr lang="he-IL"/>
              <a:pPr>
                <a:defRPr/>
              </a:pPr>
              <a:t>‹#›</a:t>
            </a:fld>
            <a:endParaRPr lang="en-US"/>
          </a:p>
        </p:txBody>
      </p:sp>
    </p:spTree>
    <p:extLst>
      <p:ext uri="{BB962C8B-B14F-4D97-AF65-F5344CB8AC3E}">
        <p14:creationId xmlns:p14="http://schemas.microsoft.com/office/powerpoint/2010/main" val="34183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3851275" y="0"/>
            <a:ext cx="2946400" cy="49792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5" name="Rectangle 3"/>
          <p:cNvSpPr>
            <a:spLocks noGrp="1" noChangeArrowheads="1"/>
          </p:cNvSpPr>
          <p:nvPr>
            <p:ph type="dt" idx="1"/>
          </p:nvPr>
        </p:nvSpPr>
        <p:spPr bwMode="auto">
          <a:xfrm>
            <a:off x="1588" y="0"/>
            <a:ext cx="2946400" cy="49792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l" rtl="1" eaLnBrk="1" hangingPunct="1">
              <a:defRPr sz="1200" b="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Rectangle 5"/>
          <p:cNvSpPr>
            <a:spLocks noGrp="1" noChangeArrowheads="1"/>
          </p:cNvSpPr>
          <p:nvPr>
            <p:ph type="body" sz="quarter" idx="3"/>
          </p:nvPr>
        </p:nvSpPr>
        <p:spPr bwMode="auto">
          <a:xfrm>
            <a:off x="681038" y="4714355"/>
            <a:ext cx="5435600" cy="446698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5478" name="Rectangle 6"/>
          <p:cNvSpPr>
            <a:spLocks noGrp="1" noChangeArrowheads="1"/>
          </p:cNvSpPr>
          <p:nvPr>
            <p:ph type="ftr" sz="quarter" idx="4"/>
          </p:nvPr>
        </p:nvSpPr>
        <p:spPr bwMode="auto">
          <a:xfrm>
            <a:off x="3851275" y="9427115"/>
            <a:ext cx="2946400" cy="497928"/>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9" name="Rectangle 7"/>
          <p:cNvSpPr>
            <a:spLocks noGrp="1" noChangeArrowheads="1"/>
          </p:cNvSpPr>
          <p:nvPr>
            <p:ph type="sldNum" sz="quarter" idx="5"/>
          </p:nvPr>
        </p:nvSpPr>
        <p:spPr bwMode="auto">
          <a:xfrm>
            <a:off x="1588" y="9427115"/>
            <a:ext cx="2946400" cy="497928"/>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l" rtl="1" eaLnBrk="1" hangingPunct="1">
              <a:defRPr sz="1200" b="0"/>
            </a:lvl1pPr>
          </a:lstStyle>
          <a:p>
            <a:pPr>
              <a:defRPr/>
            </a:pPr>
            <a:fld id="{B6EE0121-35E8-4B31-B1B3-1FEDD5D518B7}" type="slidenum">
              <a:rPr lang="he-IL"/>
              <a:pPr>
                <a:defRPr/>
              </a:pPr>
              <a:t>‹#›</a:t>
            </a:fld>
            <a:endParaRPr lang="en-US"/>
          </a:p>
        </p:txBody>
      </p:sp>
    </p:spTree>
    <p:extLst>
      <p:ext uri="{BB962C8B-B14F-4D97-AF65-F5344CB8AC3E}">
        <p14:creationId xmlns:p14="http://schemas.microsoft.com/office/powerpoint/2010/main" val="305225208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F899C8F-19EE-4330-B83A-891B0D2CB845}" type="slidenum">
              <a:rPr lang="he-IL" smtClean="0"/>
              <a:pPr algn="l">
                <a:spcBef>
                  <a:spcPct val="0"/>
                </a:spcBef>
              </a:pPr>
              <a:t>1</a:t>
            </a:fld>
            <a:endParaRPr lang="en-US"/>
          </a:p>
        </p:txBody>
      </p:sp>
    </p:spTree>
    <p:extLst>
      <p:ext uri="{BB962C8B-B14F-4D97-AF65-F5344CB8AC3E}">
        <p14:creationId xmlns:p14="http://schemas.microsoft.com/office/powerpoint/2010/main" val="4245953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EC5A4B6B-6B48-4F28-A7C0-20D9D196F8A0}" type="slidenum">
              <a:rPr lang="he-IL" smtClean="0"/>
              <a:pPr algn="l">
                <a:spcBef>
                  <a:spcPct val="0"/>
                </a:spcBef>
              </a:pPr>
              <a:t>10</a:t>
            </a:fld>
            <a:endParaRPr lang="en-US"/>
          </a:p>
        </p:txBody>
      </p:sp>
    </p:spTree>
    <p:extLst>
      <p:ext uri="{BB962C8B-B14F-4D97-AF65-F5344CB8AC3E}">
        <p14:creationId xmlns:p14="http://schemas.microsoft.com/office/powerpoint/2010/main" val="373935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11</a:t>
            </a:fld>
            <a:endParaRPr lang="en-US"/>
          </a:p>
        </p:txBody>
      </p:sp>
    </p:spTree>
    <p:extLst>
      <p:ext uri="{BB962C8B-B14F-4D97-AF65-F5344CB8AC3E}">
        <p14:creationId xmlns:p14="http://schemas.microsoft.com/office/powerpoint/2010/main" val="2996752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B96D37C-90DA-4CE2-87B0-89425AA61FA4}" type="slidenum">
              <a:rPr lang="he-IL" smtClean="0"/>
              <a:pPr algn="l">
                <a:spcBef>
                  <a:spcPct val="0"/>
                </a:spcBef>
              </a:pPr>
              <a:t>12</a:t>
            </a:fld>
            <a:endParaRPr lang="en-US"/>
          </a:p>
        </p:txBody>
      </p:sp>
    </p:spTree>
    <p:extLst>
      <p:ext uri="{BB962C8B-B14F-4D97-AF65-F5344CB8AC3E}">
        <p14:creationId xmlns:p14="http://schemas.microsoft.com/office/powerpoint/2010/main" val="1125407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9190491-C9F1-4CDA-9AC2-B0849E9629DC}" type="slidenum">
              <a:rPr lang="he-IL" smtClean="0"/>
              <a:pPr algn="l">
                <a:spcBef>
                  <a:spcPct val="0"/>
                </a:spcBef>
              </a:pPr>
              <a:t>13</a:t>
            </a:fld>
            <a:endParaRPr lang="en-US"/>
          </a:p>
        </p:txBody>
      </p:sp>
    </p:spTree>
    <p:extLst>
      <p:ext uri="{BB962C8B-B14F-4D97-AF65-F5344CB8AC3E}">
        <p14:creationId xmlns:p14="http://schemas.microsoft.com/office/powerpoint/2010/main" val="2146630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08B9BD8-BB23-4A71-B3A3-CD8F51D279E2}" type="slidenum">
              <a:rPr lang="he-IL" smtClean="0"/>
              <a:pPr algn="l">
                <a:spcBef>
                  <a:spcPct val="0"/>
                </a:spcBef>
              </a:pPr>
              <a:t>14</a:t>
            </a:fld>
            <a:endParaRPr lang="en-US"/>
          </a:p>
        </p:txBody>
      </p:sp>
    </p:spTree>
    <p:extLst>
      <p:ext uri="{BB962C8B-B14F-4D97-AF65-F5344CB8AC3E}">
        <p14:creationId xmlns:p14="http://schemas.microsoft.com/office/powerpoint/2010/main" val="1800374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C457214-64EC-4B2A-964E-D68ECBC5B902}" type="slidenum">
              <a:rPr lang="he-IL" smtClean="0"/>
              <a:pPr algn="l">
                <a:spcBef>
                  <a:spcPct val="0"/>
                </a:spcBef>
              </a:pPr>
              <a:t>15</a:t>
            </a:fld>
            <a:endParaRPr lang="en-US"/>
          </a:p>
        </p:txBody>
      </p:sp>
    </p:spTree>
    <p:extLst>
      <p:ext uri="{BB962C8B-B14F-4D97-AF65-F5344CB8AC3E}">
        <p14:creationId xmlns:p14="http://schemas.microsoft.com/office/powerpoint/2010/main" val="338168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E608522-EB52-4B05-8381-E2F8B2B1EA38}" type="slidenum">
              <a:rPr lang="he-IL" smtClean="0"/>
              <a:pPr algn="l">
                <a:spcBef>
                  <a:spcPct val="0"/>
                </a:spcBef>
              </a:pPr>
              <a:t>17</a:t>
            </a:fld>
            <a:endParaRPr lang="en-US"/>
          </a:p>
        </p:txBody>
      </p:sp>
    </p:spTree>
    <p:extLst>
      <p:ext uri="{BB962C8B-B14F-4D97-AF65-F5344CB8AC3E}">
        <p14:creationId xmlns:p14="http://schemas.microsoft.com/office/powerpoint/2010/main" val="2736174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F95C8E1D-E871-4337-9679-240FA4C91991}" type="slidenum">
              <a:rPr lang="he-IL" smtClean="0"/>
              <a:pPr algn="l">
                <a:spcBef>
                  <a:spcPct val="0"/>
                </a:spcBef>
              </a:pPr>
              <a:t>18</a:t>
            </a:fld>
            <a:endParaRPr lang="en-US"/>
          </a:p>
        </p:txBody>
      </p:sp>
    </p:spTree>
    <p:extLst>
      <p:ext uri="{BB962C8B-B14F-4D97-AF65-F5344CB8AC3E}">
        <p14:creationId xmlns:p14="http://schemas.microsoft.com/office/powerpoint/2010/main" val="3354356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9F06617-F041-430F-9206-36F33E736EFC}" type="slidenum">
              <a:rPr lang="he-IL" smtClean="0"/>
              <a:pPr algn="l">
                <a:spcBef>
                  <a:spcPct val="0"/>
                </a:spcBef>
              </a:pPr>
              <a:t>19</a:t>
            </a:fld>
            <a:endParaRPr lang="en-US"/>
          </a:p>
        </p:txBody>
      </p:sp>
    </p:spTree>
    <p:extLst>
      <p:ext uri="{BB962C8B-B14F-4D97-AF65-F5344CB8AC3E}">
        <p14:creationId xmlns:p14="http://schemas.microsoft.com/office/powerpoint/2010/main" val="3050795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AC826E8-C03B-4667-91EB-EF3FB76018B0}" type="slidenum">
              <a:rPr lang="he-IL" smtClean="0"/>
              <a:pPr algn="l">
                <a:spcBef>
                  <a:spcPct val="0"/>
                </a:spcBef>
              </a:pPr>
              <a:t>20</a:t>
            </a:fld>
            <a:endParaRPr lang="en-US"/>
          </a:p>
        </p:txBody>
      </p:sp>
    </p:spTree>
    <p:extLst>
      <p:ext uri="{BB962C8B-B14F-4D97-AF65-F5344CB8AC3E}">
        <p14:creationId xmlns:p14="http://schemas.microsoft.com/office/powerpoint/2010/main" val="87385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7DDFC662-94C1-466D-8663-99835387209C}" type="slidenum">
              <a:rPr lang="he-IL" smtClean="0"/>
              <a:pPr algn="l">
                <a:spcBef>
                  <a:spcPct val="0"/>
                </a:spcBef>
              </a:pPr>
              <a:t>2</a:t>
            </a:fld>
            <a:endParaRPr lang="en-US"/>
          </a:p>
        </p:txBody>
      </p:sp>
    </p:spTree>
    <p:extLst>
      <p:ext uri="{BB962C8B-B14F-4D97-AF65-F5344CB8AC3E}">
        <p14:creationId xmlns:p14="http://schemas.microsoft.com/office/powerpoint/2010/main" val="564907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5325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9D771168-F2A1-4EF5-87BA-D00996BC0EDC}" type="slidenum">
              <a:rPr lang="he-IL" b="0"/>
              <a:pPr algn="l" eaLnBrk="1" hangingPunct="1">
                <a:spcBef>
                  <a:spcPct val="0"/>
                </a:spcBef>
              </a:pPr>
              <a:t>21</a:t>
            </a:fld>
            <a:endParaRPr lang="en-US" b="0"/>
          </a:p>
        </p:txBody>
      </p:sp>
    </p:spTree>
    <p:extLst>
      <p:ext uri="{BB962C8B-B14F-4D97-AF65-F5344CB8AC3E}">
        <p14:creationId xmlns:p14="http://schemas.microsoft.com/office/powerpoint/2010/main" val="80196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57348"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CA80DB78-4B24-4435-BB26-F67D906D9D66}" type="slidenum">
              <a:rPr lang="he-IL" b="0"/>
              <a:pPr algn="l" eaLnBrk="1" hangingPunct="1">
                <a:spcBef>
                  <a:spcPct val="0"/>
                </a:spcBef>
              </a:pPr>
              <a:t>22</a:t>
            </a:fld>
            <a:endParaRPr lang="en-US" b="0"/>
          </a:p>
        </p:txBody>
      </p:sp>
    </p:spTree>
    <p:extLst>
      <p:ext uri="{BB962C8B-B14F-4D97-AF65-F5344CB8AC3E}">
        <p14:creationId xmlns:p14="http://schemas.microsoft.com/office/powerpoint/2010/main" val="1213778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4CFBC7E-BC9D-4763-8805-27BFDEC64D04}" type="slidenum">
              <a:rPr lang="he-IL" smtClean="0"/>
              <a:pPr algn="l">
                <a:spcBef>
                  <a:spcPct val="0"/>
                </a:spcBef>
              </a:pPr>
              <a:t>23</a:t>
            </a:fld>
            <a:endParaRPr lang="en-US"/>
          </a:p>
        </p:txBody>
      </p:sp>
    </p:spTree>
    <p:extLst>
      <p:ext uri="{BB962C8B-B14F-4D97-AF65-F5344CB8AC3E}">
        <p14:creationId xmlns:p14="http://schemas.microsoft.com/office/powerpoint/2010/main" val="1830904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24</a:t>
            </a:fld>
            <a:endParaRPr lang="en-US"/>
          </a:p>
        </p:txBody>
      </p:sp>
    </p:spTree>
    <p:extLst>
      <p:ext uri="{BB962C8B-B14F-4D97-AF65-F5344CB8AC3E}">
        <p14:creationId xmlns:p14="http://schemas.microsoft.com/office/powerpoint/2010/main" val="2107054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25</a:t>
            </a:fld>
            <a:endParaRPr lang="en-US"/>
          </a:p>
        </p:txBody>
      </p:sp>
    </p:spTree>
    <p:extLst>
      <p:ext uri="{BB962C8B-B14F-4D97-AF65-F5344CB8AC3E}">
        <p14:creationId xmlns:p14="http://schemas.microsoft.com/office/powerpoint/2010/main" val="2969741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75780"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97233F2D-B663-4F24-A05E-154E366B428C}" type="slidenum">
              <a:rPr lang="he-IL" sz="1200" b="0"/>
              <a:pPr rtl="1" eaLnBrk="1" hangingPunct="1"/>
              <a:t>33</a:t>
            </a:fld>
            <a:endParaRPr lang="en-US" sz="1200" b="0"/>
          </a:p>
        </p:txBody>
      </p:sp>
    </p:spTree>
    <p:extLst>
      <p:ext uri="{BB962C8B-B14F-4D97-AF65-F5344CB8AC3E}">
        <p14:creationId xmlns:p14="http://schemas.microsoft.com/office/powerpoint/2010/main" val="35963389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77828"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7A961789-31F9-4791-9BBC-7E3059EB285C}" type="slidenum">
              <a:rPr lang="he-IL" sz="1200" b="0"/>
              <a:pPr rtl="1" eaLnBrk="1" hangingPunct="1"/>
              <a:t>34</a:t>
            </a:fld>
            <a:endParaRPr lang="en-US" sz="1200" b="0"/>
          </a:p>
        </p:txBody>
      </p:sp>
    </p:spTree>
    <p:extLst>
      <p:ext uri="{BB962C8B-B14F-4D97-AF65-F5344CB8AC3E}">
        <p14:creationId xmlns:p14="http://schemas.microsoft.com/office/powerpoint/2010/main" val="2346432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79876"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CED8A337-EE5F-4784-90AB-B41F3CDC43E5}" type="slidenum">
              <a:rPr lang="he-IL" sz="1200" b="0"/>
              <a:pPr rtl="1" eaLnBrk="1" hangingPunct="1"/>
              <a:t>35</a:t>
            </a:fld>
            <a:endParaRPr lang="en-US" sz="1200" b="0"/>
          </a:p>
        </p:txBody>
      </p:sp>
    </p:spTree>
    <p:extLst>
      <p:ext uri="{BB962C8B-B14F-4D97-AF65-F5344CB8AC3E}">
        <p14:creationId xmlns:p14="http://schemas.microsoft.com/office/powerpoint/2010/main" val="1259266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81924"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BFFBAA7F-D603-4175-95C6-DBA34B77EFE3}" type="slidenum">
              <a:rPr lang="he-IL" sz="1200" b="0"/>
              <a:pPr rtl="1" eaLnBrk="1" hangingPunct="1"/>
              <a:t>36</a:t>
            </a:fld>
            <a:endParaRPr lang="en-US" sz="1200" b="0"/>
          </a:p>
        </p:txBody>
      </p:sp>
    </p:spTree>
    <p:extLst>
      <p:ext uri="{BB962C8B-B14F-4D97-AF65-F5344CB8AC3E}">
        <p14:creationId xmlns:p14="http://schemas.microsoft.com/office/powerpoint/2010/main" val="3107126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E2C6A5-CF5D-4882-8C26-809417A2E462}" type="slidenum">
              <a:rPr lang="he-IL" altLang="en-US" smtClean="0">
                <a:latin typeface="Calibri" panose="020F0502020204030204" pitchFamily="34" charset="0"/>
              </a:rPr>
              <a:pPr/>
              <a:t>37</a:t>
            </a:fld>
            <a:endParaRPr lang="en-US" altLang="en-US">
              <a:latin typeface="Calibri" panose="020F0502020204030204" pitchFamily="34" charset="0"/>
            </a:endParaRPr>
          </a:p>
        </p:txBody>
      </p:sp>
    </p:spTree>
    <p:extLst>
      <p:ext uri="{BB962C8B-B14F-4D97-AF65-F5344CB8AC3E}">
        <p14:creationId xmlns:p14="http://schemas.microsoft.com/office/powerpoint/2010/main" val="3289191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E47322B-484D-4687-8C90-024164D367BA}" type="slidenum">
              <a:rPr lang="he-IL" smtClean="0"/>
              <a:pPr algn="l">
                <a:spcBef>
                  <a:spcPct val="0"/>
                </a:spcBef>
              </a:pPr>
              <a:t>3</a:t>
            </a:fld>
            <a:endParaRPr lang="en-US"/>
          </a:p>
        </p:txBody>
      </p:sp>
    </p:spTree>
    <p:extLst>
      <p:ext uri="{BB962C8B-B14F-4D97-AF65-F5344CB8AC3E}">
        <p14:creationId xmlns:p14="http://schemas.microsoft.com/office/powerpoint/2010/main" val="169926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805B3A92-3B30-4419-93FE-0B5B000A257B}" type="slidenum">
              <a:rPr lang="he-IL" smtClean="0"/>
              <a:pPr algn="l">
                <a:spcBef>
                  <a:spcPct val="0"/>
                </a:spcBef>
              </a:pPr>
              <a:t>38</a:t>
            </a:fld>
            <a:endParaRPr lang="en-US"/>
          </a:p>
        </p:txBody>
      </p:sp>
    </p:spTree>
    <p:extLst>
      <p:ext uri="{BB962C8B-B14F-4D97-AF65-F5344CB8AC3E}">
        <p14:creationId xmlns:p14="http://schemas.microsoft.com/office/powerpoint/2010/main" val="3291103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EC97C27-C4DA-4701-8DFC-606ABA20D2A9}" type="slidenum">
              <a:rPr lang="he-IL" smtClean="0"/>
              <a:pPr algn="l">
                <a:spcBef>
                  <a:spcPct val="0"/>
                </a:spcBef>
              </a:pPr>
              <a:t>4</a:t>
            </a:fld>
            <a:endParaRPr lang="en-US"/>
          </a:p>
        </p:txBody>
      </p:sp>
    </p:spTree>
    <p:extLst>
      <p:ext uri="{BB962C8B-B14F-4D97-AF65-F5344CB8AC3E}">
        <p14:creationId xmlns:p14="http://schemas.microsoft.com/office/powerpoint/2010/main" val="357632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BF463A-9CEC-45B4-A57F-A83E62420697}" type="slidenum">
              <a:rPr lang="he-IL" smtClean="0"/>
              <a:pPr algn="l">
                <a:spcBef>
                  <a:spcPct val="0"/>
                </a:spcBef>
              </a:pPr>
              <a:t>5</a:t>
            </a:fld>
            <a:endParaRPr lang="en-US"/>
          </a:p>
        </p:txBody>
      </p:sp>
    </p:spTree>
    <p:extLst>
      <p:ext uri="{BB962C8B-B14F-4D97-AF65-F5344CB8AC3E}">
        <p14:creationId xmlns:p14="http://schemas.microsoft.com/office/powerpoint/2010/main" val="33855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A50DA98-5710-47A4-9C86-BB713B624773}" type="slidenum">
              <a:rPr lang="he-IL" smtClean="0"/>
              <a:pPr algn="l">
                <a:spcBef>
                  <a:spcPct val="0"/>
                </a:spcBef>
              </a:pPr>
              <a:t>6</a:t>
            </a:fld>
            <a:endParaRPr lang="en-US"/>
          </a:p>
        </p:txBody>
      </p:sp>
    </p:spTree>
    <p:extLst>
      <p:ext uri="{BB962C8B-B14F-4D97-AF65-F5344CB8AC3E}">
        <p14:creationId xmlns:p14="http://schemas.microsoft.com/office/powerpoint/2010/main" val="265151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3277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FD7C43A9-1A34-41D1-BAD0-462FD8C35A91}" type="slidenum">
              <a:rPr lang="he-IL" b="0"/>
              <a:pPr algn="l" eaLnBrk="1" hangingPunct="1">
                <a:spcBef>
                  <a:spcPct val="0"/>
                </a:spcBef>
              </a:pPr>
              <a:t>7</a:t>
            </a:fld>
            <a:endParaRPr lang="en-US" b="0"/>
          </a:p>
        </p:txBody>
      </p:sp>
    </p:spTree>
    <p:extLst>
      <p:ext uri="{BB962C8B-B14F-4D97-AF65-F5344CB8AC3E}">
        <p14:creationId xmlns:p14="http://schemas.microsoft.com/office/powerpoint/2010/main" val="318040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13279BF2-9276-4B24-9A04-1E78E75C2FF9}" type="slidenum">
              <a:rPr lang="he-IL" smtClean="0"/>
              <a:pPr algn="l">
                <a:spcBef>
                  <a:spcPct val="0"/>
                </a:spcBef>
              </a:pPr>
              <a:t>8</a:t>
            </a:fld>
            <a:endParaRPr lang="en-US"/>
          </a:p>
        </p:txBody>
      </p:sp>
    </p:spTree>
    <p:extLst>
      <p:ext uri="{BB962C8B-B14F-4D97-AF65-F5344CB8AC3E}">
        <p14:creationId xmlns:p14="http://schemas.microsoft.com/office/powerpoint/2010/main" val="183629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9</a:t>
            </a:fld>
            <a:endParaRPr lang="en-US"/>
          </a:p>
        </p:txBody>
      </p:sp>
    </p:spTree>
    <p:extLst>
      <p:ext uri="{BB962C8B-B14F-4D97-AF65-F5344CB8AC3E}">
        <p14:creationId xmlns:p14="http://schemas.microsoft.com/office/powerpoint/2010/main" val="20941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59756C63-45A0-4922-85C0-F16EB1723D80}" type="slidenum">
              <a:rPr lang="he-IL"/>
              <a:pPr>
                <a:defRPr/>
              </a:pPr>
              <a:t>‹#›</a:t>
            </a:fld>
            <a:endParaRPr lang="en-US"/>
          </a:p>
        </p:txBody>
      </p:sp>
    </p:spTree>
    <p:extLst>
      <p:ext uri="{BB962C8B-B14F-4D97-AF65-F5344CB8AC3E}">
        <p14:creationId xmlns:p14="http://schemas.microsoft.com/office/powerpoint/2010/main" val="325959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57060D-F336-4256-B025-740511A5B006}" type="slidenum">
              <a:rPr lang="he-IL"/>
              <a:pPr>
                <a:defRPr/>
              </a:pPr>
              <a:t>‹#›</a:t>
            </a:fld>
            <a:endParaRPr lang="en-US"/>
          </a:p>
        </p:txBody>
      </p:sp>
    </p:spTree>
    <p:extLst>
      <p:ext uri="{BB962C8B-B14F-4D97-AF65-F5344CB8AC3E}">
        <p14:creationId xmlns:p14="http://schemas.microsoft.com/office/powerpoint/2010/main" val="37087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29C8F-7335-4B71-8D57-5E1FD90693AA}" type="slidenum">
              <a:rPr lang="he-IL"/>
              <a:pPr>
                <a:defRPr/>
              </a:pPr>
              <a:t>‹#›</a:t>
            </a:fld>
            <a:endParaRPr lang="en-US"/>
          </a:p>
        </p:txBody>
      </p:sp>
    </p:spTree>
    <p:extLst>
      <p:ext uri="{BB962C8B-B14F-4D97-AF65-F5344CB8AC3E}">
        <p14:creationId xmlns:p14="http://schemas.microsoft.com/office/powerpoint/2010/main" val="407046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9" descr="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24588"/>
            <a:ext cx="10477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7494"/>
            <a:ext cx="8229600" cy="1399032"/>
          </a:xfrm>
        </p:spPr>
        <p:txBody>
          <a:bodyPr/>
          <a:lstStyle>
            <a:lvl1pPr algn="ctr" rtl="1">
              <a:defRPr sz="4400">
                <a:latin typeface="Times New Roman" pitchFamily="18" charset="0"/>
                <a:cs typeface="Times New Roman" pitchFamily="18" charset="0"/>
              </a:defRPr>
            </a:lvl1pPr>
          </a:lstStyle>
          <a:p>
            <a:r>
              <a:rPr lang="en-US" dirty="0"/>
              <a:t>Click to edit Master title style</a:t>
            </a:r>
          </a:p>
        </p:txBody>
      </p:sp>
      <p:sp>
        <p:nvSpPr>
          <p:cNvPr id="3" name="Content Placeholder 2"/>
          <p:cNvSpPr>
            <a:spLocks noGrp="1"/>
          </p:cNvSpPr>
          <p:nvPr>
            <p:ph idx="1"/>
          </p:nvPr>
        </p:nvSpPr>
        <p:spPr>
          <a:xfrm>
            <a:off x="457200" y="1882808"/>
            <a:ext cx="8229600" cy="4572000"/>
          </a:xfrm>
        </p:spPr>
        <p:txBody>
          <a:bodyPr/>
          <a:lstStyle>
            <a:lvl1pPr algn="r" rtl="1">
              <a:defRPr>
                <a:latin typeface="Times New Roman" pitchFamily="18" charset="0"/>
                <a:cs typeface="Times New Roman" pitchFamily="18" charset="0"/>
              </a:defRPr>
            </a:lvl1pPr>
            <a:lvl2pPr algn="r" rtl="1">
              <a:defRPr>
                <a:latin typeface="Times New Roman" pitchFamily="18" charset="0"/>
                <a:cs typeface="Times New Roman" pitchFamily="18" charset="0"/>
              </a:defRPr>
            </a:lvl2pPr>
            <a:lvl3pPr algn="r" rtl="1">
              <a:defRPr>
                <a:latin typeface="Times New Roman" pitchFamily="18" charset="0"/>
                <a:cs typeface="Times New Roman" pitchFamily="18" charset="0"/>
              </a:defRPr>
            </a:lvl3pPr>
            <a:lvl4pPr algn="r" rtl="1">
              <a:defRPr>
                <a:latin typeface="Times New Roman" pitchFamily="18" charset="0"/>
                <a:cs typeface="Times New Roman" pitchFamily="18" charset="0"/>
              </a:defRPr>
            </a:lvl4pPr>
            <a:lvl5pPr algn="r" rtl="1">
              <a:defRPr>
                <a:latin typeface="Times New Roman" pitchFamily="18" charset="0"/>
                <a:cs typeface="Times New Roman"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6"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072313" y="6500813"/>
            <a:ext cx="503237" cy="301625"/>
          </a:xfrm>
        </p:spPr>
        <p:txBody>
          <a:bodyPr/>
          <a:lstStyle>
            <a:lvl1pPr>
              <a:defRPr/>
            </a:lvl1pPr>
          </a:lstStyle>
          <a:p>
            <a:pPr>
              <a:defRPr/>
            </a:pPr>
            <a:fld id="{620BD233-D90A-485A-A47A-FF738C2E2484}" type="slidenum">
              <a:rPr lang="he-IL"/>
              <a:pPr>
                <a:defRPr/>
              </a:pPr>
              <a:t>‹#›</a:t>
            </a:fld>
            <a:endParaRPr lang="en-US"/>
          </a:p>
        </p:txBody>
      </p:sp>
    </p:spTree>
    <p:extLst>
      <p:ext uri="{BB962C8B-B14F-4D97-AF65-F5344CB8AC3E}">
        <p14:creationId xmlns:p14="http://schemas.microsoft.com/office/powerpoint/2010/main" val="6771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b="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AC6C861B-0AD9-448F-94E9-40FE47626DE2}" type="slidenum">
              <a:rPr lang="he-IL"/>
              <a:pPr>
                <a:defRPr/>
              </a:pPr>
              <a:t>‹#›</a:t>
            </a:fld>
            <a:endParaRPr lang="en-US"/>
          </a:p>
        </p:txBody>
      </p:sp>
    </p:spTree>
    <p:extLst>
      <p:ext uri="{BB962C8B-B14F-4D97-AF65-F5344CB8AC3E}">
        <p14:creationId xmlns:p14="http://schemas.microsoft.com/office/powerpoint/2010/main" val="410492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7574BD5-51B6-4E12-BF05-DF9DF0E62F69}" type="slidenum">
              <a:rPr lang="he-IL"/>
              <a:pPr>
                <a:defRPr/>
              </a:pPr>
              <a:t>‹#›</a:t>
            </a:fld>
            <a:endParaRPr lang="en-US"/>
          </a:p>
        </p:txBody>
      </p:sp>
    </p:spTree>
    <p:extLst>
      <p:ext uri="{BB962C8B-B14F-4D97-AF65-F5344CB8AC3E}">
        <p14:creationId xmlns:p14="http://schemas.microsoft.com/office/powerpoint/2010/main" val="405943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pPr>
              <a:defRPr/>
            </a:pPr>
            <a:fld id="{E3B29ACB-F1B0-45FD-89CF-21E10A2AB055}" type="slidenum">
              <a:rPr lang="he-IL"/>
              <a:pPr>
                <a:defRPr/>
              </a:pPr>
              <a:t>‹#›</a:t>
            </a:fld>
            <a:endParaRPr lang="en-US"/>
          </a:p>
        </p:txBody>
      </p:sp>
    </p:spTree>
    <p:extLst>
      <p:ext uri="{BB962C8B-B14F-4D97-AF65-F5344CB8AC3E}">
        <p14:creationId xmlns:p14="http://schemas.microsoft.com/office/powerpoint/2010/main" val="195381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B3F98BA-1ED4-4BA9-AF6B-C619354B87C4}" type="slidenum">
              <a:rPr lang="he-IL"/>
              <a:pPr>
                <a:defRPr/>
              </a:pPr>
              <a:t>‹#›</a:t>
            </a:fld>
            <a:endParaRPr lang="en-US"/>
          </a:p>
        </p:txBody>
      </p:sp>
    </p:spTree>
    <p:extLst>
      <p:ext uri="{BB962C8B-B14F-4D97-AF65-F5344CB8AC3E}">
        <p14:creationId xmlns:p14="http://schemas.microsoft.com/office/powerpoint/2010/main" val="372226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EA53517-8C4B-4E77-B846-B62A1E22B016}" type="slidenum">
              <a:rPr lang="he-IL"/>
              <a:pPr>
                <a:defRPr/>
              </a:pPr>
              <a:t>‹#›</a:t>
            </a:fld>
            <a:endParaRPr lang="en-US"/>
          </a:p>
        </p:txBody>
      </p:sp>
    </p:spTree>
    <p:extLst>
      <p:ext uri="{BB962C8B-B14F-4D97-AF65-F5344CB8AC3E}">
        <p14:creationId xmlns:p14="http://schemas.microsoft.com/office/powerpoint/2010/main" val="97034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BD7BAF86-EFD2-48EE-B483-ED2F8D23973A}" type="slidenum">
              <a:rPr lang="he-IL"/>
              <a:pPr>
                <a:defRPr/>
              </a:pPr>
              <a:t>‹#›</a:t>
            </a:fld>
            <a:endParaRPr lang="en-US"/>
          </a:p>
        </p:txBody>
      </p:sp>
    </p:spTree>
    <p:extLst>
      <p:ext uri="{BB962C8B-B14F-4D97-AF65-F5344CB8AC3E}">
        <p14:creationId xmlns:p14="http://schemas.microsoft.com/office/powerpoint/2010/main" val="300924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pPr>
              <a:defRPr/>
            </a:pPr>
            <a:fld id="{4391FD24-327E-4101-A68D-B32415033765}" type="slidenum">
              <a:rPr lang="he-IL"/>
              <a:pPr>
                <a:defRPr/>
              </a:pPr>
              <a:t>‹#›</a:t>
            </a:fld>
            <a:endParaRPr lang="en-US"/>
          </a:p>
        </p:txBody>
      </p:sp>
    </p:spTree>
    <p:extLst>
      <p:ext uri="{BB962C8B-B14F-4D97-AF65-F5344CB8AC3E}">
        <p14:creationId xmlns:p14="http://schemas.microsoft.com/office/powerpoint/2010/main" val="213284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48000"/>
                <a:satMod val="230000"/>
                <a:alpha val="11000"/>
              </a:schemeClr>
            </a:gs>
            <a:gs pos="60000">
              <a:schemeClr val="bg2">
                <a:shade val="92000"/>
                <a:satMod val="230000"/>
              </a:schemeClr>
            </a:gs>
            <a:gs pos="100000">
              <a:schemeClr val="bg2">
                <a:tint val="85000"/>
                <a:satMod val="400000"/>
              </a:schemeClr>
            </a:gs>
          </a:gsLst>
          <a:lin ang="2700000" scaled="1"/>
          <a:tileRect/>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dirty="0"/>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rtl="1" eaLnBrk="1" latinLnBrk="0" hangingPunct="1">
              <a:defRPr kumimoji="0" sz="1000" b="0">
                <a:solidFill>
                  <a:schemeClr val="tx1"/>
                </a:solidFill>
                <a:latin typeface="Arial" charset="0"/>
                <a:cs typeface="Arial" charset="0"/>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rtl="1" eaLnBrk="1" latinLnBrk="0" hangingPunct="1">
              <a:defRPr kumimoji="0" sz="1000" b="0">
                <a:solidFill>
                  <a:schemeClr val="tx1"/>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rtl="1" eaLnBrk="1" hangingPunct="1">
              <a:defRPr sz="1200" b="0"/>
            </a:lvl1pPr>
          </a:lstStyle>
          <a:p>
            <a:pPr>
              <a:defRPr/>
            </a:pPr>
            <a:fld id="{C1697373-2994-4861-A8B2-BDCA17BAC855}" type="slidenum">
              <a:rPr lang="he-IL"/>
              <a:pPr>
                <a:defRPr/>
              </a:pPr>
              <a:t>‹#›</a:t>
            </a:fld>
            <a:endParaRPr lang="en-US"/>
          </a:p>
        </p:txBody>
      </p:sp>
    </p:spTree>
  </p:cSld>
  <p:clrMap bg1="dk1" tx1="lt1" bg2="dk2" tx2="lt2" accent1="accent1" accent2="accent2" accent3="accent3" accent4="accent4" accent5="accent5" accent6="accent6" hlink="hlink" folHlink="folHlink"/>
  <p:sldLayoutIdLst>
    <p:sldLayoutId id="2147486199" r:id="rId1"/>
    <p:sldLayoutId id="2147486200" r:id="rId2"/>
    <p:sldLayoutId id="2147486201" r:id="rId3"/>
    <p:sldLayoutId id="2147486202" r:id="rId4"/>
    <p:sldLayoutId id="2147486203" r:id="rId5"/>
    <p:sldLayoutId id="2147486204" r:id="rId6"/>
    <p:sldLayoutId id="2147486205" r:id="rId7"/>
    <p:sldLayoutId id="2147486206" r:id="rId8"/>
    <p:sldLayoutId id="2147486207" r:id="rId9"/>
    <p:sldLayoutId id="2147486208" r:id="rId10"/>
    <p:sldLayoutId id="2147486209" r:id="rId11"/>
  </p:sldLayoutIdLst>
  <p:transition>
    <p:random/>
  </p:transition>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mj-lt"/>
          <a:ea typeface="Gisha"/>
          <a:cs typeface="+mj-cs"/>
        </a:defRPr>
      </a:lvl1pPr>
      <a:lvl2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2pPr>
      <a:lvl3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3pPr>
      <a:lvl4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4pPr>
      <a:lvl5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5pPr>
      <a:lvl6pPr marL="941388" indent="-484188" algn="l" rtl="0" fontAlgn="base">
        <a:spcBef>
          <a:spcPct val="0"/>
        </a:spcBef>
        <a:spcAft>
          <a:spcPct val="0"/>
        </a:spcAft>
        <a:defRPr sz="4200">
          <a:solidFill>
            <a:srgbClr val="FFFFFF"/>
          </a:solidFill>
          <a:latin typeface="Century Gothic" pitchFamily="34" charset="0"/>
          <a:ea typeface="Gisha"/>
          <a:cs typeface="Gisha"/>
        </a:defRPr>
      </a:lvl6pPr>
      <a:lvl7pPr marL="1398588" indent="-484188" algn="l" rtl="0" fontAlgn="base">
        <a:spcBef>
          <a:spcPct val="0"/>
        </a:spcBef>
        <a:spcAft>
          <a:spcPct val="0"/>
        </a:spcAft>
        <a:defRPr sz="4200">
          <a:solidFill>
            <a:srgbClr val="FFFFFF"/>
          </a:solidFill>
          <a:latin typeface="Century Gothic" pitchFamily="34" charset="0"/>
          <a:ea typeface="Gisha"/>
          <a:cs typeface="Gisha"/>
        </a:defRPr>
      </a:lvl7pPr>
      <a:lvl8pPr marL="1855788" indent="-484188" algn="l" rtl="0" fontAlgn="base">
        <a:spcBef>
          <a:spcPct val="0"/>
        </a:spcBef>
        <a:spcAft>
          <a:spcPct val="0"/>
        </a:spcAft>
        <a:defRPr sz="4200">
          <a:solidFill>
            <a:srgbClr val="FFFFFF"/>
          </a:solidFill>
          <a:latin typeface="Century Gothic" pitchFamily="34" charset="0"/>
          <a:ea typeface="Gisha"/>
          <a:cs typeface="Gisha"/>
        </a:defRPr>
      </a:lvl8pPr>
      <a:lvl9pPr marL="2312988" indent="-484188" algn="l" rtl="0" fontAlgn="base">
        <a:spcBef>
          <a:spcPct val="0"/>
        </a:spcBef>
        <a:spcAft>
          <a:spcPct val="0"/>
        </a:spcAft>
        <a:defRPr sz="4200">
          <a:solidFill>
            <a:srgbClr val="FFFFFF"/>
          </a:solidFill>
          <a:latin typeface="Century Gothic" pitchFamily="34" charset="0"/>
          <a:ea typeface="Gisha"/>
          <a:cs typeface="Gisha"/>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Gish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Gish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Gish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Gisha"/>
          <a:cs typeface="+mn-cs"/>
        </a:defRPr>
      </a:lvl4pPr>
      <a:lvl5pPr marL="1600200" indent="-209550" algn="l" rtl="0" eaLnBrk="0" fontAlgn="base" hangingPunct="0">
        <a:spcBef>
          <a:spcPct val="20000"/>
        </a:spcBef>
        <a:spcAft>
          <a:spcPct val="0"/>
        </a:spcAft>
        <a:buClr>
          <a:srgbClr val="FFFFFF"/>
        </a:buClr>
        <a:buFont typeface="Wingdings 2" panose="05020102010507070707" pitchFamily="18" charset="2"/>
        <a:buChar char=""/>
        <a:defRPr sz="1900" kern="1200">
          <a:solidFill>
            <a:schemeClr val="tx1"/>
          </a:solidFill>
          <a:latin typeface="+mn-lt"/>
          <a:ea typeface="Gish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noGrp="1"/>
          </p:cNvSpPr>
          <p:nvPr>
            <p:ph type="subTitle" idx="4294967295"/>
          </p:nvPr>
        </p:nvSpPr>
        <p:spPr>
          <a:xfrm>
            <a:off x="1116013" y="5643563"/>
            <a:ext cx="6929437" cy="1214437"/>
          </a:xfrm>
        </p:spPr>
        <p:txBody>
          <a:bodyPr/>
          <a:lstStyle/>
          <a:p>
            <a:pPr algn="ctr" rtl="1" eaLnBrk="1" hangingPunct="1">
              <a:lnSpc>
                <a:spcPct val="90000"/>
              </a:lnSpc>
              <a:buNone/>
            </a:pPr>
            <a:r>
              <a:rPr lang="he-IL" sz="3600" b="1" dirty="0">
                <a:latin typeface="Times New Roman" panose="02020603050405020304" pitchFamily="18" charset="0"/>
                <a:cs typeface="Times New Roman" panose="02020603050405020304" pitchFamily="18" charset="0"/>
              </a:rPr>
              <a:t>ד"ר חני הרינג</a:t>
            </a:r>
          </a:p>
          <a:p>
            <a:pPr algn="ctr" rtl="1" eaLnBrk="1" hangingPunct="1">
              <a:lnSpc>
                <a:spcPct val="90000"/>
              </a:lnSpc>
              <a:buNone/>
            </a:pPr>
            <a:r>
              <a:rPr lang="he-IL" sz="3600" b="1" dirty="0">
                <a:latin typeface="Times New Roman" panose="02020603050405020304" pitchFamily="18" charset="0"/>
                <a:cs typeface="Times New Roman" panose="02020603050405020304" pitchFamily="18" charset="0"/>
              </a:rPr>
              <a:t>סגנית מנהל הקרן</a:t>
            </a:r>
          </a:p>
        </p:txBody>
      </p:sp>
      <p:pic>
        <p:nvPicPr>
          <p:cNvPr id="1536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1674813"/>
            <a:ext cx="6929437"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4" y="81606"/>
            <a:ext cx="8774390" cy="956300"/>
          </a:xfrm>
        </p:spPr>
        <p:txBody>
          <a:bodyPr>
            <a:noAutofit/>
          </a:bodyPr>
          <a:lstStyle/>
          <a:p>
            <a:pPr>
              <a:defRPr/>
            </a:pPr>
            <a:r>
              <a:rPr lang="he-IL" sz="4000" b="1" dirty="0">
                <a:solidFill>
                  <a:srgbClr val="FFFF00"/>
                </a:solidFill>
              </a:rPr>
              <a:t>מספר ההגשות (ואחוזי הצלחה) בשנים האחרונות - קבוצה </a:t>
            </a:r>
            <a:r>
              <a:rPr lang="en-US" sz="4000" b="1" dirty="0">
                <a:solidFill>
                  <a:srgbClr val="FFFF00"/>
                </a:solidFill>
              </a:rPr>
              <a:t>II</a:t>
            </a:r>
          </a:p>
        </p:txBody>
      </p:sp>
      <p:graphicFrame>
        <p:nvGraphicFramePr>
          <p:cNvPr id="24666" name="Group 90"/>
          <p:cNvGraphicFramePr>
            <a:graphicFrameLocks noGrp="1"/>
          </p:cNvGraphicFramePr>
          <p:nvPr>
            <p:extLst>
              <p:ext uri="{D42A27DB-BD31-4B8C-83A1-F6EECF244321}">
                <p14:modId xmlns:p14="http://schemas.microsoft.com/office/powerpoint/2010/main" val="321671435"/>
              </p:ext>
            </p:extLst>
          </p:nvPr>
        </p:nvGraphicFramePr>
        <p:xfrm>
          <a:off x="107503" y="1124745"/>
          <a:ext cx="8928993" cy="5785707"/>
        </p:xfrm>
        <a:graphic>
          <a:graphicData uri="http://schemas.openxmlformats.org/drawingml/2006/table">
            <a:tbl>
              <a:tblPr rtl="1"/>
              <a:tblGrid>
                <a:gridCol w="1528403">
                  <a:extLst>
                    <a:ext uri="{9D8B030D-6E8A-4147-A177-3AD203B41FA5}">
                      <a16:colId xmlns:a16="http://schemas.microsoft.com/office/drawing/2014/main" val="2657528980"/>
                    </a:ext>
                  </a:extLst>
                </a:gridCol>
                <a:gridCol w="1528403">
                  <a:extLst>
                    <a:ext uri="{9D8B030D-6E8A-4147-A177-3AD203B41FA5}">
                      <a16:colId xmlns:a16="http://schemas.microsoft.com/office/drawing/2014/main" val="20000"/>
                    </a:ext>
                  </a:extLst>
                </a:gridCol>
                <a:gridCol w="1528403">
                  <a:extLst>
                    <a:ext uri="{9D8B030D-6E8A-4147-A177-3AD203B41FA5}">
                      <a16:colId xmlns:a16="http://schemas.microsoft.com/office/drawing/2014/main" val="20001"/>
                    </a:ext>
                  </a:extLst>
                </a:gridCol>
                <a:gridCol w="1528403">
                  <a:extLst>
                    <a:ext uri="{9D8B030D-6E8A-4147-A177-3AD203B41FA5}">
                      <a16:colId xmlns:a16="http://schemas.microsoft.com/office/drawing/2014/main" val="20002"/>
                    </a:ext>
                  </a:extLst>
                </a:gridCol>
                <a:gridCol w="2815381">
                  <a:extLst>
                    <a:ext uri="{9D8B030D-6E8A-4147-A177-3AD203B41FA5}">
                      <a16:colId xmlns:a16="http://schemas.microsoft.com/office/drawing/2014/main" val="20004"/>
                    </a:ext>
                  </a:extLst>
                </a:gridCol>
              </a:tblGrid>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20/21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18/19</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16/17</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14/15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77(31%)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71 (32%)</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79 (38%)</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Physics</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43(30%)</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39 (21%)</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32 (34%)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44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Chemistry</a:t>
                      </a:r>
                    </a:p>
                  </a:txBody>
                  <a:tcPr marL="91437" marR="91437" marT="45703" marB="4570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61904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34(44%)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31(26%)</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58 (38%)</a:t>
                      </a:r>
                      <a:endParaRPr kumimoji="0" lang="he-IL"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p>
                      <a:pPr marL="0" marR="0" lvl="0" indent="0" algn="l"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29 (45%)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47 (34%)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41 (34%)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(30%)</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(21%)</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Mathematics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Computer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extLst>
                  <a:ext uri="{0D108BD9-81ED-4DB2-BD59-A6C34878D82A}">
                    <a16:rowId xmlns:a16="http://schemas.microsoft.com/office/drawing/2014/main" val="10003"/>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44(30%)</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(30%)</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42 (33%)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Material Sciences</a:t>
                      </a:r>
                    </a:p>
                  </a:txBody>
                  <a:tcPr marL="91437" marR="91437" marT="45703" marB="4570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9815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22(23%)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27 (22%)</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 (27%)</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29 (24%)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Atmosph</a:t>
                      </a:r>
                      <a:r>
                        <a:rPr kumimoji="0" lang="en-US" sz="14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&amp; Earth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extLst>
                  <a:ext uri="{0D108BD9-81ED-4DB2-BD59-A6C34878D82A}">
                    <a16:rowId xmlns:a16="http://schemas.microsoft.com/office/drawing/2014/main" val="10005"/>
                  </a:ext>
                </a:extLst>
              </a:tr>
              <a:tr h="360684">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13(23%)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 (12%)</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 (12%)</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 (21%)</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Environmental Sciences</a:t>
                      </a:r>
                    </a:p>
                  </a:txBody>
                  <a:tcPr marL="91437" marR="91437" marT="45703" marB="4570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26(23%)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 (14%)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Ecology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extLst>
                  <a:ext uri="{0D108BD9-81ED-4DB2-BD59-A6C34878D82A}">
                    <a16:rowId xmlns:a16="http://schemas.microsoft.com/office/drawing/2014/main" val="10007"/>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6(33%)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 (29%)</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 (18%)</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 (22%)</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Energy</a:t>
                      </a:r>
                    </a:p>
                  </a:txBody>
                  <a:tcPr marL="91437" marR="91437" marT="45703" marB="4570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 (10%)</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Oceanography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extLst>
                  <a:ext uri="{0D108BD9-81ED-4DB2-BD59-A6C34878D82A}">
                    <a16:rowId xmlns:a16="http://schemas.microsoft.com/office/drawing/2014/main" val="10009"/>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16(19%)</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 (23%)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 (24%)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 (18%)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Economic</a:t>
                      </a:r>
                    </a:p>
                  </a:txBody>
                  <a:tcPr marL="91437" marR="91437" marT="45703" marB="4570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5372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23(17%)</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 (21%)</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 (16%)</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Sociology   </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11"/>
                  </a:ext>
                </a:extLst>
              </a:tr>
              <a:tr h="374875">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72(19%)</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69 (17%)</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52 (19%)</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61537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381(27%)</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379 (28%)</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409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398 (25%)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         </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a:bodyPr>
          <a:lstStyle/>
          <a:p>
            <a:pPr algn="l">
              <a:defRPr/>
            </a:pPr>
            <a:endParaRPr lang="en-US" dirty="0"/>
          </a:p>
        </p:txBody>
      </p:sp>
      <p:sp>
        <p:nvSpPr>
          <p:cNvPr id="3" name="Content Placeholder 2"/>
          <p:cNvSpPr>
            <a:spLocks noGrp="1"/>
          </p:cNvSpPr>
          <p:nvPr>
            <p:ph idx="1"/>
          </p:nvPr>
        </p:nvSpPr>
        <p:spPr/>
        <p:txBody>
          <a:bodyPr/>
          <a:lstStyle/>
          <a:p>
            <a:pPr marL="65087" indent="0" algn="ctr" rtl="0">
              <a:buNone/>
            </a:pPr>
            <a:r>
              <a:rPr lang="en-US" b="1" dirty="0"/>
              <a:t>FROM 2017</a:t>
            </a:r>
          </a:p>
          <a:p>
            <a:pPr algn="ctr" rtl="0"/>
            <a:r>
              <a:rPr lang="en-US" b="1" dirty="0">
                <a:solidFill>
                  <a:srgbClr val="FFFF00"/>
                </a:solidFill>
              </a:rPr>
              <a:t>TOTAL</a:t>
            </a:r>
            <a:r>
              <a:rPr lang="en-US" dirty="0"/>
              <a:t> </a:t>
            </a:r>
            <a:r>
              <a:rPr lang="en-US" b="1" dirty="0">
                <a:solidFill>
                  <a:srgbClr val="FFFF00"/>
                </a:solidFill>
              </a:rPr>
              <a:t>SUCCESS  RATE  IS EXPECTED TO BE LIMITED  TO  ~25%</a:t>
            </a:r>
          </a:p>
          <a:p>
            <a:pPr algn="ctr" rtl="0"/>
            <a:r>
              <a:rPr lang="en-US" b="1" dirty="0">
                <a:solidFill>
                  <a:srgbClr val="FFFF00"/>
                </a:solidFill>
              </a:rPr>
              <a:t>2021 grant</a:t>
            </a:r>
            <a:r>
              <a:rPr lang="he-IL" b="1" dirty="0">
                <a:solidFill>
                  <a:srgbClr val="FFFF00"/>
                </a:solidFill>
              </a:rPr>
              <a:t> </a:t>
            </a:r>
            <a:r>
              <a:rPr lang="en-US" b="1" dirty="0">
                <a:solidFill>
                  <a:srgbClr val="FFFF00"/>
                </a:solidFill>
              </a:rPr>
              <a:t>budget was increased by 135%</a:t>
            </a:r>
          </a:p>
          <a:p>
            <a:pPr marL="65087" indent="0" algn="ctr" rtl="0">
              <a:buNone/>
            </a:pPr>
            <a:r>
              <a:rPr lang="en-US" b="1" dirty="0">
                <a:solidFill>
                  <a:srgbClr val="FFFF00"/>
                </a:solidFill>
              </a:rPr>
              <a:t>($270,000 for 4 years, split between the PIs)</a:t>
            </a:r>
            <a:r>
              <a:rPr lang="he-IL" b="1" dirty="0">
                <a:solidFill>
                  <a:srgbClr val="FFFF00"/>
                </a:solidFill>
              </a:rPr>
              <a:t> </a:t>
            </a:r>
            <a:endParaRPr lang="en-US" b="1" dirty="0">
              <a:solidFill>
                <a:srgbClr val="FFFF00"/>
              </a:solidFill>
            </a:endParaRPr>
          </a:p>
        </p:txBody>
      </p:sp>
    </p:spTree>
    <p:extLst>
      <p:ext uri="{BB962C8B-B14F-4D97-AF65-F5344CB8AC3E}">
        <p14:creationId xmlns:p14="http://schemas.microsoft.com/office/powerpoint/2010/main" val="100057389"/>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5556"/>
            <a:ext cx="8229600" cy="1399033"/>
          </a:xfrm>
        </p:spPr>
        <p:txBody>
          <a:bodyPr/>
          <a:lstStyle/>
          <a:p>
            <a:pPr>
              <a:defRPr/>
            </a:pPr>
            <a:r>
              <a:rPr lang="he-IL" b="1" dirty="0">
                <a:solidFill>
                  <a:srgbClr val="FFFF00"/>
                </a:solidFill>
              </a:rPr>
              <a:t>כללי הגשה</a:t>
            </a:r>
            <a:endParaRPr lang="en-US" b="1" dirty="0">
              <a:solidFill>
                <a:srgbClr val="FFFF00"/>
              </a:solidFill>
            </a:endParaRPr>
          </a:p>
        </p:txBody>
      </p:sp>
      <p:sp>
        <p:nvSpPr>
          <p:cNvPr id="41987" name="Content Placeholder 2"/>
          <p:cNvSpPr>
            <a:spLocks noGrp="1"/>
          </p:cNvSpPr>
          <p:nvPr>
            <p:ph idx="1"/>
          </p:nvPr>
        </p:nvSpPr>
        <p:spPr>
          <a:xfrm>
            <a:off x="395288" y="1052513"/>
            <a:ext cx="8229600" cy="5805487"/>
          </a:xfrm>
        </p:spPr>
        <p:txBody>
          <a:bodyPr/>
          <a:lstStyle/>
          <a:p>
            <a:r>
              <a:rPr lang="he-IL" sz="2800" b="1" dirty="0"/>
              <a:t>ההגשה לתוכנית הרגילה היא פעם בשנה </a:t>
            </a:r>
            <a:r>
              <a:rPr lang="en-US" sz="2800" b="1" dirty="0"/>
              <a:t>.</a:t>
            </a:r>
            <a:r>
              <a:rPr lang="he-IL" sz="2800" b="1" dirty="0"/>
              <a:t> השנה המועד יהיה יום רביעי ה-</a:t>
            </a:r>
            <a:r>
              <a:rPr lang="he-IL" sz="2800" b="1" dirty="0">
                <a:solidFill>
                  <a:srgbClr val="FFFF00"/>
                </a:solidFill>
              </a:rPr>
              <a:t>17.11.21</a:t>
            </a:r>
            <a:r>
              <a:rPr lang="he-IL" sz="2800" b="1" dirty="0"/>
              <a:t>.</a:t>
            </a:r>
          </a:p>
          <a:p>
            <a:r>
              <a:rPr lang="he-IL" sz="2800" b="1" dirty="0"/>
              <a:t> ההגשה באמצעות המוסד בלבד  (תאריך הגשה אחד לחוקרים ורשויות מחקר).</a:t>
            </a:r>
          </a:p>
          <a:p>
            <a:r>
              <a:rPr lang="he-IL" sz="2800" b="1" dirty="0"/>
              <a:t>הגשה דרך אתר הקרן בלבד.</a:t>
            </a:r>
          </a:p>
          <a:p>
            <a:r>
              <a:rPr lang="he-IL" sz="2800" b="1" dirty="0"/>
              <a:t>החוקרים צריכים להיות חברי סגל או במעמד דומה ובעלי </a:t>
            </a:r>
            <a:r>
              <a:rPr lang="en-US" sz="2800" b="1" dirty="0"/>
              <a:t>Ph. D </a:t>
            </a:r>
            <a:r>
              <a:rPr lang="he-IL" sz="2800" b="1" dirty="0"/>
              <a:t> או </a:t>
            </a:r>
            <a:r>
              <a:rPr lang="en-US" sz="2800" b="1" dirty="0"/>
              <a:t>MD</a:t>
            </a:r>
            <a:r>
              <a:rPr lang="he-IL" sz="2800" b="1" dirty="0"/>
              <a:t>.</a:t>
            </a:r>
          </a:p>
          <a:p>
            <a:r>
              <a:rPr lang="he-IL" sz="2800" b="1" dirty="0"/>
              <a:t>מספר החוקרים בהצעה מוגבל ל- 6.</a:t>
            </a:r>
          </a:p>
          <a:p>
            <a:r>
              <a:rPr lang="he-IL" sz="2800" b="1" dirty="0"/>
              <a:t>חוקר לא יורשה להגיש יותר מהצעה אחת.</a:t>
            </a:r>
          </a:p>
          <a:p>
            <a:r>
              <a:rPr lang="he-IL" sz="2800" b="1" dirty="0"/>
              <a:t>לחוקר יהיה מענק פעיל אחד בלבד (מלבד יוצאים מן הכלל).</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728"/>
            <a:ext cx="7917506" cy="1192384"/>
          </a:xfrm>
        </p:spPr>
        <p:txBody>
          <a:bodyPr/>
          <a:lstStyle/>
          <a:p>
            <a:pPr>
              <a:defRPr/>
            </a:pPr>
            <a:r>
              <a:rPr lang="he-IL" b="1" dirty="0">
                <a:solidFill>
                  <a:srgbClr val="FFFF00"/>
                </a:solidFill>
              </a:rPr>
              <a:t>כללי הגשה</a:t>
            </a:r>
            <a:endParaRPr lang="en-US" b="1" dirty="0">
              <a:solidFill>
                <a:srgbClr val="FFFF00"/>
              </a:solidFill>
            </a:endParaRPr>
          </a:p>
        </p:txBody>
      </p:sp>
      <p:sp>
        <p:nvSpPr>
          <p:cNvPr id="44035" name="Content Placeholder 2"/>
          <p:cNvSpPr>
            <a:spLocks noGrp="1"/>
          </p:cNvSpPr>
          <p:nvPr>
            <p:ph idx="1"/>
          </p:nvPr>
        </p:nvSpPr>
        <p:spPr>
          <a:xfrm>
            <a:off x="539750" y="908050"/>
            <a:ext cx="8229600" cy="5732463"/>
          </a:xfrm>
        </p:spPr>
        <p:txBody>
          <a:bodyPr/>
          <a:lstStyle/>
          <a:p>
            <a:r>
              <a:rPr lang="he-IL" sz="2400" b="1" dirty="0"/>
              <a:t>חוקר מחברה יכול להיות שותף להצעה, אך לא לקבל מימון מעבר להוצאות נסיעה.</a:t>
            </a:r>
          </a:p>
          <a:p>
            <a:r>
              <a:rPr lang="he-IL" sz="2400" b="1" dirty="0"/>
              <a:t>נחתם הסדר עם ה-</a:t>
            </a:r>
            <a:r>
              <a:rPr lang="en-US" sz="2400" b="1" dirty="0"/>
              <a:t>NIH</a:t>
            </a:r>
            <a:r>
              <a:rPr lang="he-IL" sz="2400" b="1" dirty="0"/>
              <a:t>, עם ה- </a:t>
            </a:r>
            <a:r>
              <a:rPr lang="en-US" sz="2400" b="1" dirty="0"/>
              <a:t>Lawrence National Labs </a:t>
            </a:r>
            <a:r>
              <a:rPr lang="he-IL" sz="2400" b="1" dirty="0"/>
              <a:t> ,וגם עם </a:t>
            </a:r>
            <a:r>
              <a:rPr lang="en-US" sz="2400" b="1" dirty="0"/>
              <a:t>NIST</a:t>
            </a:r>
            <a:r>
              <a:rPr lang="he-IL" sz="2400" b="1" dirty="0"/>
              <a:t> ,לפיו חוקר ממוסדות אלה יכול לקבל כסף מה-</a:t>
            </a:r>
            <a:r>
              <a:rPr lang="en-US" sz="2400" b="1" dirty="0"/>
              <a:t>BSF</a:t>
            </a:r>
            <a:r>
              <a:rPr lang="he-IL" sz="2400" b="1" dirty="0"/>
              <a:t>. עם מוסדות ממשלתיים אחרים יש לבדוק לפני ההגשה. </a:t>
            </a:r>
          </a:p>
          <a:p>
            <a:r>
              <a:rPr lang="he-IL" sz="2400" b="1" dirty="0"/>
              <a:t>עדיף שותף מאוניברסיטה אמריקאית ולא ממוסד מחקר ממשלתי. </a:t>
            </a:r>
            <a:r>
              <a:rPr lang="he-IL" sz="2400" b="1" i="1" dirty="0"/>
              <a:t>במידה והשותף מבקש כסף רק לנסיעות, הבעיה לא קיימת.</a:t>
            </a:r>
          </a:p>
          <a:p>
            <a:r>
              <a:rPr lang="he-IL" sz="2400" b="1" dirty="0"/>
              <a:t>בקשה שנדחתה תוגש רק עוד פעם נוספת אחת. </a:t>
            </a:r>
          </a:p>
          <a:p>
            <a:r>
              <a:rPr lang="he-IL" sz="2400" b="1" dirty="0"/>
              <a:t>הצעה בין-תחומית תוכל להיות מוגשת שנה אחר שנה- רק לאחר אישור מוקדם.</a:t>
            </a:r>
          </a:p>
          <a:p>
            <a:r>
              <a:rPr lang="he-IL" sz="2400" b="1" dirty="0"/>
              <a:t>חוקרים שבקשתם נקבעה כמצוינת יוכלו להגיש גם פעם שלישית. </a:t>
            </a:r>
          </a:p>
          <a:p>
            <a:r>
              <a:rPr lang="he-IL" sz="2400" b="1" dirty="0"/>
              <a:t>כללי ההגשה מפורטים באתר:  </a:t>
            </a:r>
            <a:r>
              <a:rPr lang="en-US" sz="2400" b="1" dirty="0">
                <a:solidFill>
                  <a:srgbClr val="FFFF00"/>
                </a:solidFill>
              </a:rPr>
              <a:t>www.bsf.org.il </a:t>
            </a:r>
            <a:r>
              <a:rPr lang="he-IL" sz="2400" b="1" dirty="0"/>
              <a:t> ויתעדכנו כל שנה.</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237332"/>
            <a:ext cx="8229599" cy="1399033"/>
          </a:xfrm>
        </p:spPr>
        <p:txBody>
          <a:bodyPr/>
          <a:lstStyle/>
          <a:p>
            <a:pPr>
              <a:defRPr/>
            </a:pPr>
            <a:r>
              <a:rPr lang="he-IL" b="1" dirty="0">
                <a:solidFill>
                  <a:srgbClr val="FFFF00"/>
                </a:solidFill>
              </a:rPr>
              <a:t>תהליך השיפוט</a:t>
            </a:r>
            <a:endParaRPr lang="en-US" b="1" dirty="0">
              <a:solidFill>
                <a:srgbClr val="FFFF00"/>
              </a:solidFill>
            </a:endParaRPr>
          </a:p>
        </p:txBody>
      </p:sp>
      <p:sp>
        <p:nvSpPr>
          <p:cNvPr id="39939" name="Content Placeholder 2"/>
          <p:cNvSpPr>
            <a:spLocks noGrp="1"/>
          </p:cNvSpPr>
          <p:nvPr>
            <p:ph idx="1"/>
          </p:nvPr>
        </p:nvSpPr>
        <p:spPr>
          <a:xfrm>
            <a:off x="530225" y="764704"/>
            <a:ext cx="8362255" cy="5760639"/>
          </a:xfrm>
        </p:spPr>
        <p:txBody>
          <a:bodyPr/>
          <a:lstStyle/>
          <a:p>
            <a:r>
              <a:rPr lang="he-IL" sz="2800" b="1" dirty="0"/>
              <a:t>לתוכנית הרגילה הוגשו בדצמבר 2020,  389 בקשות.</a:t>
            </a:r>
          </a:p>
          <a:p>
            <a:r>
              <a:rPr lang="he-IL" sz="2800" b="1" dirty="0"/>
              <a:t>9 הצעות הוסרו (</a:t>
            </a:r>
            <a:r>
              <a:rPr lang="he-IL" sz="2800" b="1" dirty="0" err="1"/>
              <a:t>סהכ</a:t>
            </a:r>
            <a:r>
              <a:rPr lang="he-IL" sz="2800" b="1" dirty="0"/>
              <a:t>" היו בשיפוט 380 הצעות)</a:t>
            </a:r>
            <a:r>
              <a:rPr lang="en-US" sz="2800" b="1" dirty="0"/>
              <a:t>.</a:t>
            </a:r>
            <a:endParaRPr lang="he-IL" sz="2800" b="1" dirty="0"/>
          </a:p>
          <a:p>
            <a:r>
              <a:rPr lang="he-IL" sz="2800" b="1" dirty="0"/>
              <a:t>הבחירה נעשית על סמך ביקורת עמיתים מכל העולם ובסיוע פנלים של יועצים מקרב הקהילה האקדמית בארץ ובארה"ב.</a:t>
            </a:r>
          </a:p>
          <a:p>
            <a:r>
              <a:rPr lang="he-IL" sz="2800" b="1" dirty="0"/>
              <a:t>לכל הצעה מתקבלות  3 עד 5 חוות דעת.</a:t>
            </a:r>
          </a:p>
          <a:p>
            <a:r>
              <a:rPr lang="he-IL" sz="2800" b="1" dirty="0"/>
              <a:t>במחזור האחרון-  </a:t>
            </a:r>
            <a:r>
              <a:rPr lang="en-US" sz="2800" b="1" dirty="0"/>
              <a:t> 15%</a:t>
            </a:r>
            <a:r>
              <a:rPr lang="he-IL" sz="2800" b="1" dirty="0"/>
              <a:t>מהסוקרים היו ישראלים </a:t>
            </a:r>
            <a:r>
              <a:rPr lang="en-US" sz="2800" b="1" dirty="0"/>
              <a:t>38%</a:t>
            </a:r>
            <a:r>
              <a:rPr lang="he-IL" sz="2800" b="1" dirty="0"/>
              <a:t> אמריקאים </a:t>
            </a:r>
            <a:r>
              <a:rPr lang="en-US" sz="2800" b="1" dirty="0"/>
              <a:t> </a:t>
            </a:r>
            <a:r>
              <a:rPr lang="he-IL" sz="2800" b="1" dirty="0"/>
              <a:t>ו</a:t>
            </a:r>
            <a:r>
              <a:rPr lang="en-US" sz="2800" b="1" dirty="0"/>
              <a:t>46% </a:t>
            </a:r>
            <a:r>
              <a:rPr lang="he-IL" sz="2800" b="1" dirty="0"/>
              <a:t>  אירופאים </a:t>
            </a:r>
            <a:r>
              <a:rPr lang="en-US" sz="2800" b="1" dirty="0"/>
              <a:t> </a:t>
            </a:r>
            <a:r>
              <a:rPr lang="he-IL" sz="2800" b="1" dirty="0"/>
              <a:t>(מתוך 1770 סקירות).</a:t>
            </a:r>
          </a:p>
          <a:p>
            <a:r>
              <a:rPr lang="he-IL" sz="2800" b="1" dirty="0"/>
              <a:t>רק כ- 25% מהבקשות ממומנות מחמת מגבלות תקציב.</a:t>
            </a:r>
          </a:p>
          <a:p>
            <a:r>
              <a:rPr lang="he-IL" sz="2800" b="1" dirty="0"/>
              <a:t>חוסר האפשרות לממן את כל הבקשות המומלצות יוצר כעסים ולעיתים טענות על שיפוט מוטה.</a:t>
            </a:r>
          </a:p>
          <a:p>
            <a:pPr>
              <a:buFont typeface="Wingdings 2" panose="05020102010507070707" pitchFamily="18" charset="2"/>
              <a:buNone/>
            </a:pPr>
            <a:endParaRPr lang="en-US" sz="2800" b="1"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908050"/>
            <a:ext cx="9144000" cy="5949950"/>
          </a:xfrm>
        </p:spPr>
        <p:txBody>
          <a:bodyPr/>
          <a:lstStyle/>
          <a:p>
            <a:r>
              <a:rPr lang="he-IL" sz="3600" dirty="0"/>
              <a:t>לכל תחום נבחרים ראשי תחום ויועצים.</a:t>
            </a:r>
          </a:p>
          <a:p>
            <a:r>
              <a:rPr lang="he-IL" sz="3600" dirty="0"/>
              <a:t>ראש התחום מחלק את העבודות ליועצים בתחום. </a:t>
            </a:r>
          </a:p>
          <a:p>
            <a:r>
              <a:rPr lang="he-IL" sz="3600" dirty="0"/>
              <a:t>היועץ ממליץ על סוקרים פוטנציאלים.</a:t>
            </a:r>
          </a:p>
          <a:p>
            <a:r>
              <a:rPr lang="he-IL" sz="3600" dirty="0"/>
              <a:t>פאנל היועצים מתכנס לדון בשמות המוצעים ומוסיף עוד שמות, כולל  2 מהרשימה שהמליצו מגישי ההצעה.</a:t>
            </a:r>
          </a:p>
          <a:p>
            <a:r>
              <a:rPr lang="he-IL" sz="3600" dirty="0"/>
              <a:t>הקרן מנהלת תכתובת אלקטרונית עם הסוקרים.</a:t>
            </a:r>
          </a:p>
          <a:p>
            <a:r>
              <a:rPr lang="he-IL" sz="3600" dirty="0"/>
              <a:t>היועץ מסכם את חוות הדעת ומוסיף את הערכתו.</a:t>
            </a:r>
          </a:p>
          <a:p>
            <a:r>
              <a:rPr lang="he-IL" sz="3600" dirty="0"/>
              <a:t>בחלק מהעבודות ראש התחום נדרש לתת חוות דעת שניה.</a:t>
            </a:r>
          </a:p>
        </p:txBody>
      </p:sp>
      <p:sp>
        <p:nvSpPr>
          <p:cNvPr id="28677" name="Text Box 5"/>
          <p:cNvSpPr txBox="1">
            <a:spLocks noChangeArrowheads="1"/>
          </p:cNvSpPr>
          <p:nvPr/>
        </p:nvSpPr>
        <p:spPr bwMode="auto">
          <a:xfrm>
            <a:off x="2051050" y="333375"/>
            <a:ext cx="604996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תהליך</a:t>
            </a:r>
            <a:r>
              <a:rPr lang="he-IL" sz="3600" dirty="0">
                <a:solidFill>
                  <a:srgbClr val="FFFF00"/>
                </a:solidFill>
              </a:rPr>
              <a:t> </a:t>
            </a: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השיפוט</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B56D-F9B3-45F0-949C-26EF99D35F9C}"/>
              </a:ext>
            </a:extLst>
          </p:cNvPr>
          <p:cNvSpPr>
            <a:spLocks noGrp="1"/>
          </p:cNvSpPr>
          <p:nvPr>
            <p:ph type="title"/>
          </p:nvPr>
        </p:nvSpPr>
        <p:spPr>
          <a:xfrm>
            <a:off x="498390" y="194282"/>
            <a:ext cx="8229600" cy="1399032"/>
          </a:xfrm>
        </p:spPr>
        <p:txBody>
          <a:bodyPr>
            <a:normAutofit/>
          </a:bodyPr>
          <a:lstStyle/>
          <a:p>
            <a:pPr algn="just"/>
            <a:r>
              <a:rPr lang="he-IL" sz="3600" b="1" dirty="0">
                <a:solidFill>
                  <a:srgbClr val="FFFF00"/>
                </a:solidFill>
              </a:rPr>
              <a:t>תהליך השיפוט- קריטריונים</a:t>
            </a:r>
            <a:endParaRPr lang="en-US" sz="3600" b="1" dirty="0">
              <a:solidFill>
                <a:srgbClr val="FFFF00"/>
              </a:solidFill>
            </a:endParaRPr>
          </a:p>
        </p:txBody>
      </p:sp>
      <p:pic>
        <p:nvPicPr>
          <p:cNvPr id="6" name="Content Placeholder 5">
            <a:extLst>
              <a:ext uri="{FF2B5EF4-FFF2-40B4-BE49-F238E27FC236}">
                <a16:creationId xmlns:a16="http://schemas.microsoft.com/office/drawing/2014/main" id="{9704CAA9-7139-4CE0-A2FF-45CE28C22E5C}"/>
              </a:ext>
            </a:extLst>
          </p:cNvPr>
          <p:cNvPicPr>
            <a:picLocks noGrp="1" noChangeAspect="1"/>
          </p:cNvPicPr>
          <p:nvPr>
            <p:ph idx="1"/>
          </p:nvPr>
        </p:nvPicPr>
        <p:blipFill>
          <a:blip r:embed="rId2"/>
          <a:stretch>
            <a:fillRect/>
          </a:stretch>
        </p:blipFill>
        <p:spPr>
          <a:xfrm>
            <a:off x="492330" y="1666526"/>
            <a:ext cx="8310786" cy="4297676"/>
          </a:xfrm>
          <a:prstGeom prst="rect">
            <a:avLst/>
          </a:prstGeom>
        </p:spPr>
      </p:pic>
    </p:spTree>
    <p:extLst>
      <p:ext uri="{BB962C8B-B14F-4D97-AF65-F5344CB8AC3E}">
        <p14:creationId xmlns:p14="http://schemas.microsoft.com/office/powerpoint/2010/main" val="244837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5556"/>
            <a:ext cx="8229599" cy="1399033"/>
          </a:xfrm>
        </p:spPr>
        <p:txBody>
          <a:bodyPr/>
          <a:lstStyle/>
          <a:p>
            <a:pPr>
              <a:defRPr/>
            </a:pPr>
            <a:r>
              <a:rPr lang="he-IL" b="1" dirty="0">
                <a:solidFill>
                  <a:srgbClr val="FFFF00"/>
                </a:solidFill>
              </a:rPr>
              <a:t>תהליך השיפוט - קבלת ההחלטות</a:t>
            </a:r>
            <a:endParaRPr lang="en-US" b="1" dirty="0">
              <a:solidFill>
                <a:srgbClr val="FFFF00"/>
              </a:solidFill>
            </a:endParaRPr>
          </a:p>
        </p:txBody>
      </p:sp>
      <p:sp>
        <p:nvSpPr>
          <p:cNvPr id="48131" name="Content Placeholder 2"/>
          <p:cNvSpPr>
            <a:spLocks noGrp="1"/>
          </p:cNvSpPr>
          <p:nvPr>
            <p:ph idx="1"/>
          </p:nvPr>
        </p:nvSpPr>
        <p:spPr>
          <a:xfrm>
            <a:off x="0" y="1268413"/>
            <a:ext cx="9144000" cy="5589587"/>
          </a:xfrm>
        </p:spPr>
        <p:txBody>
          <a:bodyPr/>
          <a:lstStyle/>
          <a:p>
            <a:r>
              <a:rPr lang="he-IL" sz="2400" b="1" dirty="0"/>
              <a:t>צוות ה</a:t>
            </a:r>
            <a:r>
              <a:rPr lang="en-US" sz="2400" b="1" dirty="0"/>
              <a:t>BSF-</a:t>
            </a:r>
            <a:r>
              <a:rPr lang="he-IL" sz="2400" b="1" dirty="0"/>
              <a:t> קורא את כל חוות הדעת.</a:t>
            </a:r>
          </a:p>
          <a:p>
            <a:r>
              <a:rPr lang="he-IL" sz="2400" b="1" dirty="0"/>
              <a:t>בתום הליך קבלת חוות הדעת היועצים מתכנסים לדון בעבודות בנוכחות צוות ה-</a:t>
            </a:r>
            <a:r>
              <a:rPr lang="en-US" sz="2400" b="1" dirty="0"/>
              <a:t>BSF</a:t>
            </a:r>
            <a:r>
              <a:rPr lang="he-IL" sz="2400" b="1" dirty="0"/>
              <a:t>.</a:t>
            </a:r>
          </a:p>
          <a:p>
            <a:r>
              <a:rPr lang="he-IL" sz="2400" b="1" dirty="0"/>
              <a:t>עבודות בציון מצוין בתכנית הרגילה, ובציון מצוין\טוב מאד עבור תכנית לצעירים , תוגדרנה כראויות למענק.</a:t>
            </a:r>
          </a:p>
          <a:p>
            <a:r>
              <a:rPr lang="he-IL" sz="2400" b="1" u="sng" dirty="0"/>
              <a:t>קריטריון חשוב:   באם היה מענק קודם, האם היו מאמרים משותפים?</a:t>
            </a:r>
          </a:p>
          <a:p>
            <a:pPr>
              <a:buFont typeface="Wingdings 2" panose="05020102010507070707" pitchFamily="18" charset="2"/>
              <a:buNone/>
            </a:pPr>
            <a:r>
              <a:rPr lang="he-IL" sz="2400" b="1" dirty="0"/>
              <a:t>    כל ההצעות הראויות ידורגו על ידי הועדה. ההחלטה על אחוז הזכיה בכל הועדות תעשה ע"י מועצת המנהלים ולא תעלה על 25%. אין מצב שתמומנה כל הבקשות שנמצאו כראויות למימון, כך שחלק מהן לא יקבלו מענק.</a:t>
            </a:r>
          </a:p>
          <a:p>
            <a:r>
              <a:rPr lang="he-IL" sz="2400" b="1" dirty="0"/>
              <a:t>עבודות שלא נמצאו ראויות למענק יקבלו מכתב דחיה. החוקרים יקבלו את כל הסקירות החיצוניות ,ובנוסף גם את סיכום והמלצות הועדה. במידה ויחליטו להגיש שוב יצטרכו להתיחס להערות.</a:t>
            </a:r>
          </a:p>
          <a:p>
            <a:r>
              <a:rPr lang="he-IL" sz="2400" b="1" dirty="0"/>
              <a:t> גובה המימון נקבע על יד הקרן וחלוקתו תהיה על פי רצון החוקרים.</a:t>
            </a:r>
            <a:endParaRPr lang="he-IL" sz="2400" b="1" u="sng" dirty="0"/>
          </a:p>
          <a:p>
            <a:pPr marL="742950" lvl="1"/>
            <a:r>
              <a:rPr lang="he-IL" sz="2000" b="1" u="sng" dirty="0"/>
              <a:t> </a:t>
            </a:r>
            <a:endParaRPr lang="he-IL" sz="2000"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265906"/>
            <a:ext cx="8229600" cy="1399033"/>
          </a:xfrm>
        </p:spPr>
        <p:txBody>
          <a:bodyPr/>
          <a:lstStyle/>
          <a:p>
            <a:pPr>
              <a:defRPr/>
            </a:pPr>
            <a:r>
              <a:rPr lang="he-IL" b="1" dirty="0">
                <a:solidFill>
                  <a:srgbClr val="FFFF00"/>
                </a:solidFill>
              </a:rPr>
              <a:t>תקציב מענק רגיל</a:t>
            </a:r>
            <a:endParaRPr lang="en-US" b="1" dirty="0">
              <a:solidFill>
                <a:srgbClr val="FFFF00"/>
              </a:solidFill>
            </a:endParaRPr>
          </a:p>
        </p:txBody>
      </p:sp>
      <p:sp>
        <p:nvSpPr>
          <p:cNvPr id="50179" name="Content Placeholder 2"/>
          <p:cNvSpPr>
            <a:spLocks noGrp="1"/>
          </p:cNvSpPr>
          <p:nvPr>
            <p:ph idx="1"/>
          </p:nvPr>
        </p:nvSpPr>
        <p:spPr>
          <a:xfrm>
            <a:off x="468313" y="1571625"/>
            <a:ext cx="8229600" cy="5286375"/>
          </a:xfrm>
        </p:spPr>
        <p:txBody>
          <a:bodyPr/>
          <a:lstStyle/>
          <a:p>
            <a:r>
              <a:rPr lang="he-IL" sz="2800" b="1" dirty="0"/>
              <a:t> בקשת התקציב מוגבלת ל-</a:t>
            </a:r>
            <a:r>
              <a:rPr lang="he-IL" sz="2400" b="1" dirty="0">
                <a:solidFill>
                  <a:srgbClr val="FFFF00"/>
                </a:solidFill>
              </a:rPr>
              <a:t> 250,000$ כולל  תקורה (15%).</a:t>
            </a:r>
          </a:p>
          <a:p>
            <a:r>
              <a:rPr lang="he-IL" sz="2400" b="1" dirty="0"/>
              <a:t>משך המחקר 2-4 שנים מחתימת החוזה.</a:t>
            </a:r>
          </a:p>
          <a:p>
            <a:r>
              <a:rPr lang="he-IL" sz="2400" b="1" dirty="0"/>
              <a:t>ההקצבה השנתית לא גדלה בגין קיצור משך הגרנט!</a:t>
            </a:r>
          </a:p>
          <a:p>
            <a:pPr algn="just"/>
            <a:r>
              <a:rPr lang="he-IL" sz="2400" b="1" dirty="0"/>
              <a:t>מענקים ניתנים בסכומים של עד </a:t>
            </a:r>
            <a:r>
              <a:rPr lang="he-IL" sz="2400" b="1" dirty="0">
                <a:solidFill>
                  <a:srgbClr val="FFFF00"/>
                </a:solidFill>
              </a:rPr>
              <a:t>55000$ </a:t>
            </a:r>
            <a:r>
              <a:rPr lang="en-US" sz="2400" b="1" dirty="0">
                <a:solidFill>
                  <a:srgbClr val="FFFF00"/>
                </a:solidFill>
              </a:rPr>
              <a:t> </a:t>
            </a:r>
            <a:r>
              <a:rPr lang="he-IL" sz="2400" b="1" dirty="0"/>
              <a:t>לשנה לשני החוקרים יחדיו. </a:t>
            </a:r>
          </a:p>
          <a:p>
            <a:pPr algn="just"/>
            <a:r>
              <a:rPr lang="he-IL" sz="2400" b="1" dirty="0"/>
              <a:t>גודל המענק תלוי באם הבקשה כוללת חלוקת  כסף  גם לאמריקאי ובאם הוא תאורטי\מעשי.</a:t>
            </a:r>
          </a:p>
          <a:p>
            <a:r>
              <a:rPr lang="he-IL" sz="2400" b="1" dirty="0"/>
              <a:t>מחקר תאורטי המצריך כח אדם בלבד זוכה </a:t>
            </a:r>
            <a:r>
              <a:rPr lang="he-IL" sz="2400" b="1" dirty="0" err="1"/>
              <a:t>בכ</a:t>
            </a:r>
            <a:r>
              <a:rPr lang="he-IL" sz="2400" b="1" dirty="0"/>
              <a:t>- </a:t>
            </a:r>
            <a:r>
              <a:rPr lang="he-IL" sz="2400" b="1" dirty="0">
                <a:solidFill>
                  <a:srgbClr val="FFFF00"/>
                </a:solidFill>
              </a:rPr>
              <a:t>35,000-$25,000$</a:t>
            </a:r>
            <a:r>
              <a:rPr lang="he-IL" sz="2400" b="1" dirty="0"/>
              <a:t> לשנה.</a:t>
            </a:r>
          </a:p>
          <a:p>
            <a:r>
              <a:rPr lang="he-IL" sz="2400" b="1" dirty="0"/>
              <a:t>מחקר המצריך גם עבודת שדה/מעבדה יזכה בכ</a:t>
            </a:r>
            <a:r>
              <a:rPr lang="he-IL" sz="2400" b="1" dirty="0">
                <a:solidFill>
                  <a:srgbClr val="FFFF00"/>
                </a:solidFill>
              </a:rPr>
              <a:t>-35,000-55,000$</a:t>
            </a:r>
            <a:r>
              <a:rPr lang="he-IL" sz="2400" b="1" dirty="0"/>
              <a:t> לשנה.</a:t>
            </a:r>
          </a:p>
          <a:p>
            <a:r>
              <a:rPr lang="he-IL" sz="2400" b="1" dirty="0">
                <a:solidFill>
                  <a:srgbClr val="00FFFF"/>
                </a:solidFill>
              </a:rPr>
              <a:t>ממוצע התקציב במחזור האחרון גדל ועמד על</a:t>
            </a:r>
            <a:r>
              <a:rPr lang="en-US" sz="2400" b="1" dirty="0">
                <a:solidFill>
                  <a:srgbClr val="00FFFF"/>
                </a:solidFill>
              </a:rPr>
              <a:t>$270,000 </a:t>
            </a:r>
            <a:r>
              <a:rPr lang="he-IL" sz="2400" b="1" dirty="0">
                <a:solidFill>
                  <a:srgbClr val="00FFFF"/>
                </a:solidFill>
              </a:rPr>
              <a:t> ל-4 שנים</a:t>
            </a:r>
            <a:r>
              <a:rPr lang="he-IL" sz="2400" b="1" dirty="0"/>
              <a:t>. </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b="1" dirty="0">
                <a:solidFill>
                  <a:srgbClr val="FFFF00"/>
                </a:solidFill>
              </a:rPr>
              <a:t>עקרונות המימון (1)</a:t>
            </a:r>
            <a:endParaRPr lang="en-US" b="1" dirty="0">
              <a:solidFill>
                <a:srgbClr val="FFFF00"/>
              </a:solidFill>
            </a:endParaRPr>
          </a:p>
        </p:txBody>
      </p:sp>
      <p:sp>
        <p:nvSpPr>
          <p:cNvPr id="58371" name="Content Placeholder 2"/>
          <p:cNvSpPr>
            <a:spLocks noGrp="1"/>
          </p:cNvSpPr>
          <p:nvPr>
            <p:ph idx="1"/>
          </p:nvPr>
        </p:nvSpPr>
        <p:spPr>
          <a:xfrm>
            <a:off x="457200" y="1571625"/>
            <a:ext cx="8229600" cy="4572000"/>
          </a:xfrm>
        </p:spPr>
        <p:txBody>
          <a:bodyPr/>
          <a:lstStyle/>
          <a:p>
            <a:r>
              <a:rPr lang="he-IL" sz="3600" dirty="0"/>
              <a:t>החוזה נחתם עם המוסד בו עובד החוקר.</a:t>
            </a:r>
          </a:p>
          <a:p>
            <a:r>
              <a:rPr lang="he-IL" sz="3600" dirty="0"/>
              <a:t>חלוקת התקציב בין החוקרים נקבעת על ידי החוקרים.</a:t>
            </a:r>
          </a:p>
          <a:p>
            <a:r>
              <a:rPr lang="he-IL" sz="3600" dirty="0"/>
              <a:t>חלוקת התקציב אינה מהווה שיקול באישור המחקר אבל חלוקת התקציב רומזת על סיכויי שת"פ גבוהים יותר.</a:t>
            </a:r>
          </a:p>
          <a:p>
            <a:r>
              <a:rPr lang="he-IL" sz="3600" dirty="0"/>
              <a:t>במידה והאמריקאי מבקש רק תקציב לנסיעות לישראל, הוא ימומן דרך המוסד הישראלי.</a:t>
            </a:r>
          </a:p>
          <a:p>
            <a:endParaRPr lang="en-US" sz="3600" b="1"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170656"/>
            <a:ext cx="8229601" cy="1399033"/>
          </a:xfrm>
        </p:spPr>
        <p:txBody>
          <a:bodyPr>
            <a:noAutofit/>
          </a:bodyPr>
          <a:lstStyle/>
          <a:p>
            <a:pPr>
              <a:defRPr/>
            </a:pPr>
            <a:r>
              <a:rPr lang="he-IL" b="1" dirty="0">
                <a:solidFill>
                  <a:srgbClr val="FFFF00"/>
                </a:solidFill>
              </a:rPr>
              <a:t>אודות הקרן הדו לאומית למדע ישראל-  ארה"ב </a:t>
            </a:r>
            <a:r>
              <a:rPr lang="en-US" b="1" dirty="0">
                <a:solidFill>
                  <a:srgbClr val="FFFF00"/>
                </a:solidFill>
              </a:rPr>
              <a:t> (BSF)</a:t>
            </a:r>
          </a:p>
        </p:txBody>
      </p:sp>
      <p:sp>
        <p:nvSpPr>
          <p:cNvPr id="17411" name="Content Placeholder 2"/>
          <p:cNvSpPr>
            <a:spLocks noGrp="1"/>
          </p:cNvSpPr>
          <p:nvPr>
            <p:ph idx="1"/>
          </p:nvPr>
        </p:nvSpPr>
        <p:spPr>
          <a:xfrm>
            <a:off x="457200" y="1882775"/>
            <a:ext cx="8229600" cy="4572000"/>
          </a:xfrm>
        </p:spPr>
        <p:txBody>
          <a:bodyPr/>
          <a:lstStyle/>
          <a:p>
            <a:r>
              <a:rPr lang="he-IL" sz="3600" b="1"/>
              <a:t>הקרן נוסדה ב 1972.</a:t>
            </a:r>
          </a:p>
          <a:p>
            <a:r>
              <a:rPr lang="he-IL" sz="3600" b="1"/>
              <a:t>משרדי הקרן  מצויים בישראל (ירושלים).</a:t>
            </a:r>
          </a:p>
          <a:p>
            <a:r>
              <a:rPr lang="he-IL" sz="3600" b="1"/>
              <a:t>הקרן בבעלות משותפת של ממשלות ארה"ב וישראל.</a:t>
            </a:r>
          </a:p>
          <a:p>
            <a:r>
              <a:rPr lang="he-IL" sz="3600" b="1"/>
              <a:t>המחקרים חייבים להיות מוגשים ומבוצעים במשותף על ידי חוקרים ישראלים ואמריקאים.</a:t>
            </a:r>
          </a:p>
          <a:p>
            <a:r>
              <a:rPr lang="he-IL" sz="3600" b="1"/>
              <a:t>מענקים ניתנים למחקר במוסדות ללא כוונת רווח.</a:t>
            </a:r>
          </a:p>
          <a:p>
            <a:endParaRPr lang="he-IL" sz="3600" b="1"/>
          </a:p>
          <a:p>
            <a:endParaRPr lang="he-IL" sz="2800" b="1"/>
          </a:p>
          <a:p>
            <a:endParaRPr lang="he-IL" sz="2800" b="1"/>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99032"/>
          </a:xfrm>
        </p:spPr>
        <p:txBody>
          <a:bodyPr/>
          <a:lstStyle/>
          <a:p>
            <a:pPr>
              <a:defRPr/>
            </a:pPr>
            <a:r>
              <a:rPr lang="he-IL" b="1" dirty="0">
                <a:solidFill>
                  <a:srgbClr val="FFFF00"/>
                </a:solidFill>
              </a:rPr>
              <a:t>עקרונות המימון (2)</a:t>
            </a:r>
            <a:endParaRPr lang="en-US" b="1" dirty="0">
              <a:solidFill>
                <a:srgbClr val="FFFF00"/>
              </a:solidFill>
            </a:endParaRPr>
          </a:p>
        </p:txBody>
      </p:sp>
      <p:sp>
        <p:nvSpPr>
          <p:cNvPr id="60419" name="Content Placeholder 2"/>
          <p:cNvSpPr>
            <a:spLocks noGrp="1"/>
          </p:cNvSpPr>
          <p:nvPr>
            <p:ph idx="1"/>
          </p:nvPr>
        </p:nvSpPr>
        <p:spPr>
          <a:xfrm>
            <a:off x="45531" y="1196752"/>
            <a:ext cx="8686800" cy="5357812"/>
          </a:xfrm>
        </p:spPr>
        <p:txBody>
          <a:bodyPr/>
          <a:lstStyle/>
          <a:p>
            <a:r>
              <a:rPr lang="he-IL" sz="2700" dirty="0"/>
              <a:t>סה"כ התקציב המבוקש לכל השנים ולכל החוקרים ביחד, לא יעלה על </a:t>
            </a:r>
            <a:r>
              <a:rPr lang="he-IL" sz="2700" b="1" dirty="0">
                <a:solidFill>
                  <a:srgbClr val="FFFF00"/>
                </a:solidFill>
              </a:rPr>
              <a:t>250,000$</a:t>
            </a:r>
            <a:r>
              <a:rPr lang="he-IL" sz="2700" b="1" dirty="0"/>
              <a:t>, </a:t>
            </a:r>
            <a:r>
              <a:rPr lang="he-IL" sz="2700" dirty="0"/>
              <a:t>כולל תקורה.</a:t>
            </a:r>
          </a:p>
          <a:p>
            <a:r>
              <a:rPr lang="he-IL" sz="2700" dirty="0"/>
              <a:t>התקורה למוסד היא קבועה בגובה 15%.</a:t>
            </a:r>
          </a:p>
          <a:p>
            <a:r>
              <a:rPr lang="he-IL" sz="2700" i="1" u="sng" dirty="0"/>
              <a:t>לא ימומן שכר חוקרים ראשיים גם אם הם על  "כסף רך "</a:t>
            </a:r>
            <a:r>
              <a:rPr lang="he-IL" sz="2700" dirty="0"/>
              <a:t>.</a:t>
            </a:r>
          </a:p>
          <a:p>
            <a:r>
              <a:rPr lang="he-IL" sz="2700" dirty="0"/>
              <a:t>ימומן שכר עוזרי מחקר, טכנאים וכו'</a:t>
            </a:r>
          </a:p>
          <a:p>
            <a:r>
              <a:rPr lang="he-IL" sz="2700" dirty="0"/>
              <a:t>מימון עובדים קבועים עד 50% משכרם.</a:t>
            </a:r>
          </a:p>
          <a:p>
            <a:r>
              <a:rPr lang="he-IL" sz="2700" dirty="0"/>
              <a:t>ימומנו  הוצאות מחקר אחרות על פי פירוט ואישור.</a:t>
            </a:r>
          </a:p>
          <a:p>
            <a:r>
              <a:rPr lang="he-IL" sz="2700" dirty="0"/>
              <a:t> ימומנו פגישות בין החוקרים במוסדותיהם  לצורך עבודה משותפת. </a:t>
            </a:r>
            <a:r>
              <a:rPr lang="he-IL" sz="2700" i="1" dirty="0"/>
              <a:t>נסיעה תוכר רק אם תכלול לפחות 2 ימי עבודה מלאים עם השותף.</a:t>
            </a:r>
          </a:p>
          <a:p>
            <a:r>
              <a:rPr lang="he-IL" sz="2700" b="1" i="1" dirty="0">
                <a:solidFill>
                  <a:srgbClr val="FFFF00"/>
                </a:solidFill>
              </a:rPr>
              <a:t>שימו לב, נסיעות יאושרו רק לפגישות במעבדת השותף ולא בכנסים. </a:t>
            </a:r>
          </a:p>
          <a:p>
            <a:endParaRPr lang="en-US" sz="2700" dirty="0"/>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611560" y="836712"/>
            <a:ext cx="8136904" cy="5472608"/>
          </a:xfrm>
        </p:spPr>
        <p:txBody>
          <a:bodyPr/>
          <a:lstStyle/>
          <a:p>
            <a:pPr algn="r" rtl="1"/>
            <a:r>
              <a:rPr lang="he-IL" sz="2700" b="1" dirty="0">
                <a:latin typeface="Times New Roman" panose="02020603050405020304" pitchFamily="18" charset="0"/>
                <a:cs typeface="Times New Roman" panose="02020603050405020304" pitchFamily="18" charset="0"/>
              </a:rPr>
              <a:t>זכאים להגיש חוקרים עד 10 שנים ממועד קבלת תארי </a:t>
            </a:r>
            <a:r>
              <a:rPr lang="en-US" sz="2700" b="1" dirty="0">
                <a:latin typeface="Times New Roman" panose="02020603050405020304" pitchFamily="18" charset="0"/>
                <a:cs typeface="Times New Roman" panose="02020603050405020304" pitchFamily="18" charset="0"/>
              </a:rPr>
              <a:t>PhD </a:t>
            </a:r>
            <a:r>
              <a:rPr lang="he-IL" sz="2700" b="1" dirty="0">
                <a:latin typeface="Times New Roman" panose="02020603050405020304" pitchFamily="18" charset="0"/>
                <a:cs typeface="Times New Roman" panose="02020603050405020304" pitchFamily="18" charset="0"/>
              </a:rPr>
              <a:t> או </a:t>
            </a:r>
            <a:r>
              <a:rPr lang="en-US" sz="2700" b="1" dirty="0">
                <a:latin typeface="Times New Roman" panose="02020603050405020304" pitchFamily="18" charset="0"/>
                <a:cs typeface="Times New Roman" panose="02020603050405020304" pitchFamily="18" charset="0"/>
              </a:rPr>
              <a:t>MD</a:t>
            </a:r>
            <a:r>
              <a:rPr lang="he-IL" sz="2700" b="1" dirty="0">
                <a:latin typeface="Times New Roman" panose="02020603050405020304" pitchFamily="18" charset="0"/>
                <a:cs typeface="Times New Roman" panose="02020603050405020304" pitchFamily="18" charset="0"/>
              </a:rPr>
              <a:t>    </a:t>
            </a:r>
          </a:p>
          <a:p>
            <a:pPr algn="r" rtl="1"/>
            <a:r>
              <a:rPr lang="he-IL" sz="2700" b="1" dirty="0">
                <a:latin typeface="Times New Roman" panose="02020603050405020304" pitchFamily="18" charset="0"/>
                <a:cs typeface="Times New Roman" panose="02020603050405020304" pitchFamily="18" charset="0"/>
              </a:rPr>
              <a:t>הבקשה היא לשתי שנות מחקר בסכום כולל של 75,000$.</a:t>
            </a:r>
          </a:p>
          <a:p>
            <a:pPr algn="r" rtl="1"/>
            <a:r>
              <a:rPr lang="he-IL" sz="2700" b="1" dirty="0">
                <a:solidFill>
                  <a:srgbClr val="FFFF00"/>
                </a:solidFill>
                <a:latin typeface="Times New Roman" panose="02020603050405020304" pitchFamily="18" charset="0"/>
                <a:cs typeface="Times New Roman" panose="02020603050405020304" pitchFamily="18" charset="0"/>
              </a:rPr>
              <a:t>החל מהגשות 2019</a:t>
            </a:r>
            <a:r>
              <a:rPr lang="he-IL" sz="2700" b="1" dirty="0">
                <a:latin typeface="Times New Roman" panose="02020603050405020304" pitchFamily="18" charset="0"/>
                <a:cs typeface="Times New Roman" panose="02020603050405020304" pitchFamily="18" charset="0"/>
              </a:rPr>
              <a:t>, מוסדות המחקר לא יחויבו בהשלמה והתקציב כולו ינתן עי ה-</a:t>
            </a:r>
            <a:r>
              <a:rPr lang="en-US" sz="2700" b="1" dirty="0">
                <a:latin typeface="Times New Roman" panose="02020603050405020304" pitchFamily="18" charset="0"/>
                <a:cs typeface="Times New Roman" panose="02020603050405020304" pitchFamily="18" charset="0"/>
              </a:rPr>
              <a:t>BSF</a:t>
            </a:r>
            <a:r>
              <a:rPr lang="he-IL" sz="2700" b="1" dirty="0">
                <a:latin typeface="Times New Roman" panose="02020603050405020304" pitchFamily="18" charset="0"/>
                <a:cs typeface="Times New Roman" panose="02020603050405020304" pitchFamily="18" charset="0"/>
              </a:rPr>
              <a:t>.</a:t>
            </a:r>
          </a:p>
          <a:p>
            <a:pPr algn="r" rtl="1"/>
            <a:r>
              <a:rPr lang="he-IL" sz="2700" b="1" dirty="0">
                <a:latin typeface="Times New Roman" panose="02020603050405020304" pitchFamily="18" charset="0"/>
                <a:cs typeface="Times New Roman" panose="02020603050405020304" pitchFamily="18" charset="0"/>
              </a:rPr>
              <a:t>ההגשה והשיפוט דומים לבקשות רגילות, אולם קיימת העדפה מסוימת בתהליך השיפוט והמיון. במחזור </a:t>
            </a:r>
            <a:r>
              <a:rPr lang="en-US" sz="2700" b="1" dirty="0">
                <a:latin typeface="Times New Roman" panose="02020603050405020304" pitchFamily="18" charset="0"/>
                <a:cs typeface="Times New Roman" panose="02020603050405020304" pitchFamily="18" charset="0"/>
              </a:rPr>
              <a:t>2020</a:t>
            </a:r>
            <a:r>
              <a:rPr lang="he-IL" sz="2700" b="1" dirty="0">
                <a:latin typeface="Times New Roman" panose="02020603050405020304" pitchFamily="18" charset="0"/>
                <a:cs typeface="Times New Roman" panose="02020603050405020304" pitchFamily="18" charset="0"/>
              </a:rPr>
              <a:t> הוגשו </a:t>
            </a:r>
            <a:r>
              <a:rPr lang="en-US" sz="2700" b="1" dirty="0">
                <a:latin typeface="Times New Roman" panose="02020603050405020304" pitchFamily="18" charset="0"/>
                <a:cs typeface="Times New Roman" panose="02020603050405020304" pitchFamily="18" charset="0"/>
              </a:rPr>
              <a:t>50</a:t>
            </a:r>
            <a:r>
              <a:rPr lang="he-IL" sz="2700" b="1" dirty="0">
                <a:latin typeface="Times New Roman" panose="02020603050405020304" pitchFamily="18" charset="0"/>
                <a:cs typeface="Times New Roman" panose="02020603050405020304" pitchFamily="18" charset="0"/>
              </a:rPr>
              <a:t> הצעות  וזכו </a:t>
            </a:r>
            <a:r>
              <a:rPr lang="en-US" sz="2700" b="1" dirty="0">
                <a:latin typeface="Times New Roman" panose="02020603050405020304" pitchFamily="18" charset="0"/>
                <a:cs typeface="Times New Roman" panose="02020603050405020304" pitchFamily="18" charset="0"/>
              </a:rPr>
              <a:t>15</a:t>
            </a:r>
            <a:r>
              <a:rPr lang="he-IL" sz="2700" b="1"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30%</a:t>
            </a:r>
            <a:r>
              <a:rPr lang="he-IL" sz="2700" b="1" dirty="0">
                <a:latin typeface="Times New Roman" panose="02020603050405020304" pitchFamily="18" charset="0"/>
                <a:cs typeface="Times New Roman" panose="02020603050405020304" pitchFamily="18" charset="0"/>
              </a:rPr>
              <a:t>).  </a:t>
            </a:r>
          </a:p>
          <a:p>
            <a:pPr algn="r" rtl="1"/>
            <a:r>
              <a:rPr lang="he-IL" sz="2700" b="1" dirty="0">
                <a:latin typeface="Times New Roman" panose="02020603050405020304" pitchFamily="18" charset="0"/>
                <a:cs typeface="Times New Roman" panose="02020603050405020304" pitchFamily="18" charset="0"/>
              </a:rPr>
              <a:t>לא ניתן להגיש באותו מחזור גם בקשה במסלול הרגיל.</a:t>
            </a:r>
          </a:p>
          <a:p>
            <a:pPr algn="r" rtl="1"/>
            <a:r>
              <a:rPr lang="he-IL" sz="2700" b="1" dirty="0">
                <a:latin typeface="Times New Roman" panose="02020603050405020304" pitchFamily="18" charset="0"/>
                <a:cs typeface="Times New Roman" panose="02020603050405020304" pitchFamily="18" charset="0"/>
              </a:rPr>
              <a:t>החוקר הבכיר לא מקבל כסף. אם שני המגישים צעירים הם יזכו כל אחד ב- 75,000$. לא ניתן להגיש יותר משני צעירים בהצעה. </a:t>
            </a:r>
          </a:p>
          <a:p>
            <a:pPr algn="r" rtl="1"/>
            <a:endParaRPr lang="he-IL" sz="2700" b="1" dirty="0">
              <a:latin typeface="Times New Roman" panose="02020603050405020304" pitchFamily="18" charset="0"/>
              <a:cs typeface="Times New Roman" panose="02020603050405020304" pitchFamily="18" charset="0"/>
            </a:endParaRPr>
          </a:p>
          <a:p>
            <a:pPr algn="r" rtl="1"/>
            <a:endParaRPr lang="he-IL" sz="2700" b="1" dirty="0">
              <a:latin typeface="Times New Roman" panose="02020603050405020304" pitchFamily="18" charset="0"/>
              <a:cs typeface="Times New Roman" panose="02020603050405020304" pitchFamily="18" charset="0"/>
            </a:endParaRPr>
          </a:p>
          <a:p>
            <a:pPr algn="r" rtl="1"/>
            <a:endParaRPr lang="he-IL" sz="2700" b="1" dirty="0">
              <a:latin typeface="Times New Roman" panose="02020603050405020304" pitchFamily="18" charset="0"/>
              <a:cs typeface="Times New Roman" panose="02020603050405020304" pitchFamily="18" charset="0"/>
            </a:endParaRPr>
          </a:p>
        </p:txBody>
      </p:sp>
      <p:sp>
        <p:nvSpPr>
          <p:cNvPr id="76803" name="Text Box 3"/>
          <p:cNvSpPr txBox="1">
            <a:spLocks noChangeArrowheads="1"/>
          </p:cNvSpPr>
          <p:nvPr/>
        </p:nvSpPr>
        <p:spPr bwMode="auto">
          <a:xfrm>
            <a:off x="1619672" y="75437"/>
            <a:ext cx="6624638" cy="769441"/>
          </a:xfrm>
          <a:prstGeom prst="rect">
            <a:avLst/>
          </a:prstGeom>
          <a:noFill/>
          <a:ln w="9525">
            <a:noFill/>
            <a:miter lim="800000"/>
            <a:headEnd/>
            <a:tailEnd/>
          </a:ln>
          <a:effectLst/>
        </p:spPr>
        <p:txBody>
          <a:bodyPr>
            <a:spAutoFit/>
          </a:bodyPr>
          <a:lstStyle/>
          <a:p>
            <a:pPr marL="484188" indent="-484188" algn="ctr" rtl="1">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לצעירים</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0" y="1773238"/>
            <a:ext cx="9144000" cy="5286375"/>
          </a:xfrm>
        </p:spPr>
        <p:txBody>
          <a:bodyPr/>
          <a:lstStyle/>
          <a:p>
            <a:pPr algn="r" rtl="1"/>
            <a:r>
              <a:rPr lang="he-IL" sz="2400" b="1" dirty="0">
                <a:latin typeface="Times New Roman" panose="02020603050405020304" pitchFamily="18" charset="0"/>
                <a:cs typeface="Times New Roman" panose="02020603050405020304" pitchFamily="18" charset="0"/>
              </a:rPr>
              <a:t>כל מענק בגובה 4000$.</a:t>
            </a:r>
          </a:p>
          <a:p>
            <a:pPr algn="r" rtl="1"/>
            <a:r>
              <a:rPr lang="he-IL" sz="2400" b="1" dirty="0">
                <a:latin typeface="Times New Roman" panose="02020603050405020304" pitchFamily="18" charset="0"/>
                <a:cs typeface="Times New Roman" panose="02020603050405020304" pitchFamily="18" charset="0"/>
              </a:rPr>
              <a:t>מיועד לחוקרים צעירים העובדים על עבודת דוקטורט בלבד.</a:t>
            </a:r>
          </a:p>
          <a:p>
            <a:pPr algn="r" rtl="1"/>
            <a:r>
              <a:rPr lang="he-IL" sz="2400" b="1" dirty="0">
                <a:latin typeface="Times New Roman" panose="02020603050405020304" pitchFamily="18" charset="0"/>
                <a:cs typeface="Times New Roman" panose="02020603050405020304" pitchFamily="18" charset="0"/>
              </a:rPr>
              <a:t>הנסיעות הם של אמריקאים לישראל וישראלים לארה"ב.</a:t>
            </a:r>
          </a:p>
          <a:p>
            <a:pPr algn="r" rtl="1"/>
            <a:r>
              <a:rPr lang="he-IL" sz="2400" b="1" dirty="0">
                <a:latin typeface="Times New Roman" panose="02020603050405020304" pitchFamily="18" charset="0"/>
                <a:cs typeface="Times New Roman" panose="02020603050405020304" pitchFamily="18" charset="0"/>
              </a:rPr>
              <a:t>לא מיועד לחברי סגל צעירים.</a:t>
            </a:r>
          </a:p>
          <a:p>
            <a:pPr algn="r" rtl="1"/>
            <a:r>
              <a:rPr lang="he-IL" sz="2400" b="1" dirty="0">
                <a:latin typeface="Times New Roman" panose="02020603050405020304" pitchFamily="18" charset="0"/>
                <a:cs typeface="Times New Roman" panose="02020603050405020304" pitchFamily="18" charset="0"/>
              </a:rPr>
              <a:t>מאושרות  כ - 20 מלגות בשנה. </a:t>
            </a:r>
            <a:endParaRPr lang="en-US" sz="2400" b="1" dirty="0">
              <a:latin typeface="Times New Roman" panose="02020603050405020304" pitchFamily="18" charset="0"/>
              <a:cs typeface="Times New Roman" panose="02020603050405020304" pitchFamily="18" charset="0"/>
            </a:endParaRPr>
          </a:p>
          <a:p>
            <a:pPr algn="r" rtl="1"/>
            <a:r>
              <a:rPr lang="he-IL" sz="2400" b="1" dirty="0">
                <a:latin typeface="Times New Roman" panose="02020603050405020304" pitchFamily="18" charset="0"/>
                <a:cs typeface="Times New Roman" panose="02020603050405020304" pitchFamily="18" charset="0"/>
              </a:rPr>
              <a:t>הבחירה נעשית על ידי ועדה אקדמית חיצונית.  </a:t>
            </a:r>
          </a:p>
          <a:p>
            <a:pPr algn="r" rtl="1"/>
            <a:r>
              <a:rPr lang="he-IL" sz="2400" b="1" dirty="0">
                <a:latin typeface="Times New Roman" panose="02020603050405020304" pitchFamily="18" charset="0"/>
                <a:cs typeface="Times New Roman" panose="02020603050405020304" pitchFamily="18" charset="0"/>
              </a:rPr>
              <a:t>כל מוסד מורשה לשלוח עד 5 בקשות בלבד בכל מחזור,</a:t>
            </a:r>
            <a:r>
              <a:rPr lang="en-US" sz="2400" b="1" dirty="0">
                <a:latin typeface="Times New Roman" panose="02020603050405020304" pitchFamily="18" charset="0"/>
                <a:cs typeface="Times New Roman" panose="02020603050405020304" pitchFamily="18" charset="0"/>
              </a:rPr>
              <a:t> </a:t>
            </a:r>
            <a:r>
              <a:rPr lang="he-IL" sz="2400" b="1" dirty="0">
                <a:latin typeface="Times New Roman" panose="02020603050405020304" pitchFamily="18" charset="0"/>
                <a:cs typeface="Times New Roman" panose="02020603050405020304" pitchFamily="18" charset="0"/>
              </a:rPr>
              <a:t>וזה מחייב לעיתים דיון מקדים באוניברסיטה.</a:t>
            </a:r>
          </a:p>
          <a:p>
            <a:pPr algn="r" rtl="1"/>
            <a:r>
              <a:rPr lang="he-IL" sz="2400" b="1" dirty="0">
                <a:latin typeface="Times New Roman" panose="02020603050405020304" pitchFamily="18" charset="0"/>
                <a:cs typeface="Times New Roman" panose="02020603050405020304" pitchFamily="18" charset="0"/>
              </a:rPr>
              <a:t>לצערנו, ההגשה במאי 2020 בוטלה בגלל מגיפת הקורונה. </a:t>
            </a:r>
          </a:p>
          <a:p>
            <a:pPr algn="r" rtl="1"/>
            <a:r>
              <a:rPr lang="he-IL" sz="2400" b="1" dirty="0">
                <a:solidFill>
                  <a:srgbClr val="FFFF00"/>
                </a:solidFill>
                <a:latin typeface="Times New Roman" panose="02020603050405020304" pitchFamily="18" charset="0"/>
                <a:cs typeface="Times New Roman" panose="02020603050405020304" pitchFamily="18" charset="0"/>
              </a:rPr>
              <a:t>התכנית תחודש בסוף 2021 (הגשה ב-8.12.21),וקול קורא יפורסם באוגוסט.</a:t>
            </a:r>
          </a:p>
        </p:txBody>
      </p:sp>
      <p:sp>
        <p:nvSpPr>
          <p:cNvPr id="80899" name="Text Box 3"/>
          <p:cNvSpPr txBox="1">
            <a:spLocks noChangeArrowheads="1"/>
          </p:cNvSpPr>
          <p:nvPr/>
        </p:nvSpPr>
        <p:spPr bwMode="auto">
          <a:xfrm>
            <a:off x="1404915" y="190478"/>
            <a:ext cx="6929486" cy="1446550"/>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מענקי נסיעות השתלמות לצעירים על שם </a:t>
            </a:r>
            <a:r>
              <a:rPr lang="he-IL" sz="4400" dirty="0" err="1">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פרופ</a:t>
            </a: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 </a:t>
            </a:r>
            <a:r>
              <a:rPr lang="he-IL" sz="4400" dirty="0" err="1">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רחמימוב</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b="1" dirty="0">
                <a:solidFill>
                  <a:srgbClr val="FFFF00"/>
                </a:solidFill>
              </a:rPr>
              <a:t>טיפים להגשת הצעה</a:t>
            </a:r>
            <a:endParaRPr lang="en-US" b="1" dirty="0">
              <a:solidFill>
                <a:srgbClr val="FFFF00"/>
              </a:solidFill>
            </a:endParaRPr>
          </a:p>
        </p:txBody>
      </p:sp>
      <p:sp>
        <p:nvSpPr>
          <p:cNvPr id="62467" name="Content Placeholder 2"/>
          <p:cNvSpPr>
            <a:spLocks noGrp="1"/>
          </p:cNvSpPr>
          <p:nvPr>
            <p:ph idx="1"/>
          </p:nvPr>
        </p:nvSpPr>
        <p:spPr>
          <a:xfrm>
            <a:off x="214313" y="1412776"/>
            <a:ext cx="8472487" cy="4643438"/>
          </a:xfrm>
        </p:spPr>
        <p:txBody>
          <a:bodyPr/>
          <a:lstStyle/>
          <a:p>
            <a:r>
              <a:rPr lang="he-IL" sz="2700" b="1" dirty="0"/>
              <a:t>הגשה של עבודה קריאה, כתובה נכון, גרפים מצורפים וביבליוגרפיה מסודרת- נא הקפידו על כללי ההגשה המצויים באתר.</a:t>
            </a:r>
          </a:p>
          <a:p>
            <a:r>
              <a:rPr lang="he-IL" sz="2700" b="1" dirty="0"/>
              <a:t>תקציר ו-</a:t>
            </a:r>
            <a:r>
              <a:rPr lang="en-US" sz="2700" b="1" dirty="0"/>
              <a:t>Impact statement</a:t>
            </a:r>
            <a:r>
              <a:rPr lang="he-IL" sz="2700" b="1" dirty="0"/>
              <a:t>- ממצים ומענינים.</a:t>
            </a:r>
          </a:p>
          <a:p>
            <a:r>
              <a:rPr lang="he-IL" sz="2700" b="1" dirty="0"/>
              <a:t>שאלה מחקרית מנוסחת היטב.</a:t>
            </a:r>
          </a:p>
          <a:p>
            <a:r>
              <a:rPr lang="he-IL" sz="2700" b="1" dirty="0"/>
              <a:t>פורפורציה בין הקדמה, תכנית המחקר וביבליוגרפיה.</a:t>
            </a:r>
          </a:p>
          <a:p>
            <a:r>
              <a:rPr lang="he-IL" sz="2700" b="1" dirty="0"/>
              <a:t>שת"פ- חשוב!!! תכנית עבודה משותפת, כסף לאמריקאי, מכתבי שת"פ מפורטים מכל חוקר.</a:t>
            </a:r>
          </a:p>
          <a:p>
            <a:r>
              <a:rPr lang="he-IL" sz="2700" b="1" dirty="0"/>
              <a:t>תקציב- חשוב לפרט חלקו של כל חוקר. חלוקה הולמת של תקציב.</a:t>
            </a:r>
          </a:p>
          <a:p>
            <a:r>
              <a:rPr lang="he-IL" sz="2700" b="1" dirty="0"/>
              <a:t> בוטל הצורך לרשום אחוז השתתפות של החוקרים במחקר אבל צריך לפרט חלקו של כל אחד בתכנית העבודה ובתקציב</a:t>
            </a:r>
            <a:r>
              <a:rPr lang="he-IL" sz="2700" dirty="0"/>
              <a:t>. </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p:cNvSpPr>
          <p:nvPr>
            <p:ph type="body" idx="4294967295"/>
          </p:nvPr>
        </p:nvSpPr>
        <p:spPr>
          <a:xfrm>
            <a:off x="466726" y="1268760"/>
            <a:ext cx="8425754" cy="5400600"/>
          </a:xfrm>
        </p:spPr>
        <p:txBody>
          <a:bodyPr/>
          <a:lstStyle/>
          <a:p>
            <a:pPr algn="r" rtl="1">
              <a:lnSpc>
                <a:spcPct val="90000"/>
              </a:lnSpc>
            </a:pPr>
            <a:r>
              <a:rPr lang="he-IL" sz="2300" b="1" dirty="0">
                <a:latin typeface="Times New Roman" panose="02020603050405020304" pitchFamily="18" charset="0"/>
                <a:cs typeface="Times New Roman" panose="02020603050405020304" pitchFamily="18" charset="0"/>
              </a:rPr>
              <a:t>תכנית שיתוף הפעולה החלה ב 2012 והתרחבה מאז מאד. הכסף למימון </a:t>
            </a:r>
            <a:r>
              <a:rPr lang="he-IL" sz="2400" b="1" dirty="0">
                <a:latin typeface="Times New Roman" panose="02020603050405020304" pitchFamily="18" charset="0"/>
                <a:cs typeface="Times New Roman" panose="02020603050405020304" pitchFamily="18" charset="0"/>
              </a:rPr>
              <a:t>הצד הישראלי מגיע מממשלת ישראל (ותת). האמריקאי ממומן עי' ה-</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a:t>
            </a:r>
          </a:p>
          <a:p>
            <a:pPr algn="r" rtl="1">
              <a:lnSpc>
                <a:spcPct val="90000"/>
              </a:lnSpc>
            </a:pPr>
            <a:r>
              <a:rPr lang="he-IL" sz="2400" b="1" dirty="0">
                <a:latin typeface="Times New Roman" panose="02020603050405020304" pitchFamily="18" charset="0"/>
                <a:cs typeface="Times New Roman" panose="02020603050405020304" pitchFamily="18" charset="0"/>
              </a:rPr>
              <a:t>הסכם גג נחתם עם ה </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המאשר את כל שתופי הפעולה הקיימים ל-5 שנים. כרגע מופעלות כ-20  תכניות.</a:t>
            </a:r>
          </a:p>
          <a:p>
            <a:pPr algn="r" rtl="1">
              <a:lnSpc>
                <a:spcPct val="90000"/>
              </a:lnSpc>
            </a:pPr>
            <a:r>
              <a:rPr lang="he-IL" sz="2400" b="1" dirty="0">
                <a:latin typeface="Times New Roman" panose="02020603050405020304" pitchFamily="18" charset="0"/>
                <a:cs typeface="Times New Roman" panose="02020603050405020304" pitchFamily="18" charset="0"/>
              </a:rPr>
              <a:t>ההצעה מוגשת תחילה ל- </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עי' החוקר האמריקאי, המתאר בהצעה את חלקו של השותף הישראלי </a:t>
            </a:r>
            <a:r>
              <a:rPr lang="he-IL" sz="2400" b="1" u="sng" dirty="0">
                <a:latin typeface="Times New Roman" panose="02020603050405020304" pitchFamily="18" charset="0"/>
                <a:cs typeface="Times New Roman" panose="02020603050405020304" pitchFamily="18" charset="0"/>
              </a:rPr>
              <a:t>ואת תקציבו</a:t>
            </a:r>
            <a:r>
              <a:rPr lang="he-IL" sz="2400" b="1" dirty="0">
                <a:latin typeface="Times New Roman" panose="02020603050405020304" pitchFamily="18" charset="0"/>
                <a:cs typeface="Times New Roman" panose="02020603050405020304" pitchFamily="18" charset="0"/>
              </a:rPr>
              <a:t>. קורות חיים גכ מוספים. </a:t>
            </a:r>
          </a:p>
          <a:p>
            <a:pPr algn="r" rtl="1">
              <a:lnSpc>
                <a:spcPct val="90000"/>
              </a:lnSpc>
            </a:pPr>
            <a:r>
              <a:rPr lang="he-IL" sz="2400" b="1" dirty="0">
                <a:latin typeface="Times New Roman" panose="02020603050405020304" pitchFamily="18" charset="0"/>
                <a:cs typeface="Times New Roman" panose="02020603050405020304" pitchFamily="18" charset="0"/>
              </a:rPr>
              <a:t>ההצעה שהוגשה ל-</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מוגשת אח"כ ע"י החוקר הישראלי  ל-</a:t>
            </a:r>
            <a:r>
              <a:rPr lang="en-US" sz="2400" b="1" dirty="0">
                <a:latin typeface="Times New Roman" panose="02020603050405020304" pitchFamily="18" charset="0"/>
                <a:cs typeface="Times New Roman" panose="02020603050405020304" pitchFamily="18" charset="0"/>
              </a:rPr>
              <a:t>BSF</a:t>
            </a:r>
            <a:r>
              <a:rPr lang="he-IL" sz="2400" b="1" dirty="0">
                <a:latin typeface="Times New Roman" panose="02020603050405020304" pitchFamily="18" charset="0"/>
                <a:cs typeface="Times New Roman" panose="02020603050405020304" pitchFamily="18" charset="0"/>
              </a:rPr>
              <a:t> . </a:t>
            </a:r>
          </a:p>
          <a:p>
            <a:pPr algn="r" rtl="1">
              <a:lnSpc>
                <a:spcPct val="90000"/>
              </a:lnSpc>
            </a:pPr>
            <a:r>
              <a:rPr lang="he-IL" sz="2400" b="1" dirty="0">
                <a:latin typeface="Times New Roman" panose="02020603050405020304" pitchFamily="18" charset="0"/>
                <a:cs typeface="Times New Roman" panose="02020603050405020304" pitchFamily="18" charset="0"/>
              </a:rPr>
              <a:t>שימו לב- </a:t>
            </a:r>
            <a:r>
              <a:rPr lang="he-IL" sz="2400" b="1" dirty="0">
                <a:solidFill>
                  <a:srgbClr val="FFFF00"/>
                </a:solidFill>
                <a:latin typeface="Times New Roman" panose="02020603050405020304" pitchFamily="18" charset="0"/>
                <a:cs typeface="Times New Roman" panose="02020603050405020304" pitchFamily="18" charset="0"/>
              </a:rPr>
              <a:t>חלק מהתכניות הינן ללא תאריך הגשה</a:t>
            </a:r>
          </a:p>
          <a:p>
            <a:pPr algn="r" rtl="1">
              <a:lnSpc>
                <a:spcPct val="90000"/>
              </a:lnSpc>
            </a:pPr>
            <a:r>
              <a:rPr lang="he-IL" sz="2400" b="1" dirty="0">
                <a:latin typeface="Times New Roman" panose="02020603050405020304" pitchFamily="18" charset="0"/>
                <a:cs typeface="Times New Roman" panose="02020603050405020304" pitchFamily="18" charset="0"/>
              </a:rPr>
              <a:t>ההצעה עוברת שיפוט ב-</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יחד עם ההצעות הרגילות ובמעורבות משתנה של ישראלים (נותנים חוות דעת או משתתפים בפנלים). המלצות הפנלים עוברות לסגל הרלוונטי ב-</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והוא מחליט על מענקים, תוך הפעלת שיקולים נוספים לאילו בועדות.</a:t>
            </a:r>
          </a:p>
          <a:p>
            <a:pPr algn="r" rtl="1">
              <a:lnSpc>
                <a:spcPct val="90000"/>
              </a:lnSpc>
            </a:pPr>
            <a:r>
              <a:rPr lang="he-IL" sz="2400" b="1" i="1" u="sng" dirty="0">
                <a:latin typeface="Times New Roman" panose="02020603050405020304" pitchFamily="18" charset="0"/>
                <a:cs typeface="Times New Roman" panose="02020603050405020304" pitchFamily="18" charset="0"/>
              </a:rPr>
              <a:t>אנו נממן כל ישראלי השותף בהצעה שאושרה למימון על ידי ה </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5" name="Rectangle 2"/>
          <p:cNvSpPr>
            <a:spLocks noGrp="1"/>
          </p:cNvSpPr>
          <p:nvPr>
            <p:ph type="title" idx="4294967295"/>
          </p:nvPr>
        </p:nvSpPr>
        <p:spPr bwMode="auto">
          <a:xfrm>
            <a:off x="466726" y="116632"/>
            <a:ext cx="8229600" cy="1214611"/>
          </a:xfrm>
        </p:spPr>
        <p:txBody>
          <a:bodyPr wrap="square" lIns="91440" tIns="45720" rIns="91440" bIns="45720" numCol="1" anchorCtr="0" compatLnSpc="1">
            <a:prstTxWarp prst="textNoShape">
              <a:avLst/>
            </a:prstTxWarp>
            <a:normAutofit fontScale="90000"/>
          </a:bodyPr>
          <a:lstStyle/>
          <a:p>
            <a:pPr algn="ctr" rtl="1">
              <a:defRPr/>
            </a:pPr>
            <a:r>
              <a:rPr lang="he-IL" sz="4400" b="1" dirty="0">
                <a:solidFill>
                  <a:srgbClr val="FFFF00"/>
                </a:solidFill>
                <a:latin typeface="Times New Roman" pitchFamily="18" charset="0"/>
                <a:cs typeface="Times New Roman" pitchFamily="18" charset="0"/>
              </a:rPr>
              <a:t>שתוף פעולה  </a:t>
            </a:r>
            <a:r>
              <a:rPr lang="en-US" sz="4400" b="1" dirty="0">
                <a:solidFill>
                  <a:srgbClr val="FFFF00"/>
                </a:solidFill>
                <a:latin typeface="Times New Roman" pitchFamily="18" charset="0"/>
                <a:cs typeface="Times New Roman" pitchFamily="18" charset="0"/>
              </a:rPr>
              <a:t>BSF-NSF</a:t>
            </a:r>
            <a:r>
              <a:rPr lang="he-IL" sz="4400" b="1" dirty="0">
                <a:solidFill>
                  <a:srgbClr val="FFFF00"/>
                </a:solidFill>
                <a:latin typeface="Times New Roman" pitchFamily="18" charset="0"/>
                <a:cs typeface="Times New Roman" pitchFamily="18" charset="0"/>
              </a:rPr>
              <a:t> </a:t>
            </a:r>
            <a:br>
              <a:rPr lang="he-IL" sz="4400" b="1" dirty="0">
                <a:solidFill>
                  <a:srgbClr val="FFFF00"/>
                </a:solidFill>
                <a:latin typeface="Times New Roman" pitchFamily="18" charset="0"/>
                <a:cs typeface="Times New Roman" pitchFamily="18" charset="0"/>
              </a:rPr>
            </a:br>
            <a:r>
              <a:rPr lang="he-IL" sz="4400" b="1" dirty="0">
                <a:latin typeface="Times New Roman" pitchFamily="18" charset="0"/>
                <a:cs typeface="Times New Roman" pitchFamily="18" charset="0"/>
              </a:rPr>
              <a:t>כללי</a:t>
            </a:r>
            <a:endParaRPr lang="en-US" b="1" dirty="0">
              <a:ln>
                <a:noFill/>
              </a:ln>
              <a:effectLst/>
              <a:cs typeface="Gisha" pitchFamily="34" charset="-79"/>
            </a:endParaRPr>
          </a:p>
        </p:txBody>
      </p:sp>
    </p:spTree>
    <p:extLst>
      <p:ext uri="{BB962C8B-B14F-4D97-AF65-F5344CB8AC3E}">
        <p14:creationId xmlns:p14="http://schemas.microsoft.com/office/powerpoint/2010/main" val="239792989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algn="ctr" rtl="1">
              <a:defRPr/>
            </a:pPr>
            <a:r>
              <a:rPr lang="en-US" sz="4400" b="1" dirty="0">
                <a:solidFill>
                  <a:srgbClr val="FFFF00"/>
                </a:solidFill>
                <a:latin typeface="Times New Roman" pitchFamily="18" charset="0"/>
                <a:cs typeface="Times New Roman" pitchFamily="18" charset="0"/>
              </a:rPr>
              <a:t>NSF</a:t>
            </a:r>
            <a:r>
              <a:rPr lang="he-IL" sz="4400" b="1" dirty="0">
                <a:solidFill>
                  <a:srgbClr val="FFFF00"/>
                </a:solidFill>
                <a:latin typeface="Times New Roman" pitchFamily="18" charset="0"/>
                <a:cs typeface="Times New Roman" pitchFamily="18" charset="0"/>
              </a:rPr>
              <a:t>-</a:t>
            </a:r>
            <a:r>
              <a:rPr lang="en-US" sz="4400" b="1" dirty="0">
                <a:solidFill>
                  <a:srgbClr val="FFFF00"/>
                </a:solidFill>
                <a:latin typeface="Times New Roman" pitchFamily="18" charset="0"/>
                <a:cs typeface="Times New Roman" pitchFamily="18" charset="0"/>
              </a:rPr>
              <a:t>BSF</a:t>
            </a:r>
            <a:r>
              <a:rPr lang="he-IL" sz="4400" b="1" dirty="0">
                <a:solidFill>
                  <a:srgbClr val="FFFF00"/>
                </a:solidFill>
                <a:latin typeface="Times New Roman" pitchFamily="18" charset="0"/>
                <a:cs typeface="Times New Roman" pitchFamily="18" charset="0"/>
              </a:rPr>
              <a:t> </a:t>
            </a:r>
            <a:r>
              <a:rPr lang="en-US" sz="4400" b="1" dirty="0">
                <a:solidFill>
                  <a:srgbClr val="FFFF00"/>
                </a:solidFill>
                <a:latin typeface="Times New Roman" pitchFamily="18" charset="0"/>
                <a:cs typeface="Times New Roman" pitchFamily="18" charset="0"/>
              </a:rPr>
              <a:t>Eligibility</a:t>
            </a:r>
            <a:r>
              <a:rPr lang="en-US" sz="4400" dirty="0">
                <a:latin typeface="Times New Roman" pitchFamily="18" charset="0"/>
                <a:cs typeface="Times New Roman" pitchFamily="18" charset="0"/>
              </a:rPr>
              <a:t>:</a:t>
            </a:r>
          </a:p>
        </p:txBody>
      </p:sp>
      <p:sp>
        <p:nvSpPr>
          <p:cNvPr id="65539" name="Rectangle 3"/>
          <p:cNvSpPr>
            <a:spLocks noGrp="1"/>
          </p:cNvSpPr>
          <p:nvPr>
            <p:ph type="body" idx="4294967295"/>
          </p:nvPr>
        </p:nvSpPr>
        <p:spPr>
          <a:xfrm>
            <a:off x="457200" y="1412776"/>
            <a:ext cx="8229600" cy="4680520"/>
          </a:xfrm>
        </p:spPr>
        <p:txBody>
          <a:bodyPr/>
          <a:lstStyle/>
          <a:p>
            <a:pPr algn="r" rtl="1"/>
            <a:r>
              <a:rPr lang="he-IL" sz="2400" b="1" dirty="0">
                <a:latin typeface="Times New Roman" panose="02020603050405020304" pitchFamily="18" charset="0"/>
                <a:cs typeface="Times New Roman" panose="02020603050405020304" pitchFamily="18" charset="0"/>
              </a:rPr>
              <a:t>חוקר יכול להגיש רק </a:t>
            </a:r>
            <a:r>
              <a:rPr lang="he-IL" sz="2400" b="1" dirty="0">
                <a:solidFill>
                  <a:srgbClr val="FFFF00"/>
                </a:solidFill>
                <a:latin typeface="Times New Roman" panose="02020603050405020304" pitchFamily="18" charset="0"/>
                <a:cs typeface="Times New Roman" panose="02020603050405020304" pitchFamily="18" charset="0"/>
              </a:rPr>
              <a:t>הצעה אחת </a:t>
            </a:r>
            <a:r>
              <a:rPr lang="he-IL" sz="2400" b="1" dirty="0">
                <a:latin typeface="Times New Roman" panose="02020603050405020304" pitchFamily="18" charset="0"/>
                <a:cs typeface="Times New Roman" panose="02020603050405020304" pitchFamily="18" charset="0"/>
              </a:rPr>
              <a:t>במהלך שנה אקדמית (1.10-30.9).</a:t>
            </a:r>
          </a:p>
          <a:p>
            <a:pPr algn="r" rtl="1"/>
            <a:r>
              <a:rPr lang="he-IL" sz="2400" b="1" dirty="0">
                <a:latin typeface="Times New Roman" panose="02020603050405020304" pitchFamily="18" charset="0"/>
                <a:cs typeface="Times New Roman" panose="02020603050405020304" pitchFamily="18" charset="0"/>
              </a:rPr>
              <a:t>חוקר עם מענק פעיל יוכל להגיש הצעה חדשה רק בשנה האחרונה למענק.</a:t>
            </a:r>
          </a:p>
          <a:p>
            <a:pPr algn="r" rtl="1"/>
            <a:r>
              <a:rPr lang="he-IL" sz="2400" b="1" dirty="0">
                <a:latin typeface="Times New Roman" panose="02020603050405020304" pitchFamily="18" charset="0"/>
                <a:cs typeface="Times New Roman" panose="02020603050405020304" pitchFamily="18" charset="0"/>
              </a:rPr>
              <a:t>ניתן להגיש רק פעם אחת (בקיץ) לתכניות עם שני מועדי הגשה בשנה </a:t>
            </a:r>
            <a:r>
              <a:rPr lang="en-US" sz="2400" b="1" dirty="0">
                <a:latin typeface="Times New Roman" panose="02020603050405020304" pitchFamily="18" charset="0"/>
                <a:cs typeface="Times New Roman" panose="02020603050405020304" pitchFamily="18" charset="0"/>
              </a:rPr>
              <a:t>Psychology, Economy and Ocean Sc.)</a:t>
            </a:r>
            <a:r>
              <a:rPr lang="he-IL" sz="2400" b="1" dirty="0">
                <a:latin typeface="Times New Roman" panose="02020603050405020304" pitchFamily="18" charset="0"/>
                <a:cs typeface="Times New Roman" panose="02020603050405020304" pitchFamily="18" charset="0"/>
              </a:rPr>
              <a:t>)</a:t>
            </a:r>
          </a:p>
          <a:p>
            <a:pPr algn="r" rtl="1"/>
            <a:r>
              <a:rPr lang="he-IL" sz="2400" b="1" dirty="0">
                <a:latin typeface="Times New Roman" panose="02020603050405020304" pitchFamily="18" charset="0"/>
                <a:cs typeface="Times New Roman" panose="02020603050405020304" pitchFamily="18" charset="0"/>
              </a:rPr>
              <a:t>לחוקר המחזיק מענק רגיל מותר להגיש הצעה אחרת לתכנית  </a:t>
            </a:r>
            <a:r>
              <a:rPr lang="en-US" sz="2400" b="1" dirty="0">
                <a:latin typeface="Times New Roman" panose="02020603050405020304" pitchFamily="18" charset="0"/>
                <a:cs typeface="Times New Roman" panose="02020603050405020304" pitchFamily="18" charset="0"/>
              </a:rPr>
              <a:t>BSF-NSF</a:t>
            </a:r>
            <a:r>
              <a:rPr lang="he-IL" sz="2400" b="1" dirty="0">
                <a:latin typeface="Times New Roman" panose="02020603050405020304" pitchFamily="18" charset="0"/>
                <a:cs typeface="Times New Roman" panose="02020603050405020304" pitchFamily="18" charset="0"/>
              </a:rPr>
              <a:t> ולהפעיל מענקים מקבילים בשתי התוכניות.</a:t>
            </a:r>
          </a:p>
          <a:p>
            <a:pPr algn="r" rtl="1"/>
            <a:r>
              <a:rPr lang="he-IL" sz="2400" b="1" dirty="0">
                <a:latin typeface="Times New Roman" panose="02020603050405020304" pitchFamily="18" charset="0"/>
                <a:cs typeface="Times New Roman" panose="02020603050405020304" pitchFamily="18" charset="0"/>
              </a:rPr>
              <a:t>חוקר יוכל להגיש באותו מחזור הצעה </a:t>
            </a:r>
            <a:r>
              <a:rPr lang="he-IL" sz="2400" b="1" u="sng" dirty="0">
                <a:latin typeface="Times New Roman" panose="02020603050405020304" pitchFamily="18" charset="0"/>
                <a:cs typeface="Times New Roman" panose="02020603050405020304" pitchFamily="18" charset="0"/>
              </a:rPr>
              <a:t>דומה</a:t>
            </a:r>
            <a:r>
              <a:rPr lang="he-IL" sz="2400" b="1" dirty="0">
                <a:latin typeface="Times New Roman" panose="02020603050405020304" pitchFamily="18" charset="0"/>
                <a:cs typeface="Times New Roman" panose="02020603050405020304" pitchFamily="18" charset="0"/>
              </a:rPr>
              <a:t> לשתי התכניות, אך אם יזכה בשתיהן יאלץ לוותר על מענק  </a:t>
            </a:r>
            <a:r>
              <a:rPr lang="en-US" sz="2400" b="1" dirty="0">
                <a:latin typeface="Times New Roman" panose="02020603050405020304" pitchFamily="18" charset="0"/>
                <a:cs typeface="Times New Roman" panose="02020603050405020304" pitchFamily="18" charset="0"/>
              </a:rPr>
              <a:t>BSF</a:t>
            </a:r>
            <a:r>
              <a:rPr lang="he-IL" sz="2400" b="1" dirty="0">
                <a:latin typeface="Times New Roman" panose="02020603050405020304" pitchFamily="18" charset="0"/>
                <a:cs typeface="Times New Roman" panose="02020603050405020304" pitchFamily="18" charset="0"/>
              </a:rPr>
              <a:t> הרגיל.</a:t>
            </a:r>
          </a:p>
          <a:p>
            <a:pPr algn="r" rtl="1"/>
            <a:r>
              <a:rPr lang="he-IL" sz="2400" b="1" dirty="0">
                <a:latin typeface="Times New Roman" panose="02020603050405020304" pitchFamily="18" charset="0"/>
                <a:cs typeface="Times New Roman" panose="02020603050405020304" pitchFamily="18" charset="0"/>
              </a:rPr>
              <a:t>במקרה של הצעות דומות שהוגשו לשתי התכניות, כאשר אין עדיין החלטה ב- </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 , ה- </a:t>
            </a:r>
            <a:r>
              <a:rPr lang="en-US" sz="2400" b="1" dirty="0">
                <a:latin typeface="Times New Roman" panose="02020603050405020304" pitchFamily="18" charset="0"/>
                <a:cs typeface="Times New Roman" panose="02020603050405020304" pitchFamily="18" charset="0"/>
              </a:rPr>
              <a:t>BSF</a:t>
            </a:r>
            <a:r>
              <a:rPr lang="he-IL" sz="2400" b="1" dirty="0">
                <a:latin typeface="Times New Roman" panose="02020603050405020304" pitchFamily="18" charset="0"/>
                <a:cs typeface="Times New Roman" panose="02020603050405020304" pitchFamily="18" charset="0"/>
              </a:rPr>
              <a:t>  ידחה את מתן המענק עד לקבלת התוצאות מה-  </a:t>
            </a:r>
            <a:r>
              <a:rPr lang="en-US" sz="2400" b="1" dirty="0">
                <a:latin typeface="Times New Roman" panose="02020603050405020304" pitchFamily="18" charset="0"/>
                <a:cs typeface="Times New Roman" panose="02020603050405020304" pitchFamily="18" charset="0"/>
              </a:rPr>
              <a:t>NSF</a:t>
            </a:r>
            <a:r>
              <a:rPr lang="he-IL"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gn="r" rtl="1"/>
            <a:endParaRPr lang="he-IL" sz="2600" dirty="0"/>
          </a:p>
          <a:p>
            <a:pPr algn="r" rtl="1"/>
            <a:endParaRPr lang="he-IL" sz="2600" dirty="0"/>
          </a:p>
          <a:p>
            <a:pPr algn="r"/>
            <a:endParaRPr lang="en-US" sz="2600" dirty="0">
              <a:cs typeface="Gisha" panose="020B0502040204020203" pitchFamily="34" charset="-79"/>
            </a:endParaRPr>
          </a:p>
        </p:txBody>
      </p:sp>
    </p:spTree>
    <p:extLst>
      <p:ext uri="{BB962C8B-B14F-4D97-AF65-F5344CB8AC3E}">
        <p14:creationId xmlns:p14="http://schemas.microsoft.com/office/powerpoint/2010/main" val="1162958868"/>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57250"/>
          </a:xfrm>
        </p:spPr>
        <p:txBody>
          <a:bodyPr/>
          <a:lstStyle/>
          <a:p>
            <a:r>
              <a:rPr lang="en-US" b="1" dirty="0">
                <a:solidFill>
                  <a:srgbClr val="FFFF00"/>
                </a:solidFill>
              </a:rPr>
              <a:t>NSF</a:t>
            </a:r>
            <a:r>
              <a:rPr lang="he-IL" b="1" dirty="0">
                <a:solidFill>
                  <a:srgbClr val="FFFF00"/>
                </a:solidFill>
              </a:rPr>
              <a:t>-</a:t>
            </a:r>
            <a:r>
              <a:rPr lang="en-US" b="1" dirty="0">
                <a:solidFill>
                  <a:srgbClr val="FFFF00"/>
                </a:solidFill>
              </a:rPr>
              <a:t>BSF</a:t>
            </a:r>
            <a:r>
              <a:rPr lang="he-IL" b="1" dirty="0">
                <a:solidFill>
                  <a:srgbClr val="FFFF00"/>
                </a:solidFill>
              </a:rPr>
              <a:t>- תקציב</a:t>
            </a:r>
            <a:endParaRPr lang="en-US" b="1" dirty="0">
              <a:solidFill>
                <a:srgbClr val="FFFF00"/>
              </a:solidFill>
            </a:endParaRPr>
          </a:p>
        </p:txBody>
      </p:sp>
      <p:sp>
        <p:nvSpPr>
          <p:cNvPr id="3" name="Content Placeholder 2"/>
          <p:cNvSpPr>
            <a:spLocks noGrp="1"/>
          </p:cNvSpPr>
          <p:nvPr>
            <p:ph idx="1"/>
          </p:nvPr>
        </p:nvSpPr>
        <p:spPr>
          <a:xfrm>
            <a:off x="457200" y="1412776"/>
            <a:ext cx="8229600" cy="4572000"/>
          </a:xfrm>
        </p:spPr>
        <p:txBody>
          <a:bodyPr/>
          <a:lstStyle/>
          <a:p>
            <a:r>
              <a:rPr lang="he-IL" dirty="0"/>
              <a:t>מחקר תאורטי יקבל כ </a:t>
            </a:r>
            <a:r>
              <a:rPr lang="he-IL" dirty="0">
                <a:solidFill>
                  <a:srgbClr val="FFFF00"/>
                </a:solidFill>
              </a:rPr>
              <a:t>57,000$ </a:t>
            </a:r>
            <a:r>
              <a:rPr lang="he-IL" dirty="0"/>
              <a:t>ומעשי עד </a:t>
            </a:r>
            <a:r>
              <a:rPr lang="he-IL" dirty="0">
                <a:solidFill>
                  <a:srgbClr val="FFFF00"/>
                </a:solidFill>
              </a:rPr>
              <a:t>80,000$</a:t>
            </a:r>
            <a:r>
              <a:rPr lang="en-US" dirty="0">
                <a:solidFill>
                  <a:srgbClr val="FFFF00"/>
                </a:solidFill>
              </a:rPr>
              <a:t> </a:t>
            </a:r>
            <a:r>
              <a:rPr lang="he-IL" dirty="0"/>
              <a:t>בשנה. במידה ויבקשו תקציב לשתי מעבדות שונות ניתן להגדיל התקציב עד 150%. </a:t>
            </a:r>
          </a:p>
          <a:p>
            <a:r>
              <a:rPr lang="he-IL" dirty="0"/>
              <a:t>מספר שנות המענק יהיה כפי שיקבע על ידי ה </a:t>
            </a:r>
            <a:r>
              <a:rPr lang="en-US" dirty="0"/>
              <a:t>NSF</a:t>
            </a:r>
            <a:r>
              <a:rPr lang="he-IL" dirty="0"/>
              <a:t>, כרגיל 3 שנים, אך לעיתים 4 ואפילו 5 שנים.</a:t>
            </a:r>
          </a:p>
          <a:p>
            <a:r>
              <a:rPr lang="he-IL" dirty="0"/>
              <a:t>במונחים ריאלים, ובניגוד למחשבה בישראל, תקציבים אלו דומים לתקציבים שמקבלים החוקרים האמריקאים, הכוללים כ 35% תקורה, משכורות קיץ לחוקר ושכר לימוד לסטודנט המבצע את המחקר.</a:t>
            </a:r>
            <a:endParaRPr lang="en-US" dirty="0"/>
          </a:p>
        </p:txBody>
      </p:sp>
    </p:spTree>
    <p:extLst>
      <p:ext uri="{BB962C8B-B14F-4D97-AF65-F5344CB8AC3E}">
        <p14:creationId xmlns:p14="http://schemas.microsoft.com/office/powerpoint/2010/main" val="1698368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04" y="13744"/>
            <a:ext cx="7643192" cy="1183008"/>
          </a:xfrm>
        </p:spPr>
        <p:txBody>
          <a:bodyPr>
            <a:normAutofit/>
          </a:bodyPr>
          <a:lstStyle/>
          <a:p>
            <a:r>
              <a:rPr lang="en-US" sz="3200" b="1" dirty="0">
                <a:solidFill>
                  <a:srgbClr val="FFFF00"/>
                </a:solidFill>
              </a:rPr>
              <a:t>Active NSF-BSF Programs in 2021</a:t>
            </a:r>
          </a:p>
        </p:txBody>
      </p:sp>
      <p:sp>
        <p:nvSpPr>
          <p:cNvPr id="3" name="Content Placeholder 2"/>
          <p:cNvSpPr>
            <a:spLocks noGrp="1"/>
          </p:cNvSpPr>
          <p:nvPr>
            <p:ph idx="1"/>
          </p:nvPr>
        </p:nvSpPr>
        <p:spPr>
          <a:xfrm>
            <a:off x="539552" y="1196752"/>
            <a:ext cx="8229600" cy="4572000"/>
          </a:xfrm>
        </p:spPr>
        <p:txBody>
          <a:bodyPr/>
          <a:lstStyle/>
          <a:p>
            <a:pPr algn="l" rtl="0"/>
            <a:r>
              <a:rPr lang="en-US" sz="2000" b="1" dirty="0"/>
              <a:t>Directorate of Biology:</a:t>
            </a:r>
          </a:p>
          <a:p>
            <a:pPr algn="l" rtl="0"/>
            <a:r>
              <a:rPr lang="en-US" sz="1800" b="1" dirty="0"/>
              <a:t>Environmental Biology (DEB) – </a:t>
            </a:r>
            <a:r>
              <a:rPr lang="en-US" sz="1800" b="1" dirty="0">
                <a:solidFill>
                  <a:srgbClr val="FFFF00"/>
                </a:solidFill>
              </a:rPr>
              <a:t>no deadline</a:t>
            </a:r>
          </a:p>
          <a:p>
            <a:pPr algn="l" rtl="0"/>
            <a:r>
              <a:rPr lang="en-US" sz="1800" b="1" dirty="0"/>
              <a:t>Integrative Organismal Systems (IOS) – </a:t>
            </a:r>
            <a:r>
              <a:rPr lang="en-US" sz="1800" b="1" dirty="0">
                <a:solidFill>
                  <a:srgbClr val="FFFF00"/>
                </a:solidFill>
              </a:rPr>
              <a:t>no deadline</a:t>
            </a:r>
          </a:p>
          <a:p>
            <a:pPr algn="l" rtl="0"/>
            <a:r>
              <a:rPr lang="en-US" sz="1800" b="1" dirty="0"/>
              <a:t>Molecular and Cellular Biology (MCB) – </a:t>
            </a:r>
            <a:r>
              <a:rPr lang="en-US" sz="1800" b="1" dirty="0">
                <a:solidFill>
                  <a:srgbClr val="FFFF00"/>
                </a:solidFill>
              </a:rPr>
              <a:t>no deadline</a:t>
            </a:r>
          </a:p>
          <a:p>
            <a:pPr algn="l" rtl="0"/>
            <a:r>
              <a:rPr lang="en-US" sz="1800" b="1" dirty="0"/>
              <a:t>Ecology and Evolution of Infectious Diseases (EEID) – </a:t>
            </a:r>
            <a:r>
              <a:rPr lang="en-US" sz="1800" b="1" dirty="0">
                <a:solidFill>
                  <a:srgbClr val="FFFF00"/>
                </a:solidFill>
              </a:rPr>
              <a:t>deadline in Nov.</a:t>
            </a:r>
          </a:p>
          <a:p>
            <a:pPr algn="l" rtl="0"/>
            <a:r>
              <a:rPr lang="en-US" sz="1800" b="1" dirty="0"/>
              <a:t>Enabling Discovery through Genomic Tools  (EDGE) – </a:t>
            </a:r>
            <a:r>
              <a:rPr lang="en-US" sz="1800" b="1" dirty="0">
                <a:solidFill>
                  <a:srgbClr val="FFFF00"/>
                </a:solidFill>
              </a:rPr>
              <a:t>deadline in Feb.</a:t>
            </a:r>
          </a:p>
          <a:p>
            <a:pPr marL="65087" indent="0" algn="l" rtl="0">
              <a:buNone/>
            </a:pPr>
            <a:endParaRPr lang="en-US" sz="1800" b="1" dirty="0"/>
          </a:p>
          <a:p>
            <a:pPr algn="l" rtl="0"/>
            <a:r>
              <a:rPr lang="en-US" sz="2000" b="1" dirty="0"/>
              <a:t>Directorate of Computer and Information Science and Engineering:</a:t>
            </a:r>
          </a:p>
          <a:p>
            <a:pPr algn="l" rtl="0"/>
            <a:r>
              <a:rPr lang="en-US" sz="1800" b="1" dirty="0"/>
              <a:t>Computational Neuroscience (CRCNS) – </a:t>
            </a:r>
            <a:r>
              <a:rPr lang="en-US" sz="1800" b="1" dirty="0">
                <a:solidFill>
                  <a:srgbClr val="FFFF00"/>
                </a:solidFill>
              </a:rPr>
              <a:t>deadline in Nov.</a:t>
            </a:r>
          </a:p>
          <a:p>
            <a:pPr algn="l" rtl="0"/>
            <a:r>
              <a:rPr lang="en-US" sz="1800" b="1" dirty="0"/>
              <a:t>Cyber Security and Privacy (</a:t>
            </a:r>
            <a:r>
              <a:rPr lang="en-US" sz="1800" b="1" dirty="0" err="1"/>
              <a:t>SaTC</a:t>
            </a:r>
            <a:r>
              <a:rPr lang="en-US" sz="1800" b="1" dirty="0"/>
              <a:t>) – </a:t>
            </a:r>
            <a:r>
              <a:rPr lang="en-US" sz="1800" b="1" dirty="0">
                <a:solidFill>
                  <a:srgbClr val="FFFF00"/>
                </a:solidFill>
              </a:rPr>
              <a:t>no deadline</a:t>
            </a:r>
          </a:p>
          <a:p>
            <a:pPr algn="l" rtl="0"/>
            <a:r>
              <a:rPr lang="en-US" sz="1800" b="1" dirty="0"/>
              <a:t>Computing and Communication Foundations (CCF) – </a:t>
            </a:r>
            <a:r>
              <a:rPr lang="en-US" sz="1800" b="1" dirty="0">
                <a:solidFill>
                  <a:srgbClr val="FFFF00"/>
                </a:solidFill>
              </a:rPr>
              <a:t>no deadline</a:t>
            </a:r>
          </a:p>
          <a:p>
            <a:pPr algn="l" rtl="0"/>
            <a:r>
              <a:rPr lang="en-US" sz="1800" b="1" dirty="0"/>
              <a:t>Computer and Network Systems (CNS) – </a:t>
            </a:r>
            <a:r>
              <a:rPr lang="en-US" sz="1800" b="1" dirty="0">
                <a:solidFill>
                  <a:srgbClr val="FFFF00"/>
                </a:solidFill>
              </a:rPr>
              <a:t>no deadline</a:t>
            </a:r>
          </a:p>
          <a:p>
            <a:pPr algn="l" rtl="0"/>
            <a:r>
              <a:rPr lang="en-US" sz="1800" b="1" dirty="0"/>
              <a:t> Information and Intelligent Systems (IIS) – </a:t>
            </a:r>
            <a:r>
              <a:rPr lang="en-US" sz="1800" b="1" dirty="0">
                <a:solidFill>
                  <a:srgbClr val="FFFF00"/>
                </a:solidFill>
              </a:rPr>
              <a:t>no deadline</a:t>
            </a:r>
          </a:p>
          <a:p>
            <a:pPr marL="65087" indent="0" algn="l" rtl="0">
              <a:buNone/>
            </a:pPr>
            <a:endParaRPr lang="en-US" sz="1800" b="1" dirty="0"/>
          </a:p>
        </p:txBody>
      </p:sp>
    </p:spTree>
    <p:extLst>
      <p:ext uri="{BB962C8B-B14F-4D97-AF65-F5344CB8AC3E}">
        <p14:creationId xmlns:p14="http://schemas.microsoft.com/office/powerpoint/2010/main" val="103265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04" y="13744"/>
            <a:ext cx="7643192" cy="1183008"/>
          </a:xfrm>
        </p:spPr>
        <p:txBody>
          <a:bodyPr>
            <a:normAutofit/>
          </a:bodyPr>
          <a:lstStyle/>
          <a:p>
            <a:r>
              <a:rPr lang="en-US" sz="3200" b="1" dirty="0">
                <a:solidFill>
                  <a:srgbClr val="FFFF00"/>
                </a:solidFill>
              </a:rPr>
              <a:t>Active NSF-BSF Programs in 2021</a:t>
            </a:r>
          </a:p>
        </p:txBody>
      </p:sp>
      <p:sp>
        <p:nvSpPr>
          <p:cNvPr id="3" name="Content Placeholder 2"/>
          <p:cNvSpPr>
            <a:spLocks noGrp="1"/>
          </p:cNvSpPr>
          <p:nvPr>
            <p:ph idx="1"/>
          </p:nvPr>
        </p:nvSpPr>
        <p:spPr>
          <a:xfrm>
            <a:off x="539552" y="1196752"/>
            <a:ext cx="8229600" cy="4572000"/>
          </a:xfrm>
        </p:spPr>
        <p:txBody>
          <a:bodyPr/>
          <a:lstStyle/>
          <a:p>
            <a:pPr algn="l" rtl="0"/>
            <a:endParaRPr lang="en-US" sz="2000" b="1" dirty="0"/>
          </a:p>
          <a:p>
            <a:pPr algn="l" rtl="0"/>
            <a:r>
              <a:rPr lang="en-US" sz="2000" b="1" dirty="0"/>
              <a:t>Directorate of Engineering:</a:t>
            </a:r>
          </a:p>
          <a:p>
            <a:pPr algn="l" rtl="0"/>
            <a:r>
              <a:rPr lang="en-US" sz="1800" b="1" dirty="0"/>
              <a:t>Chemical, Bioengineering, Environmental and Transport Systems (CBET) – </a:t>
            </a:r>
            <a:r>
              <a:rPr lang="en-US" sz="1800" b="1" dirty="0">
                <a:solidFill>
                  <a:srgbClr val="FFFF00"/>
                </a:solidFill>
              </a:rPr>
              <a:t>no deadline</a:t>
            </a:r>
          </a:p>
          <a:p>
            <a:pPr algn="l" rtl="0"/>
            <a:r>
              <a:rPr lang="en-US" sz="1800" b="1" dirty="0"/>
              <a:t>Electrical, Communications and Cyber Systems (ECCS) – </a:t>
            </a:r>
            <a:r>
              <a:rPr lang="en-US" sz="1800" b="1" dirty="0">
                <a:solidFill>
                  <a:srgbClr val="FFFF00"/>
                </a:solidFill>
              </a:rPr>
              <a:t>no deadline</a:t>
            </a:r>
          </a:p>
          <a:p>
            <a:pPr algn="l" rtl="0"/>
            <a:r>
              <a:rPr lang="en-US" sz="1800" b="1" dirty="0"/>
              <a:t>Civil, Mechanical and Manufacturing Innovation (CMMI) – </a:t>
            </a:r>
            <a:r>
              <a:rPr lang="en-US" sz="1800" b="1" dirty="0">
                <a:solidFill>
                  <a:srgbClr val="FFFF00"/>
                </a:solidFill>
              </a:rPr>
              <a:t>no deadline </a:t>
            </a:r>
          </a:p>
          <a:p>
            <a:pPr marL="65087" indent="0" algn="l" rtl="0">
              <a:buNone/>
            </a:pPr>
            <a:endParaRPr lang="en-US" sz="1800" b="1" dirty="0"/>
          </a:p>
          <a:p>
            <a:pPr algn="l" rtl="0"/>
            <a:r>
              <a:rPr lang="en-US" sz="2000" b="1" dirty="0"/>
              <a:t>Directorate of Mathematical and Physical Sciences :</a:t>
            </a:r>
          </a:p>
          <a:p>
            <a:pPr algn="l" rtl="0"/>
            <a:r>
              <a:rPr lang="en-US" sz="1800" b="1" dirty="0"/>
              <a:t>Astronomical Sciences (AST)  – </a:t>
            </a:r>
            <a:r>
              <a:rPr lang="en-US" sz="1800" b="1" dirty="0">
                <a:solidFill>
                  <a:srgbClr val="FFFF00"/>
                </a:solidFill>
              </a:rPr>
              <a:t>deadline in Nov.</a:t>
            </a:r>
          </a:p>
          <a:p>
            <a:pPr algn="l" rtl="0"/>
            <a:r>
              <a:rPr lang="en-US" sz="1800" b="1" dirty="0"/>
              <a:t>Materials Research (DMR) </a:t>
            </a:r>
            <a:r>
              <a:rPr lang="en-US" sz="1800" dirty="0"/>
              <a:t> </a:t>
            </a:r>
            <a:r>
              <a:rPr lang="en-US" sz="1800" b="1" dirty="0"/>
              <a:t>– </a:t>
            </a:r>
            <a:r>
              <a:rPr lang="en-US" sz="1800" b="1" dirty="0">
                <a:solidFill>
                  <a:srgbClr val="FFFF00"/>
                </a:solidFill>
              </a:rPr>
              <a:t>no deadline for all programs starting Oct. 15th</a:t>
            </a:r>
          </a:p>
          <a:p>
            <a:pPr algn="l" rtl="0"/>
            <a:r>
              <a:rPr lang="en-US" sz="1800" b="1" dirty="0"/>
              <a:t>Physics (PHY) – </a:t>
            </a:r>
            <a:r>
              <a:rPr lang="en-US" sz="1800" b="1" dirty="0">
                <a:solidFill>
                  <a:srgbClr val="FFFF00"/>
                </a:solidFill>
              </a:rPr>
              <a:t>various dates between Oct. to Dec.</a:t>
            </a:r>
          </a:p>
          <a:p>
            <a:pPr algn="l" rtl="0"/>
            <a:r>
              <a:rPr lang="en-US" sz="1800" b="1" dirty="0"/>
              <a:t>Mathematical Sciences (DMS)  - </a:t>
            </a:r>
            <a:r>
              <a:rPr lang="en-US" sz="1800" b="1" dirty="0">
                <a:solidFill>
                  <a:srgbClr val="FFFF00"/>
                </a:solidFill>
              </a:rPr>
              <a:t>various dates between Sept. to Dec.</a:t>
            </a:r>
          </a:p>
          <a:p>
            <a:pPr marL="65087" indent="0" algn="l" rtl="0">
              <a:buNone/>
            </a:pPr>
            <a:endParaRPr lang="en-US" sz="1800" b="1" dirty="0">
              <a:solidFill>
                <a:srgbClr val="FFFF00"/>
              </a:solidFill>
            </a:endParaRPr>
          </a:p>
          <a:p>
            <a:pPr algn="l" rtl="0"/>
            <a:endParaRPr lang="en-US" sz="1800" b="1" dirty="0"/>
          </a:p>
        </p:txBody>
      </p:sp>
    </p:spTree>
    <p:extLst>
      <p:ext uri="{BB962C8B-B14F-4D97-AF65-F5344CB8AC3E}">
        <p14:creationId xmlns:p14="http://schemas.microsoft.com/office/powerpoint/2010/main" val="2272125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04" y="13744"/>
            <a:ext cx="7643192" cy="1183008"/>
          </a:xfrm>
        </p:spPr>
        <p:txBody>
          <a:bodyPr>
            <a:normAutofit/>
          </a:bodyPr>
          <a:lstStyle/>
          <a:p>
            <a:r>
              <a:rPr lang="en-US" sz="3200" b="1" dirty="0">
                <a:solidFill>
                  <a:srgbClr val="FFFF00"/>
                </a:solidFill>
              </a:rPr>
              <a:t>Active NSF-BSF Programs in 2021</a:t>
            </a:r>
          </a:p>
        </p:txBody>
      </p:sp>
      <p:sp>
        <p:nvSpPr>
          <p:cNvPr id="3" name="Content Placeholder 2"/>
          <p:cNvSpPr>
            <a:spLocks noGrp="1"/>
          </p:cNvSpPr>
          <p:nvPr>
            <p:ph idx="1"/>
          </p:nvPr>
        </p:nvSpPr>
        <p:spPr>
          <a:xfrm>
            <a:off x="611560" y="908720"/>
            <a:ext cx="8229600" cy="4968552"/>
          </a:xfrm>
        </p:spPr>
        <p:txBody>
          <a:bodyPr/>
          <a:lstStyle/>
          <a:p>
            <a:pPr algn="l" rtl="0"/>
            <a:r>
              <a:rPr lang="en-US" sz="2000" b="1" dirty="0"/>
              <a:t>Directorate of Social, Behavioral and Economic Sciences (SBE): </a:t>
            </a:r>
            <a:r>
              <a:rPr lang="en-US" sz="1800" b="1" dirty="0"/>
              <a:t>Cognitive Neuroscience (</a:t>
            </a:r>
            <a:r>
              <a:rPr lang="en-US" sz="1800" b="1" dirty="0" err="1"/>
              <a:t>CogNeuro</a:t>
            </a:r>
            <a:r>
              <a:rPr lang="en-US" sz="1800" b="1" dirty="0"/>
              <a:t>) – </a:t>
            </a:r>
            <a:r>
              <a:rPr lang="en-US" sz="1800" b="1" dirty="0">
                <a:solidFill>
                  <a:srgbClr val="FFFF00"/>
                </a:solidFill>
              </a:rPr>
              <a:t>deadlines in Aug</a:t>
            </a:r>
          </a:p>
          <a:p>
            <a:pPr algn="l" rtl="0"/>
            <a:r>
              <a:rPr lang="en-US" sz="1800" b="1" dirty="0"/>
              <a:t>Developmental Sciences (DS) – </a:t>
            </a:r>
            <a:r>
              <a:rPr lang="en-US" sz="1800" b="1" dirty="0">
                <a:solidFill>
                  <a:srgbClr val="FFFF00"/>
                </a:solidFill>
              </a:rPr>
              <a:t>deadlines in Jul. </a:t>
            </a:r>
          </a:p>
          <a:p>
            <a:pPr algn="l" rtl="0"/>
            <a:r>
              <a:rPr lang="en-US" sz="1800" b="1" dirty="0"/>
              <a:t>Perception, Action &amp; Cognition (PAC) – </a:t>
            </a:r>
            <a:r>
              <a:rPr lang="en-US" sz="1800" b="1" dirty="0">
                <a:solidFill>
                  <a:srgbClr val="FFFF00"/>
                </a:solidFill>
              </a:rPr>
              <a:t>deadlines in Aug.</a:t>
            </a:r>
          </a:p>
          <a:p>
            <a:pPr algn="l" rtl="0"/>
            <a:r>
              <a:rPr lang="en-US" sz="1800" b="1" dirty="0"/>
              <a:t>Social Psychology – </a:t>
            </a:r>
            <a:r>
              <a:rPr lang="en-US" sz="1800" b="1" dirty="0">
                <a:solidFill>
                  <a:srgbClr val="FFFF00"/>
                </a:solidFill>
              </a:rPr>
              <a:t>deadlines in Jul.</a:t>
            </a:r>
          </a:p>
          <a:p>
            <a:pPr algn="l" rtl="0"/>
            <a:r>
              <a:rPr lang="en-US" sz="1800" b="1" dirty="0"/>
              <a:t>The Science of Learning and Augmented Intelligence (SL) – </a:t>
            </a:r>
            <a:r>
              <a:rPr lang="en-US" sz="1800" b="1" dirty="0">
                <a:solidFill>
                  <a:srgbClr val="FFFF00"/>
                </a:solidFill>
              </a:rPr>
              <a:t>deadlines in Jul.</a:t>
            </a:r>
            <a:r>
              <a:rPr lang="en-US" sz="1800" b="1" dirty="0"/>
              <a:t> Decision, Risk and Management Sciences (DRMS) – </a:t>
            </a:r>
            <a:r>
              <a:rPr lang="en-US" sz="1800" b="1" dirty="0">
                <a:solidFill>
                  <a:srgbClr val="FFFF00"/>
                </a:solidFill>
              </a:rPr>
              <a:t>deadlines in Aug.</a:t>
            </a:r>
            <a:r>
              <a:rPr lang="en-US" sz="1800" b="1" dirty="0"/>
              <a:t> Economics – </a:t>
            </a:r>
            <a:r>
              <a:rPr lang="en-US" sz="1800" b="1" dirty="0">
                <a:solidFill>
                  <a:srgbClr val="FFFF00"/>
                </a:solidFill>
              </a:rPr>
              <a:t>deadlines in Aug.</a:t>
            </a:r>
          </a:p>
          <a:p>
            <a:pPr marL="65087" indent="0" algn="l" rtl="0">
              <a:buNone/>
            </a:pPr>
            <a:endParaRPr lang="en-US" sz="1800" b="1" dirty="0"/>
          </a:p>
          <a:p>
            <a:pPr algn="l" rtl="0"/>
            <a:r>
              <a:rPr lang="en-US" sz="2000" b="1" dirty="0"/>
              <a:t>Directorate of Geosciences :</a:t>
            </a:r>
          </a:p>
          <a:p>
            <a:pPr algn="l" rtl="0"/>
            <a:r>
              <a:rPr lang="en-US" sz="1800" b="1" dirty="0"/>
              <a:t>Atmospheric and </a:t>
            </a:r>
            <a:r>
              <a:rPr lang="en-US" sz="1800" b="1" dirty="0" err="1"/>
              <a:t>Geospace</a:t>
            </a:r>
            <a:r>
              <a:rPr lang="en-US" sz="1800" b="1" dirty="0"/>
              <a:t> Sciences (AGS) – </a:t>
            </a:r>
            <a:r>
              <a:rPr lang="en-US" sz="1800" b="1" dirty="0">
                <a:solidFill>
                  <a:srgbClr val="FFFF00"/>
                </a:solidFill>
              </a:rPr>
              <a:t>no deadline</a:t>
            </a:r>
          </a:p>
          <a:p>
            <a:pPr algn="l" rtl="0"/>
            <a:r>
              <a:rPr lang="en-US" sz="1800" b="1" dirty="0"/>
              <a:t>Earth Sciences </a:t>
            </a:r>
            <a:r>
              <a:rPr lang="en-US" sz="1800" dirty="0"/>
              <a:t> </a:t>
            </a:r>
            <a:r>
              <a:rPr lang="en-US" sz="1800" b="1" dirty="0"/>
              <a:t>– </a:t>
            </a:r>
            <a:r>
              <a:rPr lang="en-US" sz="1800" b="1" dirty="0">
                <a:solidFill>
                  <a:srgbClr val="FFFF00"/>
                </a:solidFill>
              </a:rPr>
              <a:t>no deadline</a:t>
            </a:r>
          </a:p>
          <a:p>
            <a:pPr algn="l" rtl="0"/>
            <a:r>
              <a:rPr lang="en-US" sz="1800" b="1" dirty="0"/>
              <a:t>Ocean Sciences – </a:t>
            </a:r>
            <a:r>
              <a:rPr lang="en-US" sz="1800" b="1" dirty="0">
                <a:solidFill>
                  <a:srgbClr val="FFFF00"/>
                </a:solidFill>
              </a:rPr>
              <a:t>deadline in Aug. (</a:t>
            </a:r>
            <a:r>
              <a:rPr lang="he-IL" sz="1800" b="1" dirty="0">
                <a:solidFill>
                  <a:srgbClr val="FFFF00"/>
                </a:solidFill>
              </a:rPr>
              <a:t>2</a:t>
            </a:r>
            <a:r>
              <a:rPr lang="en-US" sz="1800" b="1" dirty="0">
                <a:solidFill>
                  <a:srgbClr val="FFFF00"/>
                </a:solidFill>
              </a:rPr>
              <a:t> programs with no deadline)</a:t>
            </a:r>
          </a:p>
          <a:p>
            <a:pPr algn="l" rtl="0"/>
            <a:r>
              <a:rPr lang="en-US" sz="1800" b="1" dirty="0"/>
              <a:t>Special programs: these programs are in each of the divisions/directorates</a:t>
            </a:r>
          </a:p>
          <a:p>
            <a:pPr algn="l" rtl="0"/>
            <a:r>
              <a:rPr lang="en-US" sz="1800" b="1" dirty="0"/>
              <a:t>EAGER – 2 years/transformative/all divisions - </a:t>
            </a:r>
            <a:r>
              <a:rPr lang="en-US" sz="1800" b="1" dirty="0">
                <a:solidFill>
                  <a:srgbClr val="FFFF00"/>
                </a:solidFill>
              </a:rPr>
              <a:t>no deadline</a:t>
            </a:r>
          </a:p>
          <a:p>
            <a:pPr marL="65087" indent="0" algn="l" rtl="0">
              <a:buNone/>
            </a:pPr>
            <a:endParaRPr lang="en-US" sz="1800" b="1" dirty="0"/>
          </a:p>
          <a:p>
            <a:pPr marL="65087" indent="0" algn="l" rtl="0">
              <a:buNone/>
            </a:pPr>
            <a:endParaRPr lang="en-US" sz="1800" b="1" dirty="0"/>
          </a:p>
          <a:p>
            <a:pPr algn="l" rtl="0"/>
            <a:endParaRPr lang="en-US" sz="1800" b="1" dirty="0"/>
          </a:p>
        </p:txBody>
      </p:sp>
    </p:spTree>
    <p:extLst>
      <p:ext uri="{BB962C8B-B14F-4D97-AF65-F5344CB8AC3E}">
        <p14:creationId xmlns:p14="http://schemas.microsoft.com/office/powerpoint/2010/main" val="231537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571625"/>
            <a:ext cx="8229600" cy="4572000"/>
          </a:xfrm>
        </p:spPr>
        <p:txBody>
          <a:bodyPr/>
          <a:lstStyle/>
          <a:p>
            <a:r>
              <a:rPr lang="he-IL" sz="2700" b="1" dirty="0"/>
              <a:t>הקרן מנוהלת עי" מועצת מנהלים עצמאית.</a:t>
            </a:r>
          </a:p>
          <a:p>
            <a:r>
              <a:rPr lang="he-IL" sz="2700" b="1" dirty="0"/>
              <a:t>נציגי ישראל בהנהלת הקרן:</a:t>
            </a:r>
          </a:p>
          <a:p>
            <a:pPr lvl="1"/>
            <a:r>
              <a:rPr lang="he-IL" sz="2700" b="1" dirty="0"/>
              <a:t>נציג האקדמיה למדעים (פרופ' חיים סידר)</a:t>
            </a:r>
          </a:p>
          <a:p>
            <a:pPr lvl="1"/>
            <a:r>
              <a:rPr lang="he-IL" sz="2700" b="1" dirty="0"/>
              <a:t>נציגת ותת (פרופ מונה מרון)</a:t>
            </a:r>
          </a:p>
          <a:p>
            <a:pPr lvl="1"/>
            <a:r>
              <a:rPr lang="he-IL" sz="2700" b="1" dirty="0"/>
              <a:t>מדען ראשי של משרד הבריאות  (פרופ' אבי ישראלי)</a:t>
            </a:r>
          </a:p>
          <a:p>
            <a:pPr lvl="1"/>
            <a:r>
              <a:rPr lang="he-IL" sz="2700" b="1" dirty="0"/>
              <a:t>נציגת משרד המדע (דר. איריס אייזנברג). </a:t>
            </a:r>
          </a:p>
          <a:p>
            <a:pPr lvl="1"/>
            <a:r>
              <a:rPr lang="he-IL" sz="2700" b="1" dirty="0"/>
              <a:t>נציגת משרד האוצר (גב. ספיר איפרגן)</a:t>
            </a:r>
          </a:p>
          <a:p>
            <a:r>
              <a:rPr lang="he-IL" sz="2700" b="1" dirty="0"/>
              <a:t>בהנהלת הקרן 5 נציגים של ממשלת ארה"ב. </a:t>
            </a:r>
          </a:p>
          <a:p>
            <a:r>
              <a:rPr lang="he-IL" sz="2700" b="1" dirty="0"/>
              <a:t>יו"ר הקרן השנה הינו אמריקאי </a:t>
            </a:r>
            <a:r>
              <a:rPr lang="he-IL" sz="2700" b="1" dirty="0" err="1"/>
              <a:t>וסגנו</a:t>
            </a:r>
            <a:r>
              <a:rPr lang="he-IL" sz="2700" b="1" dirty="0"/>
              <a:t> ישראלי. </a:t>
            </a:r>
            <a:endParaRPr lang="en-US" sz="2700" b="1" dirty="0"/>
          </a:p>
        </p:txBody>
      </p:sp>
      <p:sp>
        <p:nvSpPr>
          <p:cNvPr id="17413" name="Text Box 5"/>
          <p:cNvSpPr txBox="1">
            <a:spLocks noChangeArrowheads="1"/>
          </p:cNvSpPr>
          <p:nvPr/>
        </p:nvSpPr>
        <p:spPr bwMode="auto">
          <a:xfrm>
            <a:off x="3276600" y="428604"/>
            <a:ext cx="3024188"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הנהלת הקרן</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04" y="13744"/>
            <a:ext cx="7643192" cy="1183008"/>
          </a:xfrm>
        </p:spPr>
        <p:txBody>
          <a:bodyPr>
            <a:normAutofit/>
          </a:bodyPr>
          <a:lstStyle/>
          <a:p>
            <a:r>
              <a:rPr lang="en-US" sz="3200" b="1" dirty="0">
                <a:solidFill>
                  <a:srgbClr val="FFFF00"/>
                </a:solidFill>
              </a:rPr>
              <a:t>Active NSF-BSF Programs in 2021</a:t>
            </a:r>
          </a:p>
        </p:txBody>
      </p:sp>
      <p:sp>
        <p:nvSpPr>
          <p:cNvPr id="3" name="Content Placeholder 2"/>
          <p:cNvSpPr>
            <a:spLocks noGrp="1"/>
          </p:cNvSpPr>
          <p:nvPr>
            <p:ph idx="1"/>
          </p:nvPr>
        </p:nvSpPr>
        <p:spPr>
          <a:xfrm>
            <a:off x="611560" y="1268760"/>
            <a:ext cx="8229600" cy="2520280"/>
          </a:xfrm>
        </p:spPr>
        <p:txBody>
          <a:bodyPr/>
          <a:lstStyle/>
          <a:p>
            <a:pPr algn="l" rtl="0"/>
            <a:r>
              <a:rPr lang="en-US" sz="2000" b="1" dirty="0"/>
              <a:t>New NSF-BSF programs:</a:t>
            </a:r>
            <a:endParaRPr lang="en-US" sz="2000" b="1" dirty="0">
              <a:solidFill>
                <a:srgbClr val="FFFF00"/>
              </a:solidFill>
            </a:endParaRPr>
          </a:p>
          <a:p>
            <a:pPr algn="l" rtl="0"/>
            <a:r>
              <a:rPr lang="en-US" sz="1800" b="1" dirty="0"/>
              <a:t>Foundational Research in Robotics – </a:t>
            </a:r>
            <a:r>
              <a:rPr lang="en-US" sz="1800" b="1" dirty="0">
                <a:solidFill>
                  <a:srgbClr val="FFFF00"/>
                </a:solidFill>
              </a:rPr>
              <a:t>no deadline</a:t>
            </a:r>
          </a:p>
          <a:p>
            <a:pPr algn="l" rtl="0"/>
            <a:r>
              <a:rPr lang="en-US" sz="1800" b="1" dirty="0"/>
              <a:t>Mathematical and Scientific Foundations of Deep Learning – </a:t>
            </a:r>
            <a:r>
              <a:rPr lang="en-US" sz="1800" b="1" dirty="0">
                <a:solidFill>
                  <a:srgbClr val="FFFF00"/>
                </a:solidFill>
              </a:rPr>
              <a:t>no deadline yet</a:t>
            </a:r>
          </a:p>
          <a:p>
            <a:pPr algn="l" rtl="0"/>
            <a:r>
              <a:rPr lang="en-US" sz="1800" b="1" dirty="0"/>
              <a:t>Integrative Strategies for Understanding Neural and Cognitive Systems – </a:t>
            </a:r>
            <a:r>
              <a:rPr lang="en-US" sz="1800" b="1" dirty="0">
                <a:solidFill>
                  <a:srgbClr val="FFFF00"/>
                </a:solidFill>
              </a:rPr>
              <a:t>deadline in Feb.</a:t>
            </a:r>
          </a:p>
          <a:p>
            <a:pPr algn="l" rtl="0"/>
            <a:r>
              <a:rPr lang="en-US" sz="1800" b="1" dirty="0"/>
              <a:t>Smart Health and Biomedical Research – </a:t>
            </a:r>
            <a:r>
              <a:rPr lang="en-US" sz="1800" b="1" dirty="0">
                <a:solidFill>
                  <a:srgbClr val="FFFF00"/>
                </a:solidFill>
              </a:rPr>
              <a:t>deadline in Nov.</a:t>
            </a:r>
          </a:p>
          <a:p>
            <a:pPr marL="65087" indent="0" algn="l" rtl="0">
              <a:buNone/>
            </a:pPr>
            <a:endParaRPr lang="en-US" sz="1800" b="1" dirty="0"/>
          </a:p>
          <a:p>
            <a:pPr marL="65087" indent="0" algn="l" rtl="0">
              <a:buNone/>
            </a:pPr>
            <a:endParaRPr lang="en-US" sz="1800" b="1" dirty="0"/>
          </a:p>
          <a:p>
            <a:pPr algn="l" rtl="0"/>
            <a:endParaRPr lang="en-US" sz="1800" b="1" dirty="0"/>
          </a:p>
        </p:txBody>
      </p:sp>
    </p:spTree>
    <p:extLst>
      <p:ext uri="{BB962C8B-B14F-4D97-AF65-F5344CB8AC3E}">
        <p14:creationId xmlns:p14="http://schemas.microsoft.com/office/powerpoint/2010/main" val="1794266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0620CE-2873-466B-AF61-1C42D9D283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0"/>
            <a:ext cx="8424935" cy="6858000"/>
          </a:xfrm>
          <a:prstGeom prst="rect">
            <a:avLst/>
          </a:prstGeom>
        </p:spPr>
      </p:pic>
    </p:spTree>
    <p:extLst>
      <p:ext uri="{BB962C8B-B14F-4D97-AF65-F5344CB8AC3E}">
        <p14:creationId xmlns:p14="http://schemas.microsoft.com/office/powerpoint/2010/main" val="3882464633"/>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B4F647-F8B5-48F2-82B6-E5A5934FD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5" y="332657"/>
            <a:ext cx="8208912" cy="5939556"/>
          </a:xfrm>
          <a:prstGeom prst="rect">
            <a:avLst/>
          </a:prstGeom>
        </p:spPr>
      </p:pic>
    </p:spTree>
    <p:extLst>
      <p:ext uri="{BB962C8B-B14F-4D97-AF65-F5344CB8AC3E}">
        <p14:creationId xmlns:p14="http://schemas.microsoft.com/office/powerpoint/2010/main" val="2893628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4294967295"/>
          </p:nvPr>
        </p:nvSpPr>
        <p:spPr>
          <a:xfrm>
            <a:off x="457200" y="1557338"/>
            <a:ext cx="8229600" cy="4572000"/>
          </a:xfrm>
        </p:spPr>
        <p:txBody>
          <a:bodyPr/>
          <a:lstStyle/>
          <a:p>
            <a:r>
              <a:rPr lang="en-US" b="1">
                <a:latin typeface="Times New Roman" panose="02020603050405020304" pitchFamily="18" charset="0"/>
                <a:cs typeface="Times New Roman" panose="02020603050405020304" pitchFamily="18" charset="0"/>
              </a:rPr>
              <a:t>Role of the Israeli partner should be clearly explained, including why his participation is important</a:t>
            </a:r>
          </a:p>
          <a:p>
            <a:r>
              <a:rPr lang="en-US" b="1">
                <a:latin typeface="Times New Roman" panose="02020603050405020304" pitchFamily="18" charset="0"/>
                <a:cs typeface="Times New Roman" panose="02020603050405020304" pitchFamily="18" charset="0"/>
              </a:rPr>
              <a:t>Both should be full partners, not just figureheads. Remember that the proposal is evaluated by the NSF and if the role of the US PI will be negligible, or not impressive, the proposal is not likely to be funded!!!</a:t>
            </a:r>
            <a:endParaRPr lang="he-IL" b="1">
              <a:latin typeface="Times New Roman" panose="02020603050405020304" pitchFamily="18" charset="0"/>
              <a:cs typeface="Times New Roman" panose="02020603050405020304" pitchFamily="18" charset="0"/>
            </a:endParaRPr>
          </a:p>
          <a:p>
            <a:pPr algn="r" rtl="1"/>
            <a:endParaRPr lang="he-IL" b="1">
              <a:latin typeface="Times New Roman" panose="02020603050405020304" pitchFamily="18" charset="0"/>
              <a:cs typeface="Times New Roman" panose="02020603050405020304" pitchFamily="18" charset="0"/>
            </a:endParaRPr>
          </a:p>
          <a:p>
            <a:pPr algn="r" rtl="1"/>
            <a:endParaRPr lang="en-US" b="1">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 </a:t>
            </a:r>
          </a:p>
        </p:txBody>
      </p:sp>
    </p:spTree>
    <p:extLst>
      <p:ext uri="{BB962C8B-B14F-4D97-AF65-F5344CB8AC3E}">
        <p14:creationId xmlns:p14="http://schemas.microsoft.com/office/powerpoint/2010/main" val="1580393778"/>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a:xfrm>
            <a:off x="0" y="1882775"/>
            <a:ext cx="8686800" cy="4760913"/>
          </a:xfrm>
        </p:spPr>
        <p:txBody>
          <a:bodyPr/>
          <a:lstStyle/>
          <a:p>
            <a:pPr>
              <a:defRPr/>
            </a:pPr>
            <a:r>
              <a:rPr lang="en-US" b="1" dirty="0">
                <a:latin typeface="Times New Roman" panose="02020603050405020304" pitchFamily="18" charset="0"/>
                <a:cs typeface="Times New Roman" panose="02020603050405020304" pitchFamily="18" charset="0"/>
              </a:rPr>
              <a:t>Write a collaboration plan that will explain in details the mechanics of the collaboration. Show that you thought about it and it is well planned.</a:t>
            </a:r>
          </a:p>
          <a:p>
            <a:pPr>
              <a:defRPr/>
            </a:pPr>
            <a:r>
              <a:rPr lang="en-US" b="1" dirty="0">
                <a:latin typeface="Times New Roman" panose="02020603050405020304" pitchFamily="18" charset="0"/>
                <a:cs typeface="Times New Roman" panose="02020603050405020304" pitchFamily="18" charset="0"/>
              </a:rPr>
              <a:t>Depending on the program, you may use a separate document to describe the cooperation. Find out if it counts against the page limit.</a:t>
            </a:r>
          </a:p>
          <a:p>
            <a:pPr>
              <a:defRPr/>
            </a:pPr>
            <a:r>
              <a:rPr lang="en-US" b="1" dirty="0">
                <a:latin typeface="Times New Roman" panose="02020603050405020304" pitchFamily="18" charset="0"/>
                <a:cs typeface="Times New Roman" panose="02020603050405020304" pitchFamily="18" charset="0"/>
              </a:rPr>
              <a:t>Very important to mention student exchange and  to add PhD students and Post-docs involved. </a:t>
            </a:r>
          </a:p>
          <a:p>
            <a:pPr marL="65087" indent="0">
              <a:buFont typeface="Wingdings 2" panose="05020102010507070707" pitchFamily="18" charset="2"/>
              <a:buNone/>
              <a:defRPr/>
            </a:pPr>
            <a:r>
              <a:rPr lang="en-US" b="1" dirty="0">
                <a:latin typeface="Times New Roman" panose="02020603050405020304" pitchFamily="18" charset="0"/>
                <a:cs typeface="Times New Roman" panose="02020603050405020304" pitchFamily="18" charset="0"/>
              </a:rPr>
              <a:t> </a:t>
            </a:r>
            <a:endParaRPr lang="he-IL" b="1" dirty="0">
              <a:latin typeface="Times New Roman" panose="02020603050405020304" pitchFamily="18" charset="0"/>
              <a:cs typeface="Times New Roman" panose="02020603050405020304" pitchFamily="18" charset="0"/>
            </a:endParaRPr>
          </a:p>
        </p:txBody>
      </p:sp>
      <p:sp>
        <p:nvSpPr>
          <p:cNvPr id="21509" name="Text Box 5"/>
          <p:cNvSpPr txBox="1">
            <a:spLocks noChangeArrowheads="1"/>
          </p:cNvSpPr>
          <p:nvPr/>
        </p:nvSpPr>
        <p:spPr bwMode="auto">
          <a:xfrm>
            <a:off x="854076" y="773114"/>
            <a:ext cx="7529538" cy="769438"/>
          </a:xfrm>
          <a:prstGeom prst="rect">
            <a:avLst/>
          </a:prstGeom>
          <a:noFill/>
          <a:ln w="9525">
            <a:noFill/>
            <a:miter lim="800000"/>
            <a:headEnd/>
            <a:tailEnd/>
          </a:ln>
          <a:effectLst/>
        </p:spPr>
        <p:txBody>
          <a:bodyPr>
            <a:spAutoFit/>
          </a:bodyPr>
          <a:lstStyle/>
          <a:p>
            <a:pPr algn="ctr" rtl="1"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a:t>
            </a:r>
          </a:p>
        </p:txBody>
      </p:sp>
    </p:spTree>
    <p:extLst>
      <p:ext uri="{BB962C8B-B14F-4D97-AF65-F5344CB8AC3E}">
        <p14:creationId xmlns:p14="http://schemas.microsoft.com/office/powerpoint/2010/main" val="1151218979"/>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0225" y="116632"/>
            <a:ext cx="7915348" cy="1074044"/>
          </a:xfrm>
        </p:spPr>
        <p:txBody>
          <a:bodyPr/>
          <a:lstStyle/>
          <a:p>
            <a:pPr algn="ctr">
              <a:defRPr/>
            </a:pPr>
            <a:r>
              <a:rPr lang="en-US" sz="4400" dirty="0">
                <a:latin typeface="Times New Roman" pitchFamily="18" charset="0"/>
                <a:cs typeface="Times New Roman" pitchFamily="18" charset="0"/>
              </a:rPr>
              <a:t>NSF Evaluation Process</a:t>
            </a:r>
          </a:p>
        </p:txBody>
      </p:sp>
      <p:sp>
        <p:nvSpPr>
          <p:cNvPr id="78851" name="Content Placeholder 2"/>
          <p:cNvSpPr>
            <a:spLocks noGrp="1"/>
          </p:cNvSpPr>
          <p:nvPr>
            <p:ph idx="4294967295"/>
          </p:nvPr>
        </p:nvSpPr>
        <p:spPr>
          <a:xfrm>
            <a:off x="530225" y="1268413"/>
            <a:ext cx="8115300" cy="5430837"/>
          </a:xfrm>
        </p:spPr>
        <p:txBody>
          <a:bodyPr/>
          <a:lstStyle/>
          <a:p>
            <a:r>
              <a:rPr lang="en-US" sz="2800" b="1" dirty="0">
                <a:latin typeface="Times New Roman" panose="02020603050405020304" pitchFamily="18" charset="0"/>
                <a:cs typeface="Times New Roman" panose="02020603050405020304" pitchFamily="18" charset="0"/>
              </a:rPr>
              <a:t>In nearly all cases, peer review panel provides </a:t>
            </a:r>
            <a:r>
              <a:rPr lang="en-US" sz="2800" b="1" i="1" dirty="0">
                <a:latin typeface="Times New Roman" panose="02020603050405020304" pitchFamily="18" charset="0"/>
                <a:cs typeface="Times New Roman" panose="02020603050405020304" pitchFamily="18" charset="0"/>
              </a:rPr>
              <a:t>advice </a:t>
            </a:r>
            <a:r>
              <a:rPr lang="en-US" sz="2800" b="1" dirty="0">
                <a:latin typeface="Times New Roman" panose="02020603050405020304" pitchFamily="18" charset="0"/>
                <a:cs typeface="Times New Roman" panose="02020603050405020304" pitchFamily="18" charset="0"/>
              </a:rPr>
              <a:t>to the program officers who make </a:t>
            </a:r>
            <a:r>
              <a:rPr lang="en-US" sz="2800" b="1" i="1" dirty="0">
                <a:latin typeface="Times New Roman" panose="02020603050405020304" pitchFamily="18" charset="0"/>
                <a:cs typeface="Times New Roman" panose="02020603050405020304" pitchFamily="18" charset="0"/>
              </a:rPr>
              <a:t>recommendations </a:t>
            </a:r>
            <a:r>
              <a:rPr lang="en-US" sz="2800" b="1" dirty="0">
                <a:latin typeface="Times New Roman" panose="02020603050405020304" pitchFamily="18" charset="0"/>
                <a:cs typeface="Times New Roman" panose="02020603050405020304" pitchFamily="18" charset="0"/>
              </a:rPr>
              <a:t>to the NSF management</a:t>
            </a:r>
          </a:p>
          <a:p>
            <a:r>
              <a:rPr lang="en-US" sz="2800" b="1" dirty="0">
                <a:latin typeface="Times New Roman" panose="02020603050405020304" pitchFamily="18" charset="0"/>
                <a:cs typeface="Times New Roman" panose="02020603050405020304" pitchFamily="18" charset="0"/>
              </a:rPr>
              <a:t>Panel decisions are not always followed, and other considerations may affect the NSF decision. These may include:</a:t>
            </a:r>
          </a:p>
          <a:p>
            <a:pPr lvl="1"/>
            <a:r>
              <a:rPr lang="en-US" sz="2400" b="1" dirty="0">
                <a:latin typeface="Times New Roman" panose="02020603050405020304" pitchFamily="18" charset="0"/>
                <a:cs typeface="Times New Roman" panose="02020603050405020304" pitchFamily="18" charset="0"/>
              </a:rPr>
              <a:t>Is this area of research currently over funded/underfunded</a:t>
            </a:r>
          </a:p>
          <a:p>
            <a:pPr lvl="1"/>
            <a:r>
              <a:rPr lang="en-US" sz="2400" b="1" dirty="0">
                <a:latin typeface="Times New Roman" panose="02020603050405020304" pitchFamily="18" charset="0"/>
                <a:cs typeface="Times New Roman" panose="02020603050405020304" pitchFamily="18" charset="0"/>
              </a:rPr>
              <a:t>Is the US PI overfunded?</a:t>
            </a:r>
          </a:p>
          <a:p>
            <a:pPr lvl="1"/>
            <a:r>
              <a:rPr lang="en-US" sz="2400" b="1" dirty="0">
                <a:latin typeface="Times New Roman" panose="02020603050405020304" pitchFamily="18" charset="0"/>
                <a:cs typeface="Times New Roman" panose="02020603050405020304" pitchFamily="18" charset="0"/>
              </a:rPr>
              <a:t>Can the project be partially funded from other NSF sources ( US PI is from under represented group; the project is interdisciplinary and can draw from another NSF unit, etc.)</a:t>
            </a:r>
          </a:p>
        </p:txBody>
      </p:sp>
    </p:spTree>
    <p:extLst>
      <p:ext uri="{BB962C8B-B14F-4D97-AF65-F5344CB8AC3E}">
        <p14:creationId xmlns:p14="http://schemas.microsoft.com/office/powerpoint/2010/main" val="3987084891"/>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3568" y="188640"/>
            <a:ext cx="7704856" cy="810097"/>
          </a:xfrm>
        </p:spPr>
        <p:txBody>
          <a:bodyPr/>
          <a:lstStyle/>
          <a:p>
            <a:pPr algn="ctr">
              <a:defRPr/>
            </a:pPr>
            <a:r>
              <a:rPr lang="en-US" sz="4400" dirty="0">
                <a:latin typeface="Times New Roman" pitchFamily="18" charset="0"/>
                <a:cs typeface="Times New Roman" pitchFamily="18" charset="0"/>
              </a:rPr>
              <a:t>NSF</a:t>
            </a:r>
            <a:r>
              <a:rPr lang="he-IL" sz="4400" dirty="0">
                <a:latin typeface="Times New Roman" pitchFamily="18" charset="0"/>
                <a:cs typeface="Times New Roman" pitchFamily="18" charset="0"/>
              </a:rPr>
              <a:t> </a:t>
            </a:r>
            <a:r>
              <a:rPr lang="en-US" sz="4400" dirty="0">
                <a:latin typeface="Times New Roman" pitchFamily="18" charset="0"/>
                <a:cs typeface="Times New Roman" pitchFamily="18" charset="0"/>
              </a:rPr>
              <a:t> Evaluation Process</a:t>
            </a:r>
          </a:p>
        </p:txBody>
      </p:sp>
      <p:sp>
        <p:nvSpPr>
          <p:cNvPr id="44035" name="Content Placeholder 2"/>
          <p:cNvSpPr>
            <a:spLocks noGrp="1"/>
          </p:cNvSpPr>
          <p:nvPr>
            <p:ph idx="4294967295"/>
          </p:nvPr>
        </p:nvSpPr>
        <p:spPr>
          <a:xfrm>
            <a:off x="468313" y="1196975"/>
            <a:ext cx="8135937" cy="4824413"/>
          </a:xfrm>
        </p:spPr>
        <p:txBody>
          <a:bodyPr/>
          <a:lstStyle/>
          <a:p>
            <a:r>
              <a:rPr lang="en-US" sz="2400" b="1" dirty="0">
                <a:latin typeface="Times New Roman" panose="02020603050405020304" pitchFamily="18" charset="0"/>
                <a:cs typeface="Times New Roman" panose="02020603050405020304" pitchFamily="18" charset="0"/>
              </a:rPr>
              <a:t>Proposals are typically rated by the panel as: Highly Competitive, Medium Competitive, Low Competitive, Not Competitive</a:t>
            </a:r>
          </a:p>
          <a:p>
            <a:r>
              <a:rPr lang="en-US" sz="2400" b="1" dirty="0">
                <a:latin typeface="Times New Roman" panose="02020603050405020304" pitchFamily="18" charset="0"/>
                <a:cs typeface="Times New Roman" panose="02020603050405020304" pitchFamily="18" charset="0"/>
              </a:rPr>
              <a:t>Proposals from the top </a:t>
            </a:r>
            <a:r>
              <a:rPr lang="en-US" sz="2400" b="1" u="sng" dirty="0">
                <a:latin typeface="Times New Roman" panose="02020603050405020304" pitchFamily="18" charset="0"/>
                <a:cs typeface="Times New Roman" panose="02020603050405020304" pitchFamily="18" charset="0"/>
              </a:rPr>
              <a:t>two groups</a:t>
            </a:r>
            <a:r>
              <a:rPr lang="en-US" sz="2400" b="1" dirty="0">
                <a:latin typeface="Times New Roman" panose="02020603050405020304" pitchFamily="18" charset="0"/>
                <a:cs typeface="Times New Roman" panose="02020603050405020304" pitchFamily="18" charset="0"/>
              </a:rPr>
              <a:t> may receive funding. Occasionally ‘Medium Competitive’ proposals will be funded while ‘Highly Competitive’ will not</a:t>
            </a:r>
          </a:p>
          <a:p>
            <a:r>
              <a:rPr lang="en-US" sz="2400" b="1" dirty="0">
                <a:latin typeface="Times New Roman" panose="02020603050405020304" pitchFamily="18" charset="0"/>
                <a:cs typeface="Times New Roman" panose="02020603050405020304" pitchFamily="18" charset="0"/>
              </a:rPr>
              <a:t>US PI receive technical reviews and panel summery. Israeli PI may receive the information from his partner.</a:t>
            </a:r>
          </a:p>
          <a:p>
            <a:r>
              <a:rPr lang="en-US" sz="2400" b="1" dirty="0">
                <a:latin typeface="Times New Roman" panose="02020603050405020304" pitchFamily="18" charset="0"/>
                <a:cs typeface="Times New Roman" panose="02020603050405020304" pitchFamily="18" charset="0"/>
              </a:rPr>
              <a:t>The NSF uses two formal criteria for evaluation. </a:t>
            </a:r>
            <a:r>
              <a:rPr lang="en-US" sz="2400" b="1" u="sng" dirty="0">
                <a:latin typeface="Times New Roman" panose="02020603050405020304" pitchFamily="18" charset="0"/>
                <a:cs typeface="Times New Roman" panose="02020603050405020304" pitchFamily="18" charset="0"/>
              </a:rPr>
              <a:t>Both are important</a:t>
            </a:r>
            <a:r>
              <a:rPr lang="en-US" sz="2400" b="1" dirty="0">
                <a:latin typeface="Times New Roman" panose="02020603050405020304" pitchFamily="18" charset="0"/>
                <a:cs typeface="Times New Roman" panose="02020603050405020304" pitchFamily="18" charset="0"/>
              </a:rPr>
              <a:t>:</a:t>
            </a:r>
          </a:p>
          <a:p>
            <a:pPr lvl="1"/>
            <a:r>
              <a:rPr lang="en-US" sz="2000" b="1" dirty="0">
                <a:latin typeface="Times New Roman" panose="02020603050405020304" pitchFamily="18" charset="0"/>
                <a:cs typeface="Times New Roman" panose="02020603050405020304" pitchFamily="18" charset="0"/>
              </a:rPr>
              <a:t>Scientific merit</a:t>
            </a:r>
          </a:p>
          <a:p>
            <a:pPr lvl="1"/>
            <a:r>
              <a:rPr lang="en-US" sz="2000" b="1" dirty="0">
                <a:latin typeface="Times New Roman" panose="02020603050405020304" pitchFamily="18" charset="0"/>
                <a:cs typeface="Times New Roman" panose="02020603050405020304" pitchFamily="18" charset="0"/>
              </a:rPr>
              <a:t>Broader impact</a:t>
            </a:r>
          </a:p>
        </p:txBody>
      </p:sp>
    </p:spTree>
    <p:extLst>
      <p:ext uri="{BB962C8B-B14F-4D97-AF65-F5344CB8AC3E}">
        <p14:creationId xmlns:p14="http://schemas.microsoft.com/office/powerpoint/2010/main" val="178504598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1676400"/>
            <a:ext cx="7543800" cy="4648200"/>
          </a:xfrm>
          <a:ln>
            <a:miter lim="800000"/>
            <a:headEnd/>
            <a:tailEnd/>
          </a:ln>
        </p:spPr>
        <p:txBody>
          <a:bodyPr rtlCol="0">
            <a:normAutofit fontScale="85000" lnSpcReduction="10000"/>
          </a:bodyPr>
          <a:lstStyle/>
          <a:p>
            <a:pPr eaLnBrk="1" fontAlgn="auto" hangingPunct="1">
              <a:spcAft>
                <a:spcPts val="0"/>
              </a:spcAft>
              <a:buFont typeface="Arial" panose="020B0604020202020204" pitchFamily="34" charset="0"/>
              <a:buNone/>
              <a:defRPr/>
            </a:pPr>
            <a:r>
              <a:rPr lang="en-US" sz="4600" dirty="0"/>
              <a:t>	</a:t>
            </a:r>
            <a:r>
              <a:rPr lang="en-US" sz="4600" i="1" dirty="0"/>
              <a:t>Integrated activities that:</a:t>
            </a:r>
          </a:p>
          <a:p>
            <a:pPr eaLnBrk="1" fontAlgn="auto" hangingPunct="1">
              <a:spcAft>
                <a:spcPts val="0"/>
              </a:spcAft>
              <a:buFont typeface="Arial" panose="020B0604020202020204" pitchFamily="34" charset="0"/>
              <a:buNone/>
              <a:defRPr/>
            </a:pPr>
            <a:endParaRPr lang="en-US" sz="1100" b="1" i="1" dirty="0">
              <a:solidFill>
                <a:srgbClr val="0000CC"/>
              </a:solidFill>
              <a:effectLst>
                <a:outerShdw blurRad="38100" dist="38100" dir="2700000" algn="tl">
                  <a:srgbClr val="000000">
                    <a:alpha val="43137"/>
                  </a:srgbClr>
                </a:outerShdw>
              </a:effectLst>
            </a:endParaRPr>
          </a:p>
          <a:p>
            <a:pPr eaLnBrk="1" fontAlgn="auto" hangingPunct="1">
              <a:spcAft>
                <a:spcPts val="0"/>
              </a:spcAft>
              <a:defRPr/>
            </a:pPr>
            <a:r>
              <a:rPr lang="en-US" dirty="0"/>
              <a:t>Promote teaching, training and learning</a:t>
            </a:r>
          </a:p>
          <a:p>
            <a:pPr lvl="8">
              <a:defRPr/>
            </a:pPr>
            <a:endParaRPr lang="en-US" sz="900" dirty="0"/>
          </a:p>
          <a:p>
            <a:pPr eaLnBrk="1" fontAlgn="auto" hangingPunct="1">
              <a:spcAft>
                <a:spcPts val="0"/>
              </a:spcAft>
              <a:defRPr/>
            </a:pPr>
            <a:r>
              <a:rPr lang="en-US" dirty="0"/>
              <a:t>Broaden participation of underrepresented groups  </a:t>
            </a:r>
          </a:p>
          <a:p>
            <a:pPr eaLnBrk="1" fontAlgn="auto" hangingPunct="1">
              <a:spcAft>
                <a:spcPts val="0"/>
              </a:spcAft>
              <a:defRPr/>
            </a:pPr>
            <a:endParaRPr lang="en-US" sz="900" dirty="0"/>
          </a:p>
          <a:p>
            <a:pPr eaLnBrk="1" fontAlgn="auto" hangingPunct="1">
              <a:spcAft>
                <a:spcPts val="0"/>
              </a:spcAft>
              <a:defRPr/>
            </a:pPr>
            <a:r>
              <a:rPr lang="en-US" dirty="0"/>
              <a:t>Enhance infrastructure for research and education </a:t>
            </a:r>
          </a:p>
          <a:p>
            <a:pPr eaLnBrk="1" fontAlgn="auto" hangingPunct="1">
              <a:spcAft>
                <a:spcPts val="0"/>
              </a:spcAft>
              <a:defRPr/>
            </a:pPr>
            <a:endParaRPr lang="en-US" sz="900" dirty="0"/>
          </a:p>
          <a:p>
            <a:pPr eaLnBrk="1" fontAlgn="auto" hangingPunct="1">
              <a:spcAft>
                <a:spcPts val="0"/>
              </a:spcAft>
              <a:defRPr/>
            </a:pPr>
            <a:r>
              <a:rPr lang="en-US" dirty="0"/>
              <a:t>Broadly disseminate findings  </a:t>
            </a:r>
          </a:p>
          <a:p>
            <a:pPr eaLnBrk="1" fontAlgn="auto" hangingPunct="1">
              <a:spcAft>
                <a:spcPts val="0"/>
              </a:spcAft>
              <a:defRPr/>
            </a:pPr>
            <a:endParaRPr lang="en-US" sz="900" dirty="0"/>
          </a:p>
          <a:p>
            <a:pPr eaLnBrk="1" fontAlgn="auto" hangingPunct="1">
              <a:spcAft>
                <a:spcPts val="0"/>
              </a:spcAft>
              <a:defRPr/>
            </a:pPr>
            <a:r>
              <a:rPr lang="en-US" dirty="0"/>
              <a:t>Benefit society</a:t>
            </a:r>
          </a:p>
          <a:p>
            <a:pPr lvl="1" eaLnBrk="1" fontAlgn="auto" hangingPunct="1">
              <a:spcAft>
                <a:spcPts val="0"/>
              </a:spcAft>
              <a:defRPr/>
            </a:pPr>
            <a:r>
              <a:rPr lang="en-US" i="1" dirty="0"/>
              <a:t>Applied uses including agriculture, conservation and human health</a:t>
            </a:r>
          </a:p>
          <a:p>
            <a:pPr lvl="6">
              <a:defRPr/>
            </a:pPr>
            <a:endParaRPr lang="en-US" sz="2200" dirty="0">
              <a:solidFill>
                <a:srgbClr val="0000CC"/>
              </a:solidFill>
            </a:endParaRPr>
          </a:p>
        </p:txBody>
      </p:sp>
      <p:sp>
        <p:nvSpPr>
          <p:cNvPr id="4" name="TextBox 3"/>
          <p:cNvSpPr txBox="1">
            <a:spLocks noChangeArrowheads="1"/>
          </p:cNvSpPr>
          <p:nvPr/>
        </p:nvSpPr>
        <p:spPr bwMode="auto">
          <a:xfrm rot="-1091949">
            <a:off x="6148388" y="3776663"/>
            <a:ext cx="2992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a:solidFill>
                  <a:srgbClr val="00B050"/>
                </a:solidFill>
              </a:rPr>
              <a:t>Not a checklist!</a:t>
            </a:r>
          </a:p>
        </p:txBody>
      </p:sp>
      <p:sp>
        <p:nvSpPr>
          <p:cNvPr id="17412" name="Title 4"/>
          <p:cNvSpPr>
            <a:spLocks noGrp="1"/>
          </p:cNvSpPr>
          <p:nvPr>
            <p:ph type="title"/>
          </p:nvPr>
        </p:nvSpPr>
        <p:spPr/>
        <p:txBody>
          <a:bodyPr/>
          <a:lstStyle/>
          <a:p>
            <a:pPr eaLnBrk="1" hangingPunct="1"/>
            <a:r>
              <a:rPr lang="en-US" altLang="en-US"/>
              <a:t>What are Broader Impacts?</a:t>
            </a:r>
          </a:p>
        </p:txBody>
      </p:sp>
    </p:spTree>
    <p:extLst>
      <p:ext uri="{BB962C8B-B14F-4D97-AF65-F5344CB8AC3E}">
        <p14:creationId xmlns:p14="http://schemas.microsoft.com/office/powerpoint/2010/main" val="57062158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2455847" y="1920868"/>
            <a:ext cx="4143405" cy="1928825"/>
          </a:xfrm>
        </p:spPr>
        <p:txBody>
          <a:bodyPr/>
          <a:lstStyle/>
          <a:p>
            <a:pPr algn="ctr" rtl="1">
              <a:defRPr/>
            </a:pPr>
            <a:r>
              <a:rPr lang="he-IL" sz="6000" dirty="0">
                <a:latin typeface="Times New Roman" pitchFamily="18" charset="0"/>
                <a:cs typeface="Times New Roman" pitchFamily="18" charset="0"/>
              </a:rPr>
              <a:t>בהצלחה !!</a:t>
            </a:r>
            <a:endParaRPr lang="en-US" sz="6000" dirty="0">
              <a:latin typeface="Times New Roman" pitchFamily="18" charset="0"/>
              <a:cs typeface="Times New Roman" pitchFamily="18" charset="0"/>
            </a:endParaRPr>
          </a:p>
        </p:txBody>
      </p:sp>
      <p:pic>
        <p:nvPicPr>
          <p:cNvPr id="8704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0"/>
            <a:ext cx="614362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25649" y="3501008"/>
            <a:ext cx="5003800"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850" y="1125538"/>
            <a:ext cx="8640763" cy="5256212"/>
          </a:xfrm>
        </p:spPr>
        <p:txBody>
          <a:bodyPr/>
          <a:lstStyle/>
          <a:p>
            <a:r>
              <a:rPr lang="he-IL" sz="3200" b="1" dirty="0"/>
              <a:t>תוכנית שנתית רגילה למענקי מחקר</a:t>
            </a:r>
          </a:p>
          <a:p>
            <a:endParaRPr lang="he-IL" sz="3200" b="1" dirty="0"/>
          </a:p>
          <a:p>
            <a:r>
              <a:rPr lang="he-IL" sz="3200" b="1" dirty="0"/>
              <a:t>תוכנית לצעירים במסגרת התוכנית הרגילה</a:t>
            </a:r>
          </a:p>
          <a:p>
            <a:endParaRPr lang="he-IL" sz="3200" b="1" dirty="0"/>
          </a:p>
          <a:p>
            <a:r>
              <a:rPr lang="he-IL" sz="3200" b="1" dirty="0"/>
              <a:t>תוכנית על שם פרופ' רחמימוב להשתלמויות  דוקטורנטים</a:t>
            </a:r>
          </a:p>
          <a:p>
            <a:endParaRPr lang="he-IL" sz="3200" b="1" dirty="0"/>
          </a:p>
          <a:p>
            <a:r>
              <a:rPr lang="he-IL" sz="3200" b="1" dirty="0"/>
              <a:t>שתוף פעולה </a:t>
            </a:r>
            <a:r>
              <a:rPr lang="en-US" sz="3200" b="1" dirty="0"/>
              <a:t>NSF-BSF</a:t>
            </a:r>
            <a:endParaRPr lang="he-IL" sz="3200" b="1" dirty="0"/>
          </a:p>
          <a:p>
            <a:endParaRPr lang="he-IL" sz="3200" b="1" dirty="0"/>
          </a:p>
          <a:p>
            <a:endParaRPr lang="en-US" b="1" dirty="0"/>
          </a:p>
        </p:txBody>
      </p:sp>
      <p:sp>
        <p:nvSpPr>
          <p:cNvPr id="20485" name="Text Box 5"/>
          <p:cNvSpPr txBox="1">
            <a:spLocks noChangeArrowheads="1"/>
          </p:cNvSpPr>
          <p:nvPr/>
        </p:nvSpPr>
        <p:spPr bwMode="auto">
          <a:xfrm>
            <a:off x="2057400" y="152400"/>
            <a:ext cx="611981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תוכניות מענקים</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5735"/>
            <a:ext cx="8229600" cy="1399032"/>
          </a:xfrm>
        </p:spPr>
        <p:txBody>
          <a:bodyPr>
            <a:noAutofit/>
          </a:bodyPr>
          <a:lstStyle/>
          <a:p>
            <a:pPr>
              <a:defRPr/>
            </a:pPr>
            <a:r>
              <a:rPr lang="he-IL" b="1" dirty="0">
                <a:solidFill>
                  <a:srgbClr val="FFFF00"/>
                </a:solidFill>
              </a:rPr>
              <a:t>מקורות מימון התוכנית הרגילה</a:t>
            </a:r>
            <a:endParaRPr lang="en-US" b="1" dirty="0">
              <a:solidFill>
                <a:srgbClr val="FFFF00"/>
              </a:solidFill>
            </a:endParaRPr>
          </a:p>
        </p:txBody>
      </p:sp>
      <p:sp>
        <p:nvSpPr>
          <p:cNvPr id="19459" name="Content Placeholder 2"/>
          <p:cNvSpPr>
            <a:spLocks noGrp="1"/>
          </p:cNvSpPr>
          <p:nvPr>
            <p:ph idx="1"/>
          </p:nvPr>
        </p:nvSpPr>
        <p:spPr>
          <a:xfrm>
            <a:off x="0" y="1882775"/>
            <a:ext cx="9144000" cy="4975225"/>
          </a:xfrm>
        </p:spPr>
        <p:txBody>
          <a:bodyPr/>
          <a:lstStyle/>
          <a:p>
            <a:r>
              <a:rPr lang="he-IL" sz="2800" b="1" dirty="0"/>
              <a:t>ישראל וארה"ב הפקידו במשותף  100 מליון דולר בקרנות צמיתות בבנק ישראל ואצל החשב הכללי.</a:t>
            </a:r>
          </a:p>
          <a:p>
            <a:r>
              <a:rPr lang="he-IL" sz="2800" b="1" dirty="0"/>
              <a:t>הריביות מהקרנות הללו משמשות למימון תוכנית המחקרים הרגילה של הקרן. מאז 1984 לא הוגדלו הקרנות.   </a:t>
            </a:r>
          </a:p>
          <a:p>
            <a:r>
              <a:rPr lang="he-IL" sz="2800" b="1" dirty="0"/>
              <a:t>בתוכנית הרגילה הקרן מעניקה כ- </a:t>
            </a:r>
            <a:r>
              <a:rPr lang="en-US" sz="2800" b="1" dirty="0"/>
              <a:t>17-18</a:t>
            </a:r>
            <a:r>
              <a:rPr lang="he-IL" sz="2800" b="1" dirty="0"/>
              <a:t>  מליון דולר לשנה. כ-</a:t>
            </a:r>
            <a:r>
              <a:rPr lang="en-US" sz="2800" b="1" dirty="0"/>
              <a:t>-6</a:t>
            </a:r>
            <a:r>
              <a:rPr lang="he-IL" sz="2800" b="1" dirty="0"/>
              <a:t>5 מיליון מתוכם למענקים חדשים.</a:t>
            </a:r>
          </a:p>
          <a:p>
            <a:r>
              <a:rPr lang="en-US" sz="2800" b="1" dirty="0"/>
              <a:t>65-70 %</a:t>
            </a:r>
            <a:r>
              <a:rPr lang="he-IL" sz="2800" b="1" dirty="0"/>
              <a:t> מהכסף מועבר לחוקרים הישראלים. </a:t>
            </a:r>
          </a:p>
          <a:p>
            <a:pPr>
              <a:buFont typeface="Wingdings 2" panose="05020102010507070707" pitchFamily="18" charset="2"/>
              <a:buNone/>
            </a:pPr>
            <a:endParaRPr lang="he-IL" sz="2800" b="1"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AutoShape 5"/>
          <p:cNvSpPr>
            <a:spLocks noGrp="1" noChangeArrowheads="1"/>
          </p:cNvSpPr>
          <p:nvPr>
            <p:ph type="title"/>
          </p:nvPr>
        </p:nvSpPr>
        <p:spPr>
          <a:xfrm>
            <a:off x="755650" y="142852"/>
            <a:ext cx="7924800" cy="1143000"/>
          </a:xfrm>
        </p:spPr>
        <p:txBody>
          <a:bodyPr/>
          <a:lstStyle/>
          <a:p>
            <a:pPr algn="ctr" rtl="1">
              <a:defRPr/>
            </a:pPr>
            <a:r>
              <a:rPr lang="he-IL" sz="4400" dirty="0">
                <a:solidFill>
                  <a:srgbClr val="FFFF00"/>
                </a:solidFill>
                <a:latin typeface="Times New Roman" pitchFamily="18" charset="0"/>
                <a:cs typeface="Times New Roman" pitchFamily="18" charset="0"/>
              </a:rPr>
              <a:t>תקציב והוצאות הקרן</a:t>
            </a:r>
            <a:endParaRPr lang="en-US" sz="4400" dirty="0">
              <a:solidFill>
                <a:srgbClr val="FFFF00"/>
              </a:solidFill>
              <a:latin typeface="Times New Roman" pitchFamily="18" charset="0"/>
              <a:cs typeface="Times New Roman" pitchFamily="18" charset="0"/>
            </a:endParaRPr>
          </a:p>
        </p:txBody>
      </p:sp>
      <p:sp>
        <p:nvSpPr>
          <p:cNvPr id="25603" name="Text Box 13"/>
          <p:cNvSpPr txBox="1">
            <a:spLocks noChangeArrowheads="1"/>
          </p:cNvSpPr>
          <p:nvPr/>
        </p:nvSpPr>
        <p:spPr bwMode="auto">
          <a:xfrm>
            <a:off x="323528" y="5688449"/>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9pPr>
          </a:lstStyle>
          <a:p>
            <a:pPr eaLnBrk="1" hangingPunct="1">
              <a:spcBef>
                <a:spcPct val="0"/>
              </a:spcBef>
              <a:buClrTx/>
              <a:buSzTx/>
              <a:buFontTx/>
              <a:buNone/>
            </a:pPr>
            <a:r>
              <a:rPr lang="en-US" sz="1400" dirty="0">
                <a:latin typeface="Arial" panose="020B0604020202020204" pitchFamily="34" charset="0"/>
                <a:cs typeface="Arial" panose="020B0604020202020204" pitchFamily="34" charset="0"/>
              </a:rPr>
              <a:t>-  Research grants budget includes regular grants, short visits and Transformative science</a:t>
            </a:r>
          </a:p>
          <a:p>
            <a:pPr rtl="1" eaLnBrk="1" hangingPunct="1">
              <a:spcBef>
                <a:spcPct val="0"/>
              </a:spcBef>
              <a:buClrTx/>
              <a:buSzTx/>
              <a:buFontTx/>
              <a:buNone/>
            </a:pPr>
            <a:endParaRPr lang="en-US" sz="1400" dirty="0">
              <a:latin typeface="Arial" panose="020B0604020202020204" pitchFamily="34" charset="0"/>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1826123242"/>
              </p:ext>
            </p:extLst>
          </p:nvPr>
        </p:nvGraphicFramePr>
        <p:xfrm>
          <a:off x="0" y="1785926"/>
          <a:ext cx="5072066" cy="3433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387770134"/>
              </p:ext>
            </p:extLst>
          </p:nvPr>
        </p:nvGraphicFramePr>
        <p:xfrm>
          <a:off x="4500530" y="1920008"/>
          <a:ext cx="4643470" cy="314327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p:txBody>
          <a:bodyPr/>
          <a:lstStyle/>
          <a:p>
            <a:pPr algn="r" rtl="1"/>
            <a:r>
              <a:rPr lang="he-IL" b="1">
                <a:latin typeface="Times New Roman" panose="02020603050405020304" pitchFamily="18" charset="0"/>
                <a:cs typeface="Times New Roman" panose="02020603050405020304" pitchFamily="18" charset="0"/>
              </a:rPr>
              <a:t>מדעי הרפואה</a:t>
            </a:r>
          </a:p>
          <a:p>
            <a:pPr algn="r" rtl="1"/>
            <a:r>
              <a:rPr lang="he-IL" b="1">
                <a:latin typeface="Times New Roman" panose="02020603050405020304" pitchFamily="18" charset="0"/>
                <a:cs typeface="Times New Roman" panose="02020603050405020304" pitchFamily="18" charset="0"/>
              </a:rPr>
              <a:t>מדעי החיים (כולל אקולוגיה וביולוגיה ימית)</a:t>
            </a:r>
          </a:p>
          <a:p>
            <a:pPr algn="r" rtl="1"/>
            <a:r>
              <a:rPr lang="he-IL" b="1">
                <a:latin typeface="Times New Roman" panose="02020603050405020304" pitchFamily="18" charset="0"/>
                <a:cs typeface="Times New Roman" panose="02020603050405020304" pitchFamily="18" charset="0"/>
              </a:rPr>
              <a:t>פסיכו-ביולוגיה</a:t>
            </a:r>
          </a:p>
          <a:p>
            <a:pPr algn="r" rtl="1"/>
            <a:r>
              <a:rPr lang="he-IL" b="1">
                <a:latin typeface="Times New Roman" panose="02020603050405020304" pitchFamily="18" charset="0"/>
                <a:cs typeface="Times New Roman" panose="02020603050405020304" pitchFamily="18" charset="0"/>
              </a:rPr>
              <a:t>הנדסה ביו-רפואית</a:t>
            </a:r>
          </a:p>
          <a:p>
            <a:pPr algn="r" rtl="1"/>
            <a:endParaRPr lang="he-IL" b="1">
              <a:latin typeface="Times New Roman" panose="02020603050405020304" pitchFamily="18" charset="0"/>
              <a:cs typeface="Times New Roman" panose="02020603050405020304" pitchFamily="18" charset="0"/>
            </a:endParaRPr>
          </a:p>
          <a:p>
            <a:pPr algn="r" rtl="1"/>
            <a:endParaRPr lang="he-IL" b="1">
              <a:latin typeface="Times New Roman" panose="02020603050405020304" pitchFamily="18" charset="0"/>
              <a:cs typeface="Times New Roman" panose="02020603050405020304" pitchFamily="18" charset="0"/>
            </a:endParaRPr>
          </a:p>
          <a:p>
            <a:pPr algn="r" rtl="1"/>
            <a:endParaRPr lang="en-US" b="1">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2021</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9850" y="1268412"/>
            <a:ext cx="8686800" cy="4968899"/>
          </a:xfrm>
        </p:spPr>
        <p:txBody>
          <a:bodyPr/>
          <a:lstStyle/>
          <a:p>
            <a:r>
              <a:rPr lang="he-IL" sz="2400" b="1" dirty="0"/>
              <a:t>פיסיקה</a:t>
            </a:r>
          </a:p>
          <a:p>
            <a:r>
              <a:rPr lang="he-IL" sz="2400" b="1" dirty="0"/>
              <a:t>מתמטיקה, סטטיסטיקה ומדעי המחשב</a:t>
            </a:r>
          </a:p>
          <a:p>
            <a:r>
              <a:rPr lang="he-IL" sz="2400" b="1" dirty="0"/>
              <a:t>כימיה</a:t>
            </a:r>
          </a:p>
          <a:p>
            <a:r>
              <a:rPr lang="he-IL" sz="2400" b="1" dirty="0"/>
              <a:t>מדעי כדור הארץ (מדעי האדמה, מדעי האטמוספירה ואוקינוגרפיה)</a:t>
            </a:r>
          </a:p>
          <a:p>
            <a:r>
              <a:rPr lang="he-IL" sz="2400" b="1" dirty="0"/>
              <a:t>מדעי הסביבה </a:t>
            </a:r>
            <a:endParaRPr lang="en-US" sz="2400" b="1" dirty="0"/>
          </a:p>
          <a:p>
            <a:r>
              <a:rPr lang="he-IL" sz="2400" b="1" dirty="0"/>
              <a:t>סוציולוגיה</a:t>
            </a:r>
          </a:p>
          <a:p>
            <a:r>
              <a:rPr lang="he-IL" sz="2400" b="1" dirty="0"/>
              <a:t>פסיכולוגיה </a:t>
            </a:r>
            <a:r>
              <a:rPr lang="he-IL" sz="2400" b="1" dirty="0">
                <a:solidFill>
                  <a:srgbClr val="FFFF00"/>
                </a:solidFill>
              </a:rPr>
              <a:t>(לא כולל פסיכו-ביולוגיה)</a:t>
            </a:r>
          </a:p>
          <a:p>
            <a:r>
              <a:rPr lang="he-IL" sz="2400" b="1" dirty="0"/>
              <a:t>כלכלה</a:t>
            </a:r>
          </a:p>
          <a:p>
            <a:r>
              <a:rPr lang="he-IL" sz="2400" b="1" dirty="0"/>
              <a:t>חומרים</a:t>
            </a:r>
          </a:p>
          <a:p>
            <a:r>
              <a:rPr lang="he-IL" sz="2400" b="1" dirty="0"/>
              <a:t>אנרגיה</a:t>
            </a:r>
          </a:p>
        </p:txBody>
      </p:sp>
      <p:sp>
        <p:nvSpPr>
          <p:cNvPr id="21509" name="Text Box 5"/>
          <p:cNvSpPr txBox="1">
            <a:spLocks noChangeArrowheads="1"/>
          </p:cNvSpPr>
          <p:nvPr/>
        </p:nvSpPr>
        <p:spPr bwMode="auto">
          <a:xfrm>
            <a:off x="827584" y="332656"/>
            <a:ext cx="7529538" cy="646331"/>
          </a:xfrm>
          <a:prstGeom prst="rect">
            <a:avLst/>
          </a:prstGeom>
          <a:noFill/>
          <a:ln w="9525">
            <a:noFill/>
            <a:miter lim="800000"/>
            <a:headEnd/>
            <a:tailEnd/>
          </a:ln>
          <a:effectLst/>
        </p:spPr>
        <p:txBody>
          <a:bodyPr>
            <a:spAutoFit/>
          </a:bodyPr>
          <a:lstStyle/>
          <a:p>
            <a:pPr algn="r" rtl="1" eaLnBrk="1" hangingPunct="1">
              <a:spcBef>
                <a:spcPct val="50000"/>
              </a:spcBef>
              <a:defRPr/>
            </a:pPr>
            <a:r>
              <a:rPr lang="he-IL" sz="36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2022</a:t>
            </a:r>
            <a:endParaRPr lang="en-US" sz="36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fontScale="90000"/>
          </a:bodyPr>
          <a:lstStyle/>
          <a:p>
            <a:pPr>
              <a:defRPr/>
            </a:pPr>
            <a:r>
              <a:rPr lang="he-IL" b="1" dirty="0">
                <a:solidFill>
                  <a:srgbClr val="FFFF00"/>
                </a:solidFill>
              </a:rPr>
              <a:t>מספר ההגשות (ואחוזי הצלחה) בשנים האחרונות - קבוצה </a:t>
            </a:r>
            <a:r>
              <a:rPr lang="en-US" b="1" dirty="0">
                <a:solidFill>
                  <a:srgbClr val="FFFF00"/>
                </a:solidFill>
              </a:rPr>
              <a:t>I</a:t>
            </a:r>
            <a:r>
              <a:rPr lang="he-IL" b="1" dirty="0">
                <a:solidFill>
                  <a:srgbClr val="FFFF00"/>
                </a:solidFill>
              </a:rPr>
              <a:t> </a:t>
            </a:r>
            <a:endParaRPr lang="en-US" b="1" dirty="0">
              <a:solidFill>
                <a:srgbClr val="FFFF00"/>
              </a:solidFill>
            </a:endParaRPr>
          </a:p>
        </p:txBody>
      </p:sp>
      <p:graphicFrame>
        <p:nvGraphicFramePr>
          <p:cNvPr id="37933" name="Group 45"/>
          <p:cNvGraphicFramePr>
            <a:graphicFrameLocks noGrp="1"/>
          </p:cNvGraphicFramePr>
          <p:nvPr>
            <p:ph idx="1"/>
            <p:extLst>
              <p:ext uri="{D42A27DB-BD31-4B8C-83A1-F6EECF244321}">
                <p14:modId xmlns:p14="http://schemas.microsoft.com/office/powerpoint/2010/main" val="1369149169"/>
              </p:ext>
            </p:extLst>
          </p:nvPr>
        </p:nvGraphicFramePr>
        <p:xfrm>
          <a:off x="1187624" y="1735325"/>
          <a:ext cx="7679022" cy="5122675"/>
        </p:xfrm>
        <a:graphic>
          <a:graphicData uri="http://schemas.openxmlformats.org/drawingml/2006/table">
            <a:tbl>
              <a:tblPr rtl="1"/>
              <a:tblGrid>
                <a:gridCol w="1278149">
                  <a:extLst>
                    <a:ext uri="{9D8B030D-6E8A-4147-A177-3AD203B41FA5}">
                      <a16:colId xmlns:a16="http://schemas.microsoft.com/office/drawing/2014/main" val="20000"/>
                    </a:ext>
                  </a:extLst>
                </a:gridCol>
                <a:gridCol w="1278149">
                  <a:extLst>
                    <a:ext uri="{9D8B030D-6E8A-4147-A177-3AD203B41FA5}">
                      <a16:colId xmlns:a16="http://schemas.microsoft.com/office/drawing/2014/main" val="20001"/>
                    </a:ext>
                  </a:extLst>
                </a:gridCol>
                <a:gridCol w="1152672">
                  <a:extLst>
                    <a:ext uri="{9D8B030D-6E8A-4147-A177-3AD203B41FA5}">
                      <a16:colId xmlns:a16="http://schemas.microsoft.com/office/drawing/2014/main" val="20002"/>
                    </a:ext>
                  </a:extLst>
                </a:gridCol>
                <a:gridCol w="2059464">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1702308">
                  <a:extLst>
                    <a:ext uri="{9D8B030D-6E8A-4147-A177-3AD203B41FA5}">
                      <a16:colId xmlns:a16="http://schemas.microsoft.com/office/drawing/2014/main" val="20005"/>
                    </a:ext>
                  </a:extLst>
                </a:gridCol>
              </a:tblGrid>
              <a:tr h="70448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19/20</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17/18</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15/16</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13/14</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795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84</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(23%)</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Health </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Sciences</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101050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193</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(27%)</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(29%)</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life Sciences</a:t>
                      </a:r>
                    </a:p>
                  </a:txBody>
                  <a:tcPr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81605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24</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Biomedical</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Engineering</a:t>
                      </a:r>
                    </a:p>
                  </a:txBody>
                  <a:tcPr marT="45716" marB="45716" horzOverflow="overflow">
                    <a:lnL>
                      <a:noFill/>
                    </a:lnL>
                    <a:lnR>
                      <a:noFill/>
                    </a:lnR>
                    <a:lnT>
                      <a:noFill/>
                    </a:lnT>
                    <a:lnB>
                      <a:noFill/>
                    </a:lnB>
                    <a:lnTlToBr>
                      <a:noFill/>
                    </a:lnTlToBr>
                    <a:lnBlToTr>
                      <a:noFill/>
                    </a:lnBlToTr>
                    <a:solidFill>
                      <a:schemeClr val="tx1">
                        <a:alpha val="20000"/>
                      </a:schemeClr>
                    </a:solidFill>
                  </a:tcPr>
                </a:tc>
                <a:extLst>
                  <a:ext uri="{0D108BD9-81ED-4DB2-BD59-A6C34878D82A}">
                    <a16:rowId xmlns:a16="http://schemas.microsoft.com/office/drawing/2014/main" val="10003"/>
                  </a:ext>
                </a:extLst>
              </a:tr>
              <a:tr h="97703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(24%)</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75</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79</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Psychobiology</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76624">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318</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(26%)</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347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386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452</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a:t>
                      </a:r>
                    </a:p>
                    <a:p>
                      <a:pPr marL="342900" marR="0" lvl="0" indent="-342900" algn="l"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30586</TotalTime>
  <Words>2866</Words>
  <Application>Microsoft Office PowerPoint</Application>
  <PresentationFormat>On-screen Show (4:3)</PresentationFormat>
  <Paragraphs>412</Paragraphs>
  <Slides>38</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Century Gothic</vt:lpstr>
      <vt:lpstr>Times New Roman</vt:lpstr>
      <vt:lpstr>Verdana</vt:lpstr>
      <vt:lpstr>Wingdings 2</vt:lpstr>
      <vt:lpstr>Verve</vt:lpstr>
      <vt:lpstr>PowerPoint Presentation</vt:lpstr>
      <vt:lpstr>אודות הקרן הדו לאומית למדע ישראל-  ארה"ב  (BSF)</vt:lpstr>
      <vt:lpstr>PowerPoint Presentation</vt:lpstr>
      <vt:lpstr>PowerPoint Presentation</vt:lpstr>
      <vt:lpstr>מקורות מימון התוכנית הרגילה</vt:lpstr>
      <vt:lpstr>תקציב והוצאות הקרן</vt:lpstr>
      <vt:lpstr>PowerPoint Presentation</vt:lpstr>
      <vt:lpstr>PowerPoint Presentation</vt:lpstr>
      <vt:lpstr>מספר ההגשות (ואחוזי הצלחה) בשנים האחרונות - קבוצה I </vt:lpstr>
      <vt:lpstr>מספר ההגשות (ואחוזי הצלחה) בשנים האחרונות - קבוצה II</vt:lpstr>
      <vt:lpstr>PowerPoint Presentation</vt:lpstr>
      <vt:lpstr>כללי הגשה</vt:lpstr>
      <vt:lpstr>כללי הגשה</vt:lpstr>
      <vt:lpstr>תהליך השיפוט</vt:lpstr>
      <vt:lpstr>PowerPoint Presentation</vt:lpstr>
      <vt:lpstr>תהליך השיפוט- קריטריונים</vt:lpstr>
      <vt:lpstr>תהליך השיפוט - קבלת ההחלטות</vt:lpstr>
      <vt:lpstr>תקציב מענק רגיל</vt:lpstr>
      <vt:lpstr>עקרונות המימון (1)</vt:lpstr>
      <vt:lpstr>עקרונות המימון (2)</vt:lpstr>
      <vt:lpstr>PowerPoint Presentation</vt:lpstr>
      <vt:lpstr>PowerPoint Presentation</vt:lpstr>
      <vt:lpstr>טיפים להגשת הצעה</vt:lpstr>
      <vt:lpstr>שתוף פעולה  BSF-NSF  כללי</vt:lpstr>
      <vt:lpstr>NSF-BSF Eligibility:</vt:lpstr>
      <vt:lpstr>NSF-BSF- תקציב</vt:lpstr>
      <vt:lpstr>Active NSF-BSF Programs in 2021</vt:lpstr>
      <vt:lpstr>Active NSF-BSF Programs in 2021</vt:lpstr>
      <vt:lpstr>Active NSF-BSF Programs in 2021</vt:lpstr>
      <vt:lpstr>Active NSF-BSF Programs in 2021</vt:lpstr>
      <vt:lpstr>PowerPoint Presentation</vt:lpstr>
      <vt:lpstr>PowerPoint Presentation</vt:lpstr>
      <vt:lpstr>PowerPoint Presentation</vt:lpstr>
      <vt:lpstr>PowerPoint Presentation</vt:lpstr>
      <vt:lpstr>NSF Evaluation Process</vt:lpstr>
      <vt:lpstr>NSF  Evaluation Process</vt:lpstr>
      <vt:lpstr>What are Broader Impacts?</vt:lpstr>
      <vt:lpstr>בהצלחה !!</vt:lpstr>
    </vt:vector>
  </TitlesOfParts>
  <Company>BSF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 ISRAEL BINAIONAL SCIENCE FOUNDATION (BSF)</dc:title>
  <dc:creator>Orli Rozencwajg</dc:creator>
  <cp:lastModifiedBy>שושי צלקה</cp:lastModifiedBy>
  <cp:revision>658</cp:revision>
  <cp:lastPrinted>2021-09-09T07:59:57Z</cp:lastPrinted>
  <dcterms:created xsi:type="dcterms:W3CDTF">2005-08-31T12:43:36Z</dcterms:created>
  <dcterms:modified xsi:type="dcterms:W3CDTF">2021-09-13T09:27:01Z</dcterms:modified>
</cp:coreProperties>
</file>