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362" r:id="rId1"/>
  </p:sldMasterIdLst>
  <p:notesMasterIdLst>
    <p:notesMasterId r:id="rId41"/>
  </p:notesMasterIdLst>
  <p:handoutMasterIdLst>
    <p:handoutMasterId r:id="rId42"/>
  </p:handoutMasterIdLst>
  <p:sldIdLst>
    <p:sldId id="351" r:id="rId2"/>
    <p:sldId id="375" r:id="rId3"/>
    <p:sldId id="376" r:id="rId4"/>
    <p:sldId id="379" r:id="rId5"/>
    <p:sldId id="377" r:id="rId6"/>
    <p:sldId id="362" r:id="rId7"/>
    <p:sldId id="380" r:id="rId8"/>
    <p:sldId id="398" r:id="rId9"/>
    <p:sldId id="383" r:id="rId10"/>
    <p:sldId id="384" r:id="rId11"/>
    <p:sldId id="430" r:id="rId12"/>
    <p:sldId id="388" r:id="rId13"/>
    <p:sldId id="389" r:id="rId14"/>
    <p:sldId id="378" r:id="rId15"/>
    <p:sldId id="385" r:id="rId16"/>
    <p:sldId id="456" r:id="rId17"/>
    <p:sldId id="387" r:id="rId18"/>
    <p:sldId id="390" r:id="rId19"/>
    <p:sldId id="392" r:id="rId20"/>
    <p:sldId id="393" r:id="rId21"/>
    <p:sldId id="399" r:id="rId22"/>
    <p:sldId id="394" r:id="rId23"/>
    <p:sldId id="401" r:id="rId24"/>
    <p:sldId id="459" r:id="rId25"/>
    <p:sldId id="442" r:id="rId26"/>
    <p:sldId id="458" r:id="rId27"/>
    <p:sldId id="429" r:id="rId28"/>
    <p:sldId id="444" r:id="rId29"/>
    <p:sldId id="445" r:id="rId30"/>
    <p:sldId id="446" r:id="rId31"/>
    <p:sldId id="455" r:id="rId32"/>
    <p:sldId id="447" r:id="rId33"/>
    <p:sldId id="454" r:id="rId34"/>
    <p:sldId id="448" r:id="rId35"/>
    <p:sldId id="449" r:id="rId36"/>
    <p:sldId id="451" r:id="rId37"/>
    <p:sldId id="452" r:id="rId38"/>
    <p:sldId id="453" r:id="rId39"/>
    <p:sldId id="350" r:id="rId40"/>
  </p:sldIdLst>
  <p:sldSz cx="9144000" cy="6858000" type="screen4x3"/>
  <p:notesSz cx="6858000" cy="9926638"/>
  <p:defaultTextStyle>
    <a:defPPr>
      <a:defRPr lang="he-IL"/>
    </a:defPPr>
    <a:lvl1pPr algn="l" rtl="0" eaLnBrk="0" fontAlgn="base" hangingPunct="0">
      <a:spcBef>
        <a:spcPct val="0"/>
      </a:spcBef>
      <a:spcAft>
        <a:spcPct val="0"/>
      </a:spcAft>
      <a:defRPr sz="3200"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3200"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3200"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3200"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3200"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3200"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3200"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3200"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3200"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3333CC"/>
    <a:srgbClr val="00FFFF"/>
    <a:srgbClr val="4371C3"/>
    <a:srgbClr val="37CF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98" autoAdjust="0"/>
    <p:restoredTop sz="87435" autoAdjust="0"/>
  </p:normalViewPr>
  <p:slideViewPr>
    <p:cSldViewPr>
      <p:cViewPr varScale="1">
        <p:scale>
          <a:sx n="49" d="100"/>
          <a:sy n="49" d="100"/>
        </p:scale>
        <p:origin x="1210"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1962" y="-90"/>
      </p:cViewPr>
      <p:guideLst>
        <p:guide orient="horz" pos="3127"/>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oleObject" Target="file:///\\BSF2012\Data%20on%20Bsf2012\Users\Orli\BSF-%20Static-WebSite\DataForInternet.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BSF2012\Data%20on%20Bsf2012\Users\Orli\BSF-%20Static-WebSite\DataForInternet.xls"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title>
      <c:tx>
        <c:rich>
          <a:bodyPr/>
          <a:lstStyle/>
          <a:p>
            <a:pPr>
              <a:defRPr/>
            </a:pPr>
            <a:r>
              <a:rPr lang="en-US" dirty="0"/>
              <a:t>Grants and Administrative Expenses</a:t>
            </a:r>
          </a:p>
        </c:rich>
      </c:tx>
      <c:layout>
        <c:manualLayout>
          <c:xMode val="edge"/>
          <c:yMode val="edge"/>
          <c:x val="0.19178082191780818"/>
          <c:y val="0"/>
        </c:manualLayout>
      </c:layout>
      <c:overlay val="0"/>
    </c:title>
    <c:autoTitleDeleted val="0"/>
    <c:plotArea>
      <c:layout>
        <c:manualLayout>
          <c:layoutTarget val="inner"/>
          <c:xMode val="edge"/>
          <c:yMode val="edge"/>
          <c:x val="0.13527397260273968"/>
          <c:y val="0.22662889518413598"/>
          <c:w val="0.71289954337899886"/>
          <c:h val="0.53541076487251771"/>
        </c:manualLayout>
      </c:layout>
      <c:barChart>
        <c:barDir val="col"/>
        <c:grouping val="clustered"/>
        <c:varyColors val="0"/>
        <c:ser>
          <c:idx val="0"/>
          <c:order val="0"/>
          <c:tx>
            <c:strRef>
              <c:f>Sheet2!$B$88</c:f>
              <c:strCache>
                <c:ptCount val="1"/>
                <c:pt idx="0">
                  <c:v>Research Grants</c:v>
                </c:pt>
              </c:strCache>
            </c:strRef>
          </c:tx>
          <c:invertIfNegative val="0"/>
          <c:dLbls>
            <c:dLbl>
              <c:idx val="0"/>
              <c:layout>
                <c:manualLayout>
                  <c:x val="-1.5981735159817444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8F8-4959-8E40-0D436A258DAA}"/>
                </c:ext>
              </c:extLst>
            </c:dLbl>
            <c:dLbl>
              <c:idx val="1"/>
              <c:layout>
                <c:manualLayout>
                  <c:x val="-9.4015388487398641E-3"/>
                  <c:y val="-1.481474872298194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8F8-4959-8E40-0D436A258DAA}"/>
                </c:ext>
              </c:extLst>
            </c:dLbl>
            <c:dLbl>
              <c:idx val="2"/>
              <c:layout>
                <c:manualLayout>
                  <c:x val="-1.3698630136986301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8F8-4959-8E40-0D436A258DAA}"/>
                </c:ext>
              </c:extLst>
            </c:dLbl>
            <c:dLbl>
              <c:idx val="3"/>
              <c:layout>
                <c:manualLayout>
                  <c:x val="-2.0531765721065857E-2"/>
                  <c:y val="-1.465176626292818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8F8-4959-8E40-0D436A258DAA}"/>
                </c:ext>
              </c:extLst>
            </c:dLbl>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Sheet2!$A$97:$A$100</c:f>
              <c:numCache>
                <c:formatCode>General</c:formatCode>
                <c:ptCount val="4"/>
                <c:pt idx="0">
                  <c:v>2019</c:v>
                </c:pt>
                <c:pt idx="1">
                  <c:v>2020</c:v>
                </c:pt>
                <c:pt idx="2">
                  <c:v>2021</c:v>
                </c:pt>
                <c:pt idx="3">
                  <c:v>2022</c:v>
                </c:pt>
              </c:numCache>
            </c:numRef>
          </c:cat>
          <c:val>
            <c:numRef>
              <c:f>Sheet2!$B$97:$B$100</c:f>
              <c:numCache>
                <c:formatCode>General</c:formatCode>
                <c:ptCount val="4"/>
                <c:pt idx="0">
                  <c:v>19.399999999999999</c:v>
                </c:pt>
                <c:pt idx="1">
                  <c:v>18.7</c:v>
                </c:pt>
                <c:pt idx="2">
                  <c:v>20.2</c:v>
                </c:pt>
                <c:pt idx="3">
                  <c:v>20.03</c:v>
                </c:pt>
              </c:numCache>
            </c:numRef>
          </c:val>
          <c:extLst>
            <c:ext xmlns:c16="http://schemas.microsoft.com/office/drawing/2014/chart" uri="{C3380CC4-5D6E-409C-BE32-E72D297353CC}">
              <c16:uniqueId val="{00000004-18F8-4959-8E40-0D436A258DAA}"/>
            </c:ext>
          </c:extLst>
        </c:ser>
        <c:ser>
          <c:idx val="2"/>
          <c:order val="1"/>
          <c:tx>
            <c:strRef>
              <c:f>Sheet2!$C$88</c:f>
              <c:strCache>
                <c:ptCount val="1"/>
                <c:pt idx="0">
                  <c:v>Administration</c:v>
                </c:pt>
              </c:strCache>
            </c:strRef>
          </c:tx>
          <c:invertIfNegative val="0"/>
          <c:dLbls>
            <c:dLbl>
              <c:idx val="0"/>
              <c:layout>
                <c:manualLayout>
                  <c:x val="2.05479452054796E-2"/>
                  <c:y val="1.88857412653446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8F8-4959-8E40-0D436A258DAA}"/>
                </c:ext>
              </c:extLst>
            </c:dLbl>
            <c:dLbl>
              <c:idx val="1"/>
              <c:layout>
                <c:manualLayout>
                  <c:x val="2.3756696508826808E-2"/>
                  <c:y val="3.947268631081171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8F8-4959-8E40-0D436A258DAA}"/>
                </c:ext>
              </c:extLst>
            </c:dLbl>
            <c:dLbl>
              <c:idx val="2"/>
              <c:layout>
                <c:manualLayout>
                  <c:x val="1.6193866177686693E-2"/>
                  <c:y val="5.7371015591889537E-4"/>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8F8-4959-8E40-0D436A258DAA}"/>
                </c:ext>
              </c:extLst>
            </c:dLbl>
            <c:dLbl>
              <c:idx val="3"/>
              <c:layout>
                <c:manualLayout>
                  <c:x val="2.6462265846906152E-2"/>
                  <c:y val="3.933885034908880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8F8-4959-8E40-0D436A258DAA}"/>
                </c:ext>
              </c:extLst>
            </c:dLbl>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Sheet2!$A$97:$A$100</c:f>
              <c:numCache>
                <c:formatCode>General</c:formatCode>
                <c:ptCount val="4"/>
                <c:pt idx="0">
                  <c:v>2019</c:v>
                </c:pt>
                <c:pt idx="1">
                  <c:v>2020</c:v>
                </c:pt>
                <c:pt idx="2">
                  <c:v>2021</c:v>
                </c:pt>
                <c:pt idx="3">
                  <c:v>2022</c:v>
                </c:pt>
              </c:numCache>
            </c:numRef>
          </c:cat>
          <c:val>
            <c:numRef>
              <c:f>Sheet2!$C$97:$C$100</c:f>
              <c:numCache>
                <c:formatCode>General</c:formatCode>
                <c:ptCount val="4"/>
                <c:pt idx="0">
                  <c:v>1.35</c:v>
                </c:pt>
                <c:pt idx="1">
                  <c:v>1.1499999999999999</c:v>
                </c:pt>
                <c:pt idx="2">
                  <c:v>1.2150000000000001</c:v>
                </c:pt>
                <c:pt idx="3">
                  <c:v>1.22</c:v>
                </c:pt>
              </c:numCache>
            </c:numRef>
          </c:val>
          <c:extLst>
            <c:ext xmlns:c16="http://schemas.microsoft.com/office/drawing/2014/chart" uri="{C3380CC4-5D6E-409C-BE32-E72D297353CC}">
              <c16:uniqueId val="{00000009-18F8-4959-8E40-0D436A258DAA}"/>
            </c:ext>
          </c:extLst>
        </c:ser>
        <c:dLbls>
          <c:showLegendKey val="0"/>
          <c:showVal val="1"/>
          <c:showCatName val="0"/>
          <c:showSerName val="0"/>
          <c:showPercent val="0"/>
          <c:showBubbleSize val="0"/>
        </c:dLbls>
        <c:gapWidth val="150"/>
        <c:axId val="24338016"/>
        <c:axId val="99829752"/>
      </c:barChart>
      <c:catAx>
        <c:axId val="24338016"/>
        <c:scaling>
          <c:orientation val="minMax"/>
        </c:scaling>
        <c:delete val="0"/>
        <c:axPos val="b"/>
        <c:numFmt formatCode="General" sourceLinked="1"/>
        <c:majorTickMark val="out"/>
        <c:minorTickMark val="none"/>
        <c:tickLblPos val="nextTo"/>
        <c:txPr>
          <a:bodyPr rot="0" vert="horz"/>
          <a:lstStyle/>
          <a:p>
            <a:pPr>
              <a:defRPr sz="1400"/>
            </a:pPr>
            <a:endParaRPr lang="en-US"/>
          </a:p>
        </c:txPr>
        <c:crossAx val="99829752"/>
        <c:crosses val="autoZero"/>
        <c:auto val="1"/>
        <c:lblAlgn val="ctr"/>
        <c:lblOffset val="100"/>
        <c:tickLblSkip val="1"/>
        <c:tickMarkSkip val="1"/>
        <c:noMultiLvlLbl val="0"/>
      </c:catAx>
      <c:valAx>
        <c:axId val="99829752"/>
        <c:scaling>
          <c:orientation val="minMax"/>
        </c:scaling>
        <c:delete val="0"/>
        <c:axPos val="l"/>
        <c:majorGridlines>
          <c:spPr>
            <a:ln>
              <a:solidFill>
                <a:srgbClr val="000000">
                  <a:alpha val="0"/>
                </a:srgbClr>
              </a:solidFill>
            </a:ln>
          </c:spPr>
        </c:majorGridlines>
        <c:title>
          <c:tx>
            <c:rich>
              <a:bodyPr/>
              <a:lstStyle/>
              <a:p>
                <a:pPr>
                  <a:defRPr/>
                </a:pPr>
                <a:r>
                  <a:rPr lang="en-US" dirty="0"/>
                  <a:t>Millions of </a:t>
                </a:r>
                <a:r>
                  <a:rPr lang="en-US" sz="1400" dirty="0"/>
                  <a:t>Dollars</a:t>
                </a:r>
              </a:p>
            </c:rich>
          </c:tx>
          <c:layout>
            <c:manualLayout>
              <c:xMode val="edge"/>
              <c:yMode val="edge"/>
              <c:x val="6.8493150684931703E-3"/>
              <c:y val="0.29084041548630785"/>
            </c:manualLayout>
          </c:layout>
          <c:overlay val="0"/>
        </c:title>
        <c:numFmt formatCode="General" sourceLinked="1"/>
        <c:majorTickMark val="out"/>
        <c:minorTickMark val="none"/>
        <c:tickLblPos val="nextTo"/>
        <c:txPr>
          <a:bodyPr rot="0" vert="horz"/>
          <a:lstStyle/>
          <a:p>
            <a:pPr>
              <a:defRPr sz="1400"/>
            </a:pPr>
            <a:endParaRPr lang="en-US"/>
          </a:p>
        </c:txPr>
        <c:crossAx val="24338016"/>
        <c:crosses val="autoZero"/>
        <c:crossBetween val="between"/>
        <c:majorUnit val="2"/>
      </c:valAx>
    </c:plotArea>
    <c:legend>
      <c:legendPos val="b"/>
      <c:layout>
        <c:manualLayout>
          <c:xMode val="edge"/>
          <c:yMode val="edge"/>
          <c:x val="0"/>
          <c:y val="0.91123701605288165"/>
          <c:w val="0.89783105022831278"/>
          <c:h val="7.648725212464591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title>
      <c:tx>
        <c:rich>
          <a:bodyPr/>
          <a:lstStyle/>
          <a:p>
            <a:pPr>
              <a:defRPr/>
            </a:pPr>
            <a:r>
              <a:rPr lang="en-US" dirty="0"/>
              <a:t>Grant Awards</a:t>
            </a:r>
          </a:p>
        </c:rich>
      </c:tx>
      <c:layout>
        <c:manualLayout>
          <c:xMode val="edge"/>
          <c:yMode val="edge"/>
          <c:x val="0.29020301627877426"/>
          <c:y val="2.4063141847094391E-2"/>
        </c:manualLayout>
      </c:layout>
      <c:overlay val="0"/>
    </c:title>
    <c:autoTitleDeleted val="0"/>
    <c:plotArea>
      <c:layout>
        <c:manualLayout>
          <c:layoutTarget val="inner"/>
          <c:xMode val="edge"/>
          <c:yMode val="edge"/>
          <c:x val="0.21531407797224336"/>
          <c:y val="0.24671087166735781"/>
          <c:w val="0.74532580160957485"/>
          <c:h val="0.53947455070824957"/>
        </c:manualLayout>
      </c:layout>
      <c:barChart>
        <c:barDir val="col"/>
        <c:grouping val="clustered"/>
        <c:varyColors val="0"/>
        <c:ser>
          <c:idx val="1"/>
          <c:order val="0"/>
          <c:tx>
            <c:strRef>
              <c:f>Sheet2!$D$25</c:f>
              <c:strCache>
                <c:ptCount val="1"/>
                <c:pt idx="0">
                  <c:v>New Grants</c:v>
                </c:pt>
              </c:strCache>
            </c:strRef>
          </c:tx>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Sheet2!$C$43:$C$46</c:f>
              <c:numCache>
                <c:formatCode>General</c:formatCode>
                <c:ptCount val="4"/>
                <c:pt idx="0">
                  <c:v>2019</c:v>
                </c:pt>
                <c:pt idx="1">
                  <c:v>2020</c:v>
                </c:pt>
                <c:pt idx="2">
                  <c:v>2021</c:v>
                </c:pt>
                <c:pt idx="3">
                  <c:v>2022</c:v>
                </c:pt>
              </c:numCache>
            </c:numRef>
          </c:cat>
          <c:val>
            <c:numRef>
              <c:f>Sheet2!$D$43:$D$46</c:f>
              <c:numCache>
                <c:formatCode>General</c:formatCode>
                <c:ptCount val="4"/>
                <c:pt idx="0">
                  <c:v>105</c:v>
                </c:pt>
                <c:pt idx="1">
                  <c:v>82</c:v>
                </c:pt>
                <c:pt idx="2">
                  <c:v>104</c:v>
                </c:pt>
                <c:pt idx="3">
                  <c:v>82</c:v>
                </c:pt>
              </c:numCache>
            </c:numRef>
          </c:val>
          <c:extLst>
            <c:ext xmlns:c16="http://schemas.microsoft.com/office/drawing/2014/chart" uri="{C3380CC4-5D6E-409C-BE32-E72D297353CC}">
              <c16:uniqueId val="{00000000-BCBD-4255-9EE6-9B84B52B81F9}"/>
            </c:ext>
          </c:extLst>
        </c:ser>
        <c:ser>
          <c:idx val="2"/>
          <c:order val="1"/>
          <c:tx>
            <c:strRef>
              <c:f>Sheet2!$E$25</c:f>
              <c:strCache>
                <c:ptCount val="1"/>
                <c:pt idx="0">
                  <c:v>Ongoing Grants</c:v>
                </c:pt>
              </c:strCache>
            </c:strRef>
          </c:tx>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Sheet2!$C$43:$C$46</c:f>
              <c:numCache>
                <c:formatCode>General</c:formatCode>
                <c:ptCount val="4"/>
                <c:pt idx="0">
                  <c:v>2019</c:v>
                </c:pt>
                <c:pt idx="1">
                  <c:v>2020</c:v>
                </c:pt>
                <c:pt idx="2">
                  <c:v>2021</c:v>
                </c:pt>
                <c:pt idx="3">
                  <c:v>2022</c:v>
                </c:pt>
              </c:numCache>
            </c:numRef>
          </c:cat>
          <c:val>
            <c:numRef>
              <c:f>Sheet2!$E$43:$E$46</c:f>
              <c:numCache>
                <c:formatCode>General</c:formatCode>
                <c:ptCount val="4"/>
                <c:pt idx="0">
                  <c:v>379</c:v>
                </c:pt>
                <c:pt idx="1">
                  <c:v>316</c:v>
                </c:pt>
                <c:pt idx="2">
                  <c:v>235</c:v>
                </c:pt>
                <c:pt idx="3">
                  <c:v>251</c:v>
                </c:pt>
              </c:numCache>
            </c:numRef>
          </c:val>
          <c:extLst>
            <c:ext xmlns:c16="http://schemas.microsoft.com/office/drawing/2014/chart" uri="{C3380CC4-5D6E-409C-BE32-E72D297353CC}">
              <c16:uniqueId val="{00000001-BCBD-4255-9EE6-9B84B52B81F9}"/>
            </c:ext>
          </c:extLst>
        </c:ser>
        <c:dLbls>
          <c:showLegendKey val="0"/>
          <c:showVal val="1"/>
          <c:showCatName val="0"/>
          <c:showSerName val="0"/>
          <c:showPercent val="0"/>
          <c:showBubbleSize val="0"/>
        </c:dLbls>
        <c:gapWidth val="90"/>
        <c:axId val="151881440"/>
        <c:axId val="99710888"/>
      </c:barChart>
      <c:catAx>
        <c:axId val="151881440"/>
        <c:scaling>
          <c:orientation val="minMax"/>
        </c:scaling>
        <c:delete val="0"/>
        <c:axPos val="b"/>
        <c:numFmt formatCode="General" sourceLinked="1"/>
        <c:majorTickMark val="out"/>
        <c:minorTickMark val="none"/>
        <c:tickLblPos val="nextTo"/>
        <c:txPr>
          <a:bodyPr rot="0" vert="horz"/>
          <a:lstStyle/>
          <a:p>
            <a:pPr>
              <a:defRPr sz="1200"/>
            </a:pPr>
            <a:endParaRPr lang="en-US"/>
          </a:p>
        </c:txPr>
        <c:crossAx val="99710888"/>
        <c:crosses val="autoZero"/>
        <c:auto val="1"/>
        <c:lblAlgn val="ctr"/>
        <c:lblOffset val="100"/>
        <c:tickLblSkip val="1"/>
        <c:tickMarkSkip val="1"/>
        <c:noMultiLvlLbl val="0"/>
      </c:catAx>
      <c:valAx>
        <c:axId val="99710888"/>
        <c:scaling>
          <c:orientation val="minMax"/>
        </c:scaling>
        <c:delete val="0"/>
        <c:axPos val="l"/>
        <c:majorGridlines>
          <c:spPr>
            <a:ln>
              <a:solidFill>
                <a:srgbClr val="FFFFFF">
                  <a:alpha val="0"/>
                </a:srgbClr>
              </a:solidFill>
            </a:ln>
          </c:spPr>
        </c:majorGridlines>
        <c:title>
          <c:tx>
            <c:rich>
              <a:bodyPr/>
              <a:lstStyle/>
              <a:p>
                <a:pPr>
                  <a:defRPr/>
                </a:pPr>
                <a:r>
                  <a:rPr lang="en-US"/>
                  <a:t>Number of grants</a:t>
                </a:r>
              </a:p>
            </c:rich>
          </c:tx>
          <c:layout>
            <c:manualLayout>
              <c:xMode val="edge"/>
              <c:yMode val="edge"/>
              <c:x val="5.1529764525205968E-2"/>
              <c:y val="0.17872841552700724"/>
            </c:manualLayout>
          </c:layout>
          <c:overlay val="0"/>
        </c:title>
        <c:numFmt formatCode="General" sourceLinked="1"/>
        <c:majorTickMark val="out"/>
        <c:minorTickMark val="none"/>
        <c:tickLblPos val="nextTo"/>
        <c:txPr>
          <a:bodyPr rot="0" vert="horz"/>
          <a:lstStyle/>
          <a:p>
            <a:pPr>
              <a:defRPr sz="1200"/>
            </a:pPr>
            <a:endParaRPr lang="en-US"/>
          </a:p>
        </c:txPr>
        <c:crossAx val="151881440"/>
        <c:crosses val="autoZero"/>
        <c:crossBetween val="between"/>
      </c:valAx>
      <c:spPr>
        <a:noFill/>
      </c:spPr>
    </c:plotArea>
    <c:legend>
      <c:legendPos val="b"/>
      <c:layout>
        <c:manualLayout>
          <c:xMode val="edge"/>
          <c:yMode val="edge"/>
          <c:x val="0.11808367071525008"/>
          <c:y val="0.8980276971957456"/>
          <c:w val="0.74258259448214359"/>
          <c:h val="7.8947368421052655E-2"/>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2547" cy="497928"/>
          </a:xfrm>
          <a:prstGeom prst="rect">
            <a:avLst/>
          </a:prstGeom>
        </p:spPr>
        <p:txBody>
          <a:bodyPr vert="horz" lIns="91219" tIns="45610" rIns="91219" bIns="45610" rtlCol="0"/>
          <a:lstStyle>
            <a:lvl1pPr algn="l" rtl="1" eaLnBrk="1" hangingPunct="1">
              <a:defRPr sz="1200" b="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883853" y="1"/>
            <a:ext cx="2972547" cy="497928"/>
          </a:xfrm>
          <a:prstGeom prst="rect">
            <a:avLst/>
          </a:prstGeom>
        </p:spPr>
        <p:txBody>
          <a:bodyPr vert="horz" lIns="91219" tIns="45610" rIns="91219" bIns="45610" rtlCol="0"/>
          <a:lstStyle>
            <a:lvl1pPr algn="r" rtl="1" eaLnBrk="1" hangingPunct="1">
              <a:defRPr sz="1200" b="0">
                <a:latin typeface="Arial" charset="0"/>
                <a:cs typeface="Arial" charset="0"/>
              </a:defRPr>
            </a:lvl1pPr>
          </a:lstStyle>
          <a:p>
            <a:pPr>
              <a:defRPr/>
            </a:pPr>
            <a:fld id="{B50FD564-A98A-4FAE-8372-20A1E35D4ECD}" type="datetimeFigureOut">
              <a:rPr lang="en-US"/>
              <a:pPr>
                <a:defRPr/>
              </a:pPr>
              <a:t>8/10/2022</a:t>
            </a:fld>
            <a:endParaRPr lang="en-US"/>
          </a:p>
        </p:txBody>
      </p:sp>
      <p:sp>
        <p:nvSpPr>
          <p:cNvPr id="5" name="Slide Number Placeholder 4"/>
          <p:cNvSpPr>
            <a:spLocks noGrp="1"/>
          </p:cNvSpPr>
          <p:nvPr>
            <p:ph type="sldNum" sz="quarter" idx="3"/>
          </p:nvPr>
        </p:nvSpPr>
        <p:spPr>
          <a:xfrm>
            <a:off x="3883853" y="9427116"/>
            <a:ext cx="2972547" cy="497928"/>
          </a:xfrm>
          <a:prstGeom prst="rect">
            <a:avLst/>
          </a:prstGeom>
        </p:spPr>
        <p:txBody>
          <a:bodyPr vert="horz" wrap="square" lIns="91219" tIns="45610" rIns="91219" bIns="45610" numCol="1" anchor="b" anchorCtr="0" compatLnSpc="1">
            <a:prstTxWarp prst="textNoShape">
              <a:avLst/>
            </a:prstTxWarp>
          </a:bodyPr>
          <a:lstStyle>
            <a:lvl1pPr algn="r" rtl="1" eaLnBrk="1" hangingPunct="1">
              <a:defRPr sz="1200" b="0"/>
            </a:lvl1pPr>
          </a:lstStyle>
          <a:p>
            <a:pPr>
              <a:defRPr/>
            </a:pPr>
            <a:fld id="{0BFCE551-EE5E-4FC6-A97C-3CDCB64B1A7A}" type="slidenum">
              <a:rPr lang="he-IL"/>
              <a:pPr>
                <a:defRPr/>
              </a:pPr>
              <a:t>‹#›</a:t>
            </a:fld>
            <a:endParaRPr lang="en-US"/>
          </a:p>
        </p:txBody>
      </p:sp>
    </p:spTree>
    <p:extLst>
      <p:ext uri="{BB962C8B-B14F-4D97-AF65-F5344CB8AC3E}">
        <p14:creationId xmlns:p14="http://schemas.microsoft.com/office/powerpoint/2010/main" val="3418310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hdr" sz="quarter"/>
          </p:nvPr>
        </p:nvSpPr>
        <p:spPr bwMode="auto">
          <a:xfrm>
            <a:off x="3885454" y="1"/>
            <a:ext cx="2972547" cy="497928"/>
          </a:xfrm>
          <a:prstGeom prst="rect">
            <a:avLst/>
          </a:prstGeom>
          <a:noFill/>
          <a:ln w="9525">
            <a:noFill/>
            <a:miter lim="800000"/>
            <a:headEnd/>
            <a:tailEnd/>
          </a:ln>
          <a:effectLst/>
        </p:spPr>
        <p:txBody>
          <a:bodyPr vert="horz" wrap="square" lIns="91219" tIns="45610" rIns="91219" bIns="45610" numCol="1" anchor="t" anchorCtr="0" compatLnSpc="1">
            <a:prstTxWarp prst="textNoShape">
              <a:avLst/>
            </a:prstTxWarp>
          </a:bodyPr>
          <a:lstStyle>
            <a:lvl1pPr algn="r" rtl="1" eaLnBrk="1" hangingPunct="1">
              <a:defRPr sz="1200" b="0">
                <a:latin typeface="Arial" charset="0"/>
                <a:cs typeface="Arial" charset="0"/>
              </a:defRPr>
            </a:lvl1pPr>
          </a:lstStyle>
          <a:p>
            <a:pPr>
              <a:defRPr/>
            </a:pPr>
            <a:endParaRPr lang="en-US"/>
          </a:p>
        </p:txBody>
      </p:sp>
      <p:sp>
        <p:nvSpPr>
          <p:cNvPr id="105475" name="Rectangle 3"/>
          <p:cNvSpPr>
            <a:spLocks noGrp="1" noChangeArrowheads="1"/>
          </p:cNvSpPr>
          <p:nvPr>
            <p:ph type="dt" idx="1"/>
          </p:nvPr>
        </p:nvSpPr>
        <p:spPr bwMode="auto">
          <a:xfrm>
            <a:off x="1603" y="1"/>
            <a:ext cx="2972547" cy="497928"/>
          </a:xfrm>
          <a:prstGeom prst="rect">
            <a:avLst/>
          </a:prstGeom>
          <a:noFill/>
          <a:ln w="9525">
            <a:noFill/>
            <a:miter lim="800000"/>
            <a:headEnd/>
            <a:tailEnd/>
          </a:ln>
          <a:effectLst/>
        </p:spPr>
        <p:txBody>
          <a:bodyPr vert="horz" wrap="square" lIns="91219" tIns="45610" rIns="91219" bIns="45610" numCol="1" anchor="t" anchorCtr="0" compatLnSpc="1">
            <a:prstTxWarp prst="textNoShape">
              <a:avLst/>
            </a:prstTxWarp>
          </a:bodyPr>
          <a:lstStyle>
            <a:lvl1pPr algn="l" rtl="1" eaLnBrk="1" hangingPunct="1">
              <a:defRPr sz="1200" b="0">
                <a:latin typeface="Arial" charset="0"/>
                <a:cs typeface="Arial"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947738" y="744538"/>
            <a:ext cx="4960937"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7" name="Rectangle 5"/>
          <p:cNvSpPr>
            <a:spLocks noGrp="1" noChangeArrowheads="1"/>
          </p:cNvSpPr>
          <p:nvPr>
            <p:ph type="body" sz="quarter" idx="3"/>
          </p:nvPr>
        </p:nvSpPr>
        <p:spPr bwMode="auto">
          <a:xfrm>
            <a:off x="687083" y="4714355"/>
            <a:ext cx="5483837" cy="4466988"/>
          </a:xfrm>
          <a:prstGeom prst="rect">
            <a:avLst/>
          </a:prstGeom>
          <a:noFill/>
          <a:ln w="9525">
            <a:noFill/>
            <a:miter lim="800000"/>
            <a:headEnd/>
            <a:tailEnd/>
          </a:ln>
          <a:effectLst/>
        </p:spPr>
        <p:txBody>
          <a:bodyPr vert="horz" wrap="square" lIns="91219" tIns="45610" rIns="91219" bIns="4561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5478" name="Rectangle 6"/>
          <p:cNvSpPr>
            <a:spLocks noGrp="1" noChangeArrowheads="1"/>
          </p:cNvSpPr>
          <p:nvPr>
            <p:ph type="ftr" sz="quarter" idx="4"/>
          </p:nvPr>
        </p:nvSpPr>
        <p:spPr bwMode="auto">
          <a:xfrm>
            <a:off x="3885454" y="9427116"/>
            <a:ext cx="2972547" cy="497928"/>
          </a:xfrm>
          <a:prstGeom prst="rect">
            <a:avLst/>
          </a:prstGeom>
          <a:noFill/>
          <a:ln w="9525">
            <a:noFill/>
            <a:miter lim="800000"/>
            <a:headEnd/>
            <a:tailEnd/>
          </a:ln>
          <a:effectLst/>
        </p:spPr>
        <p:txBody>
          <a:bodyPr vert="horz" wrap="square" lIns="91219" tIns="45610" rIns="91219" bIns="45610" numCol="1" anchor="b" anchorCtr="0" compatLnSpc="1">
            <a:prstTxWarp prst="textNoShape">
              <a:avLst/>
            </a:prstTxWarp>
          </a:bodyPr>
          <a:lstStyle>
            <a:lvl1pPr algn="r" rtl="1" eaLnBrk="1" hangingPunct="1">
              <a:defRPr sz="1200" b="0">
                <a:latin typeface="Arial" charset="0"/>
                <a:cs typeface="Arial" charset="0"/>
              </a:defRPr>
            </a:lvl1pPr>
          </a:lstStyle>
          <a:p>
            <a:pPr>
              <a:defRPr/>
            </a:pPr>
            <a:endParaRPr lang="en-US"/>
          </a:p>
        </p:txBody>
      </p:sp>
      <p:sp>
        <p:nvSpPr>
          <p:cNvPr id="105479" name="Rectangle 7"/>
          <p:cNvSpPr>
            <a:spLocks noGrp="1" noChangeArrowheads="1"/>
          </p:cNvSpPr>
          <p:nvPr>
            <p:ph type="sldNum" sz="quarter" idx="5"/>
          </p:nvPr>
        </p:nvSpPr>
        <p:spPr bwMode="auto">
          <a:xfrm>
            <a:off x="1603" y="9427116"/>
            <a:ext cx="2972547" cy="497928"/>
          </a:xfrm>
          <a:prstGeom prst="rect">
            <a:avLst/>
          </a:prstGeom>
          <a:noFill/>
          <a:ln w="9525">
            <a:noFill/>
            <a:miter lim="800000"/>
            <a:headEnd/>
            <a:tailEnd/>
          </a:ln>
          <a:effectLst/>
        </p:spPr>
        <p:txBody>
          <a:bodyPr vert="horz" wrap="square" lIns="91219" tIns="45610" rIns="91219" bIns="45610" numCol="1" anchor="b" anchorCtr="0" compatLnSpc="1">
            <a:prstTxWarp prst="textNoShape">
              <a:avLst/>
            </a:prstTxWarp>
          </a:bodyPr>
          <a:lstStyle>
            <a:lvl1pPr algn="l" rtl="1" eaLnBrk="1" hangingPunct="1">
              <a:defRPr sz="1200" b="0"/>
            </a:lvl1pPr>
          </a:lstStyle>
          <a:p>
            <a:pPr>
              <a:defRPr/>
            </a:pPr>
            <a:fld id="{B6EE0121-35E8-4B31-B1B3-1FEDD5D518B7}" type="slidenum">
              <a:rPr lang="he-IL"/>
              <a:pPr>
                <a:defRPr/>
              </a:pPr>
              <a:t>‹#›</a:t>
            </a:fld>
            <a:endParaRPr lang="en-US"/>
          </a:p>
        </p:txBody>
      </p:sp>
    </p:spTree>
    <p:extLst>
      <p:ext uri="{BB962C8B-B14F-4D97-AF65-F5344CB8AC3E}">
        <p14:creationId xmlns:p14="http://schemas.microsoft.com/office/powerpoint/2010/main" val="3052252080"/>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Arial" panose="020B0604020202020204" pitchFamily="34" charset="0"/>
              <a:cs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14375" indent="-274638" algn="r" rtl="1">
              <a:spcBef>
                <a:spcPct val="30000"/>
              </a:spcBef>
              <a:defRPr sz="1200">
                <a:solidFill>
                  <a:schemeClr val="tx1"/>
                </a:solidFill>
                <a:latin typeface="Arial" panose="020B0604020202020204" pitchFamily="34" charset="0"/>
                <a:cs typeface="Arial" panose="020B0604020202020204" pitchFamily="34" charset="0"/>
              </a:defRPr>
            </a:lvl2pPr>
            <a:lvl3pPr marL="1098550" indent="-219075" algn="r" rtl="1">
              <a:spcBef>
                <a:spcPct val="30000"/>
              </a:spcBef>
              <a:defRPr sz="1200">
                <a:solidFill>
                  <a:schemeClr val="tx1"/>
                </a:solidFill>
                <a:latin typeface="Arial" panose="020B0604020202020204" pitchFamily="34" charset="0"/>
                <a:cs typeface="Arial" panose="020B0604020202020204" pitchFamily="34" charset="0"/>
              </a:defRPr>
            </a:lvl3pPr>
            <a:lvl4pPr marL="1538288" indent="-219075" algn="r" rtl="1">
              <a:spcBef>
                <a:spcPct val="30000"/>
              </a:spcBef>
              <a:defRPr sz="1200">
                <a:solidFill>
                  <a:schemeClr val="tx1"/>
                </a:solidFill>
                <a:latin typeface="Arial" panose="020B0604020202020204" pitchFamily="34" charset="0"/>
                <a:cs typeface="Arial" panose="020B0604020202020204" pitchFamily="34" charset="0"/>
              </a:defRPr>
            </a:lvl4pPr>
            <a:lvl5pPr marL="1978025" indent="-219075" algn="r" rtl="1">
              <a:spcBef>
                <a:spcPct val="30000"/>
              </a:spcBef>
              <a:defRPr sz="1200">
                <a:solidFill>
                  <a:schemeClr val="tx1"/>
                </a:solidFill>
                <a:latin typeface="Arial" panose="020B0604020202020204" pitchFamily="34" charset="0"/>
                <a:cs typeface="Arial" panose="020B0604020202020204" pitchFamily="34" charset="0"/>
              </a:defRPr>
            </a:lvl5pPr>
            <a:lvl6pPr marL="24352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8924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3496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068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CF899C8F-19EE-4330-B83A-891B0D2CB845}" type="slidenum">
              <a:rPr lang="he-IL" smtClean="0"/>
              <a:pPr algn="l">
                <a:spcBef>
                  <a:spcPct val="0"/>
                </a:spcBef>
              </a:pPr>
              <a:t>1</a:t>
            </a:fld>
            <a:endParaRPr lang="en-US"/>
          </a:p>
        </p:txBody>
      </p:sp>
    </p:spTree>
    <p:extLst>
      <p:ext uri="{BB962C8B-B14F-4D97-AF65-F5344CB8AC3E}">
        <p14:creationId xmlns:p14="http://schemas.microsoft.com/office/powerpoint/2010/main" val="42459539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cs typeface="Arial" panose="020B0604020202020204" pitchFamily="34" charset="0"/>
            </a:endParaRPr>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14375" indent="-274638" algn="r" rtl="1">
              <a:spcBef>
                <a:spcPct val="30000"/>
              </a:spcBef>
              <a:defRPr sz="1200">
                <a:solidFill>
                  <a:schemeClr val="tx1"/>
                </a:solidFill>
                <a:latin typeface="Arial" panose="020B0604020202020204" pitchFamily="34" charset="0"/>
                <a:cs typeface="Arial" panose="020B0604020202020204" pitchFamily="34" charset="0"/>
              </a:defRPr>
            </a:lvl2pPr>
            <a:lvl3pPr marL="1098550" indent="-219075" algn="r" rtl="1">
              <a:spcBef>
                <a:spcPct val="30000"/>
              </a:spcBef>
              <a:defRPr sz="1200">
                <a:solidFill>
                  <a:schemeClr val="tx1"/>
                </a:solidFill>
                <a:latin typeface="Arial" panose="020B0604020202020204" pitchFamily="34" charset="0"/>
                <a:cs typeface="Arial" panose="020B0604020202020204" pitchFamily="34" charset="0"/>
              </a:defRPr>
            </a:lvl3pPr>
            <a:lvl4pPr marL="1538288" indent="-219075" algn="r" rtl="1">
              <a:spcBef>
                <a:spcPct val="30000"/>
              </a:spcBef>
              <a:defRPr sz="1200">
                <a:solidFill>
                  <a:schemeClr val="tx1"/>
                </a:solidFill>
                <a:latin typeface="Arial" panose="020B0604020202020204" pitchFamily="34" charset="0"/>
                <a:cs typeface="Arial" panose="020B0604020202020204" pitchFamily="34" charset="0"/>
              </a:defRPr>
            </a:lvl4pPr>
            <a:lvl5pPr marL="1978025" indent="-219075" algn="r" rtl="1">
              <a:spcBef>
                <a:spcPct val="30000"/>
              </a:spcBef>
              <a:defRPr sz="1200">
                <a:solidFill>
                  <a:schemeClr val="tx1"/>
                </a:solidFill>
                <a:latin typeface="Arial" panose="020B0604020202020204" pitchFamily="34" charset="0"/>
                <a:cs typeface="Arial" panose="020B0604020202020204" pitchFamily="34" charset="0"/>
              </a:defRPr>
            </a:lvl5pPr>
            <a:lvl6pPr marL="24352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8924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3496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068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EC5A4B6B-6B48-4F28-A7C0-20D9D196F8A0}" type="slidenum">
              <a:rPr lang="he-IL" smtClean="0"/>
              <a:pPr algn="l">
                <a:spcBef>
                  <a:spcPct val="0"/>
                </a:spcBef>
              </a:pPr>
              <a:t>10</a:t>
            </a:fld>
            <a:endParaRPr lang="en-US"/>
          </a:p>
        </p:txBody>
      </p:sp>
    </p:spTree>
    <p:extLst>
      <p:ext uri="{BB962C8B-B14F-4D97-AF65-F5344CB8AC3E}">
        <p14:creationId xmlns:p14="http://schemas.microsoft.com/office/powerpoint/2010/main" val="37393592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cs typeface="Arial" panose="020B0604020202020204" pitchFamily="34" charset="0"/>
            </a:endParaRPr>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14375" indent="-274638" algn="r" rtl="1">
              <a:spcBef>
                <a:spcPct val="30000"/>
              </a:spcBef>
              <a:defRPr sz="1200">
                <a:solidFill>
                  <a:schemeClr val="tx1"/>
                </a:solidFill>
                <a:latin typeface="Arial" panose="020B0604020202020204" pitchFamily="34" charset="0"/>
                <a:cs typeface="Arial" panose="020B0604020202020204" pitchFamily="34" charset="0"/>
              </a:defRPr>
            </a:lvl2pPr>
            <a:lvl3pPr marL="1098550" indent="-219075" algn="r" rtl="1">
              <a:spcBef>
                <a:spcPct val="30000"/>
              </a:spcBef>
              <a:defRPr sz="1200">
                <a:solidFill>
                  <a:schemeClr val="tx1"/>
                </a:solidFill>
                <a:latin typeface="Arial" panose="020B0604020202020204" pitchFamily="34" charset="0"/>
                <a:cs typeface="Arial" panose="020B0604020202020204" pitchFamily="34" charset="0"/>
              </a:defRPr>
            </a:lvl3pPr>
            <a:lvl4pPr marL="1538288" indent="-219075" algn="r" rtl="1">
              <a:spcBef>
                <a:spcPct val="30000"/>
              </a:spcBef>
              <a:defRPr sz="1200">
                <a:solidFill>
                  <a:schemeClr val="tx1"/>
                </a:solidFill>
                <a:latin typeface="Arial" panose="020B0604020202020204" pitchFamily="34" charset="0"/>
                <a:cs typeface="Arial" panose="020B0604020202020204" pitchFamily="34" charset="0"/>
              </a:defRPr>
            </a:lvl4pPr>
            <a:lvl5pPr marL="1978025" indent="-219075" algn="r" rtl="1">
              <a:spcBef>
                <a:spcPct val="30000"/>
              </a:spcBef>
              <a:defRPr sz="1200">
                <a:solidFill>
                  <a:schemeClr val="tx1"/>
                </a:solidFill>
                <a:latin typeface="Arial" panose="020B0604020202020204" pitchFamily="34" charset="0"/>
                <a:cs typeface="Arial" panose="020B0604020202020204" pitchFamily="34" charset="0"/>
              </a:defRPr>
            </a:lvl5pPr>
            <a:lvl6pPr marL="24352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8924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3496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068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2550AF54-62BE-4FC1-91FE-F46B5AFAC428}" type="slidenum">
              <a:rPr lang="he-IL" smtClean="0"/>
              <a:pPr algn="l">
                <a:spcBef>
                  <a:spcPct val="0"/>
                </a:spcBef>
              </a:pPr>
              <a:t>11</a:t>
            </a:fld>
            <a:endParaRPr lang="en-US"/>
          </a:p>
        </p:txBody>
      </p:sp>
    </p:spTree>
    <p:extLst>
      <p:ext uri="{BB962C8B-B14F-4D97-AF65-F5344CB8AC3E}">
        <p14:creationId xmlns:p14="http://schemas.microsoft.com/office/powerpoint/2010/main" val="29967523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cs typeface="Arial" panose="020B0604020202020204" pitchFamily="34" charset="0"/>
            </a:endParaRPr>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14375" indent="-274638" algn="r" rtl="1">
              <a:spcBef>
                <a:spcPct val="30000"/>
              </a:spcBef>
              <a:defRPr sz="1200">
                <a:solidFill>
                  <a:schemeClr val="tx1"/>
                </a:solidFill>
                <a:latin typeface="Arial" panose="020B0604020202020204" pitchFamily="34" charset="0"/>
                <a:cs typeface="Arial" panose="020B0604020202020204" pitchFamily="34" charset="0"/>
              </a:defRPr>
            </a:lvl2pPr>
            <a:lvl3pPr marL="1098550" indent="-219075" algn="r" rtl="1">
              <a:spcBef>
                <a:spcPct val="30000"/>
              </a:spcBef>
              <a:defRPr sz="1200">
                <a:solidFill>
                  <a:schemeClr val="tx1"/>
                </a:solidFill>
                <a:latin typeface="Arial" panose="020B0604020202020204" pitchFamily="34" charset="0"/>
                <a:cs typeface="Arial" panose="020B0604020202020204" pitchFamily="34" charset="0"/>
              </a:defRPr>
            </a:lvl3pPr>
            <a:lvl4pPr marL="1538288" indent="-219075" algn="r" rtl="1">
              <a:spcBef>
                <a:spcPct val="30000"/>
              </a:spcBef>
              <a:defRPr sz="1200">
                <a:solidFill>
                  <a:schemeClr val="tx1"/>
                </a:solidFill>
                <a:latin typeface="Arial" panose="020B0604020202020204" pitchFamily="34" charset="0"/>
                <a:cs typeface="Arial" panose="020B0604020202020204" pitchFamily="34" charset="0"/>
              </a:defRPr>
            </a:lvl4pPr>
            <a:lvl5pPr marL="1978025" indent="-219075" algn="r" rtl="1">
              <a:spcBef>
                <a:spcPct val="30000"/>
              </a:spcBef>
              <a:defRPr sz="1200">
                <a:solidFill>
                  <a:schemeClr val="tx1"/>
                </a:solidFill>
                <a:latin typeface="Arial" panose="020B0604020202020204" pitchFamily="34" charset="0"/>
                <a:cs typeface="Arial" panose="020B0604020202020204" pitchFamily="34" charset="0"/>
              </a:defRPr>
            </a:lvl5pPr>
            <a:lvl6pPr marL="24352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8924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3496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068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3B96D37C-90DA-4CE2-87B0-89425AA61FA4}" type="slidenum">
              <a:rPr lang="he-IL" smtClean="0"/>
              <a:pPr algn="l">
                <a:spcBef>
                  <a:spcPct val="0"/>
                </a:spcBef>
              </a:pPr>
              <a:t>12</a:t>
            </a:fld>
            <a:endParaRPr lang="en-US"/>
          </a:p>
        </p:txBody>
      </p:sp>
    </p:spTree>
    <p:extLst>
      <p:ext uri="{BB962C8B-B14F-4D97-AF65-F5344CB8AC3E}">
        <p14:creationId xmlns:p14="http://schemas.microsoft.com/office/powerpoint/2010/main" val="11254078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cs typeface="Arial" panose="020B0604020202020204" pitchFamily="34" charset="0"/>
            </a:endParaRPr>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14375" indent="-274638" algn="r" rtl="1">
              <a:spcBef>
                <a:spcPct val="30000"/>
              </a:spcBef>
              <a:defRPr sz="1200">
                <a:solidFill>
                  <a:schemeClr val="tx1"/>
                </a:solidFill>
                <a:latin typeface="Arial" panose="020B0604020202020204" pitchFamily="34" charset="0"/>
                <a:cs typeface="Arial" panose="020B0604020202020204" pitchFamily="34" charset="0"/>
              </a:defRPr>
            </a:lvl2pPr>
            <a:lvl3pPr marL="1098550" indent="-219075" algn="r" rtl="1">
              <a:spcBef>
                <a:spcPct val="30000"/>
              </a:spcBef>
              <a:defRPr sz="1200">
                <a:solidFill>
                  <a:schemeClr val="tx1"/>
                </a:solidFill>
                <a:latin typeface="Arial" panose="020B0604020202020204" pitchFamily="34" charset="0"/>
                <a:cs typeface="Arial" panose="020B0604020202020204" pitchFamily="34" charset="0"/>
              </a:defRPr>
            </a:lvl3pPr>
            <a:lvl4pPr marL="1538288" indent="-219075" algn="r" rtl="1">
              <a:spcBef>
                <a:spcPct val="30000"/>
              </a:spcBef>
              <a:defRPr sz="1200">
                <a:solidFill>
                  <a:schemeClr val="tx1"/>
                </a:solidFill>
                <a:latin typeface="Arial" panose="020B0604020202020204" pitchFamily="34" charset="0"/>
                <a:cs typeface="Arial" panose="020B0604020202020204" pitchFamily="34" charset="0"/>
              </a:defRPr>
            </a:lvl4pPr>
            <a:lvl5pPr marL="1978025" indent="-219075" algn="r" rtl="1">
              <a:spcBef>
                <a:spcPct val="30000"/>
              </a:spcBef>
              <a:defRPr sz="1200">
                <a:solidFill>
                  <a:schemeClr val="tx1"/>
                </a:solidFill>
                <a:latin typeface="Arial" panose="020B0604020202020204" pitchFamily="34" charset="0"/>
                <a:cs typeface="Arial" panose="020B0604020202020204" pitchFamily="34" charset="0"/>
              </a:defRPr>
            </a:lvl5pPr>
            <a:lvl6pPr marL="24352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8924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3496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068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D9190491-C9F1-4CDA-9AC2-B0849E9629DC}" type="slidenum">
              <a:rPr lang="he-IL" smtClean="0"/>
              <a:pPr algn="l">
                <a:spcBef>
                  <a:spcPct val="0"/>
                </a:spcBef>
              </a:pPr>
              <a:t>13</a:t>
            </a:fld>
            <a:endParaRPr lang="en-US"/>
          </a:p>
        </p:txBody>
      </p:sp>
    </p:spTree>
    <p:extLst>
      <p:ext uri="{BB962C8B-B14F-4D97-AF65-F5344CB8AC3E}">
        <p14:creationId xmlns:p14="http://schemas.microsoft.com/office/powerpoint/2010/main" val="21466309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cs typeface="Arial" panose="020B0604020202020204" pitchFamily="34" charset="0"/>
            </a:endParaRPr>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14375" indent="-274638" algn="r" rtl="1">
              <a:spcBef>
                <a:spcPct val="30000"/>
              </a:spcBef>
              <a:defRPr sz="1200">
                <a:solidFill>
                  <a:schemeClr val="tx1"/>
                </a:solidFill>
                <a:latin typeface="Arial" panose="020B0604020202020204" pitchFamily="34" charset="0"/>
                <a:cs typeface="Arial" panose="020B0604020202020204" pitchFamily="34" charset="0"/>
              </a:defRPr>
            </a:lvl2pPr>
            <a:lvl3pPr marL="1098550" indent="-219075" algn="r" rtl="1">
              <a:spcBef>
                <a:spcPct val="30000"/>
              </a:spcBef>
              <a:defRPr sz="1200">
                <a:solidFill>
                  <a:schemeClr val="tx1"/>
                </a:solidFill>
                <a:latin typeface="Arial" panose="020B0604020202020204" pitchFamily="34" charset="0"/>
                <a:cs typeface="Arial" panose="020B0604020202020204" pitchFamily="34" charset="0"/>
              </a:defRPr>
            </a:lvl3pPr>
            <a:lvl4pPr marL="1538288" indent="-219075" algn="r" rtl="1">
              <a:spcBef>
                <a:spcPct val="30000"/>
              </a:spcBef>
              <a:defRPr sz="1200">
                <a:solidFill>
                  <a:schemeClr val="tx1"/>
                </a:solidFill>
                <a:latin typeface="Arial" panose="020B0604020202020204" pitchFamily="34" charset="0"/>
                <a:cs typeface="Arial" panose="020B0604020202020204" pitchFamily="34" charset="0"/>
              </a:defRPr>
            </a:lvl4pPr>
            <a:lvl5pPr marL="1978025" indent="-219075" algn="r" rtl="1">
              <a:spcBef>
                <a:spcPct val="30000"/>
              </a:spcBef>
              <a:defRPr sz="1200">
                <a:solidFill>
                  <a:schemeClr val="tx1"/>
                </a:solidFill>
                <a:latin typeface="Arial" panose="020B0604020202020204" pitchFamily="34" charset="0"/>
                <a:cs typeface="Arial" panose="020B0604020202020204" pitchFamily="34" charset="0"/>
              </a:defRPr>
            </a:lvl5pPr>
            <a:lvl6pPr marL="24352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8924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3496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068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608B9BD8-BB23-4A71-B3A3-CD8F51D279E2}" type="slidenum">
              <a:rPr lang="he-IL" smtClean="0"/>
              <a:pPr algn="l">
                <a:spcBef>
                  <a:spcPct val="0"/>
                </a:spcBef>
              </a:pPr>
              <a:t>14</a:t>
            </a:fld>
            <a:endParaRPr lang="en-US"/>
          </a:p>
        </p:txBody>
      </p:sp>
    </p:spTree>
    <p:extLst>
      <p:ext uri="{BB962C8B-B14F-4D97-AF65-F5344CB8AC3E}">
        <p14:creationId xmlns:p14="http://schemas.microsoft.com/office/powerpoint/2010/main" val="18003745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cs typeface="Arial" panose="020B0604020202020204" pitchFamily="34" charset="0"/>
            </a:endParaRPr>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14375" indent="-274638" algn="r" rtl="1">
              <a:spcBef>
                <a:spcPct val="30000"/>
              </a:spcBef>
              <a:defRPr sz="1200">
                <a:solidFill>
                  <a:schemeClr val="tx1"/>
                </a:solidFill>
                <a:latin typeface="Arial" panose="020B0604020202020204" pitchFamily="34" charset="0"/>
                <a:cs typeface="Arial" panose="020B0604020202020204" pitchFamily="34" charset="0"/>
              </a:defRPr>
            </a:lvl2pPr>
            <a:lvl3pPr marL="1098550" indent="-219075" algn="r" rtl="1">
              <a:spcBef>
                <a:spcPct val="30000"/>
              </a:spcBef>
              <a:defRPr sz="1200">
                <a:solidFill>
                  <a:schemeClr val="tx1"/>
                </a:solidFill>
                <a:latin typeface="Arial" panose="020B0604020202020204" pitchFamily="34" charset="0"/>
                <a:cs typeface="Arial" panose="020B0604020202020204" pitchFamily="34" charset="0"/>
              </a:defRPr>
            </a:lvl3pPr>
            <a:lvl4pPr marL="1538288" indent="-219075" algn="r" rtl="1">
              <a:spcBef>
                <a:spcPct val="30000"/>
              </a:spcBef>
              <a:defRPr sz="1200">
                <a:solidFill>
                  <a:schemeClr val="tx1"/>
                </a:solidFill>
                <a:latin typeface="Arial" panose="020B0604020202020204" pitchFamily="34" charset="0"/>
                <a:cs typeface="Arial" panose="020B0604020202020204" pitchFamily="34" charset="0"/>
              </a:defRPr>
            </a:lvl4pPr>
            <a:lvl5pPr marL="1978025" indent="-219075" algn="r" rtl="1">
              <a:spcBef>
                <a:spcPct val="30000"/>
              </a:spcBef>
              <a:defRPr sz="1200">
                <a:solidFill>
                  <a:schemeClr val="tx1"/>
                </a:solidFill>
                <a:latin typeface="Arial" panose="020B0604020202020204" pitchFamily="34" charset="0"/>
                <a:cs typeface="Arial" panose="020B0604020202020204" pitchFamily="34" charset="0"/>
              </a:defRPr>
            </a:lvl5pPr>
            <a:lvl6pPr marL="24352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8924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3496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068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9C457214-64EC-4B2A-964E-D68ECBC5B902}" type="slidenum">
              <a:rPr lang="he-IL" smtClean="0"/>
              <a:pPr algn="l">
                <a:spcBef>
                  <a:spcPct val="0"/>
                </a:spcBef>
              </a:pPr>
              <a:t>15</a:t>
            </a:fld>
            <a:endParaRPr lang="en-US"/>
          </a:p>
        </p:txBody>
      </p:sp>
    </p:spTree>
    <p:extLst>
      <p:ext uri="{BB962C8B-B14F-4D97-AF65-F5344CB8AC3E}">
        <p14:creationId xmlns:p14="http://schemas.microsoft.com/office/powerpoint/2010/main" val="3381685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cs typeface="Arial" panose="020B0604020202020204" pitchFamily="34" charset="0"/>
            </a:endParaRPr>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14375" indent="-274638" algn="r" rtl="1">
              <a:spcBef>
                <a:spcPct val="30000"/>
              </a:spcBef>
              <a:defRPr sz="1200">
                <a:solidFill>
                  <a:schemeClr val="tx1"/>
                </a:solidFill>
                <a:latin typeface="Arial" panose="020B0604020202020204" pitchFamily="34" charset="0"/>
                <a:cs typeface="Arial" panose="020B0604020202020204" pitchFamily="34" charset="0"/>
              </a:defRPr>
            </a:lvl2pPr>
            <a:lvl3pPr marL="1098550" indent="-219075" algn="r" rtl="1">
              <a:spcBef>
                <a:spcPct val="30000"/>
              </a:spcBef>
              <a:defRPr sz="1200">
                <a:solidFill>
                  <a:schemeClr val="tx1"/>
                </a:solidFill>
                <a:latin typeface="Arial" panose="020B0604020202020204" pitchFamily="34" charset="0"/>
                <a:cs typeface="Arial" panose="020B0604020202020204" pitchFamily="34" charset="0"/>
              </a:defRPr>
            </a:lvl3pPr>
            <a:lvl4pPr marL="1538288" indent="-219075" algn="r" rtl="1">
              <a:spcBef>
                <a:spcPct val="30000"/>
              </a:spcBef>
              <a:defRPr sz="1200">
                <a:solidFill>
                  <a:schemeClr val="tx1"/>
                </a:solidFill>
                <a:latin typeface="Arial" panose="020B0604020202020204" pitchFamily="34" charset="0"/>
                <a:cs typeface="Arial" panose="020B0604020202020204" pitchFamily="34" charset="0"/>
              </a:defRPr>
            </a:lvl4pPr>
            <a:lvl5pPr marL="1978025" indent="-219075" algn="r" rtl="1">
              <a:spcBef>
                <a:spcPct val="30000"/>
              </a:spcBef>
              <a:defRPr sz="1200">
                <a:solidFill>
                  <a:schemeClr val="tx1"/>
                </a:solidFill>
                <a:latin typeface="Arial" panose="020B0604020202020204" pitchFamily="34" charset="0"/>
                <a:cs typeface="Arial" panose="020B0604020202020204" pitchFamily="34" charset="0"/>
              </a:defRPr>
            </a:lvl5pPr>
            <a:lvl6pPr marL="24352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8924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3496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068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DE608522-EB52-4B05-8381-E2F8B2B1EA38}" type="slidenum">
              <a:rPr lang="he-IL" smtClean="0"/>
              <a:pPr algn="l">
                <a:spcBef>
                  <a:spcPct val="0"/>
                </a:spcBef>
              </a:pPr>
              <a:t>17</a:t>
            </a:fld>
            <a:endParaRPr lang="en-US"/>
          </a:p>
        </p:txBody>
      </p:sp>
    </p:spTree>
    <p:extLst>
      <p:ext uri="{BB962C8B-B14F-4D97-AF65-F5344CB8AC3E}">
        <p14:creationId xmlns:p14="http://schemas.microsoft.com/office/powerpoint/2010/main" val="27361741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cs typeface="Arial" panose="020B0604020202020204" pitchFamily="34" charset="0"/>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14375" indent="-274638" algn="r" rtl="1">
              <a:spcBef>
                <a:spcPct val="30000"/>
              </a:spcBef>
              <a:defRPr sz="1200">
                <a:solidFill>
                  <a:schemeClr val="tx1"/>
                </a:solidFill>
                <a:latin typeface="Arial" panose="020B0604020202020204" pitchFamily="34" charset="0"/>
                <a:cs typeface="Arial" panose="020B0604020202020204" pitchFamily="34" charset="0"/>
              </a:defRPr>
            </a:lvl2pPr>
            <a:lvl3pPr marL="1098550" indent="-219075" algn="r" rtl="1">
              <a:spcBef>
                <a:spcPct val="30000"/>
              </a:spcBef>
              <a:defRPr sz="1200">
                <a:solidFill>
                  <a:schemeClr val="tx1"/>
                </a:solidFill>
                <a:latin typeface="Arial" panose="020B0604020202020204" pitchFamily="34" charset="0"/>
                <a:cs typeface="Arial" panose="020B0604020202020204" pitchFamily="34" charset="0"/>
              </a:defRPr>
            </a:lvl3pPr>
            <a:lvl4pPr marL="1538288" indent="-219075" algn="r" rtl="1">
              <a:spcBef>
                <a:spcPct val="30000"/>
              </a:spcBef>
              <a:defRPr sz="1200">
                <a:solidFill>
                  <a:schemeClr val="tx1"/>
                </a:solidFill>
                <a:latin typeface="Arial" panose="020B0604020202020204" pitchFamily="34" charset="0"/>
                <a:cs typeface="Arial" panose="020B0604020202020204" pitchFamily="34" charset="0"/>
              </a:defRPr>
            </a:lvl4pPr>
            <a:lvl5pPr marL="1978025" indent="-219075" algn="r" rtl="1">
              <a:spcBef>
                <a:spcPct val="30000"/>
              </a:spcBef>
              <a:defRPr sz="1200">
                <a:solidFill>
                  <a:schemeClr val="tx1"/>
                </a:solidFill>
                <a:latin typeface="Arial" panose="020B0604020202020204" pitchFamily="34" charset="0"/>
                <a:cs typeface="Arial" panose="020B0604020202020204" pitchFamily="34" charset="0"/>
              </a:defRPr>
            </a:lvl5pPr>
            <a:lvl6pPr marL="24352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8924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3496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068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F95C8E1D-E871-4337-9679-240FA4C91991}" type="slidenum">
              <a:rPr lang="he-IL" smtClean="0"/>
              <a:pPr algn="l">
                <a:spcBef>
                  <a:spcPct val="0"/>
                </a:spcBef>
              </a:pPr>
              <a:t>18</a:t>
            </a:fld>
            <a:endParaRPr lang="en-US"/>
          </a:p>
        </p:txBody>
      </p:sp>
    </p:spTree>
    <p:extLst>
      <p:ext uri="{BB962C8B-B14F-4D97-AF65-F5344CB8AC3E}">
        <p14:creationId xmlns:p14="http://schemas.microsoft.com/office/powerpoint/2010/main" val="33543568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cs typeface="Arial" panose="020B0604020202020204" pitchFamily="34" charset="0"/>
            </a:endParaRP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14375" indent="-274638" algn="r" rtl="1">
              <a:spcBef>
                <a:spcPct val="30000"/>
              </a:spcBef>
              <a:defRPr sz="1200">
                <a:solidFill>
                  <a:schemeClr val="tx1"/>
                </a:solidFill>
                <a:latin typeface="Arial" panose="020B0604020202020204" pitchFamily="34" charset="0"/>
                <a:cs typeface="Arial" panose="020B0604020202020204" pitchFamily="34" charset="0"/>
              </a:defRPr>
            </a:lvl2pPr>
            <a:lvl3pPr marL="1098550" indent="-219075" algn="r" rtl="1">
              <a:spcBef>
                <a:spcPct val="30000"/>
              </a:spcBef>
              <a:defRPr sz="1200">
                <a:solidFill>
                  <a:schemeClr val="tx1"/>
                </a:solidFill>
                <a:latin typeface="Arial" panose="020B0604020202020204" pitchFamily="34" charset="0"/>
                <a:cs typeface="Arial" panose="020B0604020202020204" pitchFamily="34" charset="0"/>
              </a:defRPr>
            </a:lvl3pPr>
            <a:lvl4pPr marL="1538288" indent="-219075" algn="r" rtl="1">
              <a:spcBef>
                <a:spcPct val="30000"/>
              </a:spcBef>
              <a:defRPr sz="1200">
                <a:solidFill>
                  <a:schemeClr val="tx1"/>
                </a:solidFill>
                <a:latin typeface="Arial" panose="020B0604020202020204" pitchFamily="34" charset="0"/>
                <a:cs typeface="Arial" panose="020B0604020202020204" pitchFamily="34" charset="0"/>
              </a:defRPr>
            </a:lvl4pPr>
            <a:lvl5pPr marL="1978025" indent="-219075" algn="r" rtl="1">
              <a:spcBef>
                <a:spcPct val="30000"/>
              </a:spcBef>
              <a:defRPr sz="1200">
                <a:solidFill>
                  <a:schemeClr val="tx1"/>
                </a:solidFill>
                <a:latin typeface="Arial" panose="020B0604020202020204" pitchFamily="34" charset="0"/>
                <a:cs typeface="Arial" panose="020B0604020202020204" pitchFamily="34" charset="0"/>
              </a:defRPr>
            </a:lvl5pPr>
            <a:lvl6pPr marL="24352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8924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3496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068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99F06617-F041-430F-9206-36F33E736EFC}" type="slidenum">
              <a:rPr lang="he-IL" smtClean="0"/>
              <a:pPr algn="l">
                <a:spcBef>
                  <a:spcPct val="0"/>
                </a:spcBef>
              </a:pPr>
              <a:t>19</a:t>
            </a:fld>
            <a:endParaRPr lang="en-US"/>
          </a:p>
        </p:txBody>
      </p:sp>
    </p:spTree>
    <p:extLst>
      <p:ext uri="{BB962C8B-B14F-4D97-AF65-F5344CB8AC3E}">
        <p14:creationId xmlns:p14="http://schemas.microsoft.com/office/powerpoint/2010/main" val="30507958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cs typeface="Arial" panose="020B0604020202020204" pitchFamily="34" charset="0"/>
            </a:endParaRP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14375" indent="-274638" algn="r" rtl="1">
              <a:spcBef>
                <a:spcPct val="30000"/>
              </a:spcBef>
              <a:defRPr sz="1200">
                <a:solidFill>
                  <a:schemeClr val="tx1"/>
                </a:solidFill>
                <a:latin typeface="Arial" panose="020B0604020202020204" pitchFamily="34" charset="0"/>
                <a:cs typeface="Arial" panose="020B0604020202020204" pitchFamily="34" charset="0"/>
              </a:defRPr>
            </a:lvl2pPr>
            <a:lvl3pPr marL="1098550" indent="-219075" algn="r" rtl="1">
              <a:spcBef>
                <a:spcPct val="30000"/>
              </a:spcBef>
              <a:defRPr sz="1200">
                <a:solidFill>
                  <a:schemeClr val="tx1"/>
                </a:solidFill>
                <a:latin typeface="Arial" panose="020B0604020202020204" pitchFamily="34" charset="0"/>
                <a:cs typeface="Arial" panose="020B0604020202020204" pitchFamily="34" charset="0"/>
              </a:defRPr>
            </a:lvl3pPr>
            <a:lvl4pPr marL="1538288" indent="-219075" algn="r" rtl="1">
              <a:spcBef>
                <a:spcPct val="30000"/>
              </a:spcBef>
              <a:defRPr sz="1200">
                <a:solidFill>
                  <a:schemeClr val="tx1"/>
                </a:solidFill>
                <a:latin typeface="Arial" panose="020B0604020202020204" pitchFamily="34" charset="0"/>
                <a:cs typeface="Arial" panose="020B0604020202020204" pitchFamily="34" charset="0"/>
              </a:defRPr>
            </a:lvl4pPr>
            <a:lvl5pPr marL="1978025" indent="-219075" algn="r" rtl="1">
              <a:spcBef>
                <a:spcPct val="30000"/>
              </a:spcBef>
              <a:defRPr sz="1200">
                <a:solidFill>
                  <a:schemeClr val="tx1"/>
                </a:solidFill>
                <a:latin typeface="Arial" panose="020B0604020202020204" pitchFamily="34" charset="0"/>
                <a:cs typeface="Arial" panose="020B0604020202020204" pitchFamily="34" charset="0"/>
              </a:defRPr>
            </a:lvl5pPr>
            <a:lvl6pPr marL="24352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8924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3496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068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6AC826E8-C03B-4667-91EB-EF3FB76018B0}" type="slidenum">
              <a:rPr lang="he-IL" smtClean="0"/>
              <a:pPr algn="l">
                <a:spcBef>
                  <a:spcPct val="0"/>
                </a:spcBef>
              </a:pPr>
              <a:t>20</a:t>
            </a:fld>
            <a:endParaRPr lang="en-US"/>
          </a:p>
        </p:txBody>
      </p:sp>
    </p:spTree>
    <p:extLst>
      <p:ext uri="{BB962C8B-B14F-4D97-AF65-F5344CB8AC3E}">
        <p14:creationId xmlns:p14="http://schemas.microsoft.com/office/powerpoint/2010/main" val="873856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cs typeface="Arial" panose="020B0604020202020204" pitchFamily="34" charset="0"/>
            </a:endParaRPr>
          </a:p>
        </p:txBody>
      </p:sp>
      <p:sp>
        <p:nvSpPr>
          <p:cNvPr id="18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14375" indent="-274638" algn="r" rtl="1">
              <a:spcBef>
                <a:spcPct val="30000"/>
              </a:spcBef>
              <a:defRPr sz="1200">
                <a:solidFill>
                  <a:schemeClr val="tx1"/>
                </a:solidFill>
                <a:latin typeface="Arial" panose="020B0604020202020204" pitchFamily="34" charset="0"/>
                <a:cs typeface="Arial" panose="020B0604020202020204" pitchFamily="34" charset="0"/>
              </a:defRPr>
            </a:lvl2pPr>
            <a:lvl3pPr marL="1098550" indent="-219075" algn="r" rtl="1">
              <a:spcBef>
                <a:spcPct val="30000"/>
              </a:spcBef>
              <a:defRPr sz="1200">
                <a:solidFill>
                  <a:schemeClr val="tx1"/>
                </a:solidFill>
                <a:latin typeface="Arial" panose="020B0604020202020204" pitchFamily="34" charset="0"/>
                <a:cs typeface="Arial" panose="020B0604020202020204" pitchFamily="34" charset="0"/>
              </a:defRPr>
            </a:lvl3pPr>
            <a:lvl4pPr marL="1538288" indent="-219075" algn="r" rtl="1">
              <a:spcBef>
                <a:spcPct val="30000"/>
              </a:spcBef>
              <a:defRPr sz="1200">
                <a:solidFill>
                  <a:schemeClr val="tx1"/>
                </a:solidFill>
                <a:latin typeface="Arial" panose="020B0604020202020204" pitchFamily="34" charset="0"/>
                <a:cs typeface="Arial" panose="020B0604020202020204" pitchFamily="34" charset="0"/>
              </a:defRPr>
            </a:lvl4pPr>
            <a:lvl5pPr marL="1978025" indent="-219075" algn="r" rtl="1">
              <a:spcBef>
                <a:spcPct val="30000"/>
              </a:spcBef>
              <a:defRPr sz="1200">
                <a:solidFill>
                  <a:schemeClr val="tx1"/>
                </a:solidFill>
                <a:latin typeface="Arial" panose="020B0604020202020204" pitchFamily="34" charset="0"/>
                <a:cs typeface="Arial" panose="020B0604020202020204" pitchFamily="34" charset="0"/>
              </a:defRPr>
            </a:lvl5pPr>
            <a:lvl6pPr marL="24352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8924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3496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068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7DDFC662-94C1-466D-8663-99835387209C}" type="slidenum">
              <a:rPr lang="he-IL" smtClean="0"/>
              <a:pPr algn="l">
                <a:spcBef>
                  <a:spcPct val="0"/>
                </a:spcBef>
              </a:pPr>
              <a:t>2</a:t>
            </a:fld>
            <a:endParaRPr lang="en-US"/>
          </a:p>
        </p:txBody>
      </p:sp>
    </p:spTree>
    <p:extLst>
      <p:ext uri="{BB962C8B-B14F-4D97-AF65-F5344CB8AC3E}">
        <p14:creationId xmlns:p14="http://schemas.microsoft.com/office/powerpoint/2010/main" val="5649074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cs typeface="Arial" panose="020B0604020202020204" pitchFamily="34" charset="0"/>
            </a:endParaRPr>
          </a:p>
        </p:txBody>
      </p:sp>
      <p:sp>
        <p:nvSpPr>
          <p:cNvPr id="53252" name="Slide Number Placeholder 3"/>
          <p:cNvSpPr txBox="1">
            <a:spLocks noGrp="1"/>
          </p:cNvSpPr>
          <p:nvPr/>
        </p:nvSpPr>
        <p:spPr bwMode="auto">
          <a:xfrm>
            <a:off x="1603" y="9427116"/>
            <a:ext cx="2972547" cy="497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19" tIns="45610" rIns="91219" bIns="45610" anchor="b"/>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eaLnBrk="1" hangingPunct="1">
              <a:spcBef>
                <a:spcPct val="0"/>
              </a:spcBef>
            </a:pPr>
            <a:fld id="{9D771168-F2A1-4EF5-87BA-D00996BC0EDC}" type="slidenum">
              <a:rPr lang="he-IL" b="0"/>
              <a:pPr algn="l" eaLnBrk="1" hangingPunct="1">
                <a:spcBef>
                  <a:spcPct val="0"/>
                </a:spcBef>
              </a:pPr>
              <a:t>21</a:t>
            </a:fld>
            <a:endParaRPr lang="en-US" b="0"/>
          </a:p>
        </p:txBody>
      </p:sp>
    </p:spTree>
    <p:extLst>
      <p:ext uri="{BB962C8B-B14F-4D97-AF65-F5344CB8AC3E}">
        <p14:creationId xmlns:p14="http://schemas.microsoft.com/office/powerpoint/2010/main" val="801965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cs typeface="Arial" panose="020B0604020202020204" pitchFamily="34" charset="0"/>
            </a:endParaRP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14375" indent="-274638" algn="r" rtl="1">
              <a:spcBef>
                <a:spcPct val="30000"/>
              </a:spcBef>
              <a:defRPr sz="1200">
                <a:solidFill>
                  <a:schemeClr val="tx1"/>
                </a:solidFill>
                <a:latin typeface="Arial" panose="020B0604020202020204" pitchFamily="34" charset="0"/>
                <a:cs typeface="Arial" panose="020B0604020202020204" pitchFamily="34" charset="0"/>
              </a:defRPr>
            </a:lvl2pPr>
            <a:lvl3pPr marL="1098550" indent="-219075" algn="r" rtl="1">
              <a:spcBef>
                <a:spcPct val="30000"/>
              </a:spcBef>
              <a:defRPr sz="1200">
                <a:solidFill>
                  <a:schemeClr val="tx1"/>
                </a:solidFill>
                <a:latin typeface="Arial" panose="020B0604020202020204" pitchFamily="34" charset="0"/>
                <a:cs typeface="Arial" panose="020B0604020202020204" pitchFamily="34" charset="0"/>
              </a:defRPr>
            </a:lvl3pPr>
            <a:lvl4pPr marL="1538288" indent="-219075" algn="r" rtl="1">
              <a:spcBef>
                <a:spcPct val="30000"/>
              </a:spcBef>
              <a:defRPr sz="1200">
                <a:solidFill>
                  <a:schemeClr val="tx1"/>
                </a:solidFill>
                <a:latin typeface="Arial" panose="020B0604020202020204" pitchFamily="34" charset="0"/>
                <a:cs typeface="Arial" panose="020B0604020202020204" pitchFamily="34" charset="0"/>
              </a:defRPr>
            </a:lvl4pPr>
            <a:lvl5pPr marL="1978025" indent="-219075" algn="r" rtl="1">
              <a:spcBef>
                <a:spcPct val="30000"/>
              </a:spcBef>
              <a:defRPr sz="1200">
                <a:solidFill>
                  <a:schemeClr val="tx1"/>
                </a:solidFill>
                <a:latin typeface="Arial" panose="020B0604020202020204" pitchFamily="34" charset="0"/>
                <a:cs typeface="Arial" panose="020B0604020202020204" pitchFamily="34" charset="0"/>
              </a:defRPr>
            </a:lvl5pPr>
            <a:lvl6pPr marL="24352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8924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3496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068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B4CFBC7E-BC9D-4763-8805-27BFDEC64D04}" type="slidenum">
              <a:rPr lang="he-IL" smtClean="0"/>
              <a:pPr algn="l">
                <a:spcBef>
                  <a:spcPct val="0"/>
                </a:spcBef>
              </a:pPr>
              <a:t>22</a:t>
            </a:fld>
            <a:endParaRPr lang="en-US"/>
          </a:p>
        </p:txBody>
      </p:sp>
    </p:spTree>
    <p:extLst>
      <p:ext uri="{BB962C8B-B14F-4D97-AF65-F5344CB8AC3E}">
        <p14:creationId xmlns:p14="http://schemas.microsoft.com/office/powerpoint/2010/main" val="18309040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cs typeface="Arial" panose="020B0604020202020204" pitchFamily="34" charset="0"/>
            </a:endParaRPr>
          </a:p>
        </p:txBody>
      </p:sp>
      <p:sp>
        <p:nvSpPr>
          <p:cNvPr id="57348" name="Slide Number Placeholder 3"/>
          <p:cNvSpPr txBox="1">
            <a:spLocks noGrp="1"/>
          </p:cNvSpPr>
          <p:nvPr/>
        </p:nvSpPr>
        <p:spPr bwMode="auto">
          <a:xfrm>
            <a:off x="1603" y="9427116"/>
            <a:ext cx="2972547" cy="497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19" tIns="45610" rIns="91219" bIns="45610" anchor="b"/>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eaLnBrk="1" hangingPunct="1">
              <a:spcBef>
                <a:spcPct val="0"/>
              </a:spcBef>
            </a:pPr>
            <a:fld id="{CA80DB78-4B24-4435-BB26-F67D906D9D66}" type="slidenum">
              <a:rPr lang="he-IL" b="0"/>
              <a:pPr algn="l" eaLnBrk="1" hangingPunct="1">
                <a:spcBef>
                  <a:spcPct val="0"/>
                </a:spcBef>
              </a:pPr>
              <a:t>23</a:t>
            </a:fld>
            <a:endParaRPr lang="en-US" b="0"/>
          </a:p>
        </p:txBody>
      </p:sp>
    </p:spTree>
    <p:extLst>
      <p:ext uri="{BB962C8B-B14F-4D97-AF65-F5344CB8AC3E}">
        <p14:creationId xmlns:p14="http://schemas.microsoft.com/office/powerpoint/2010/main" val="12137786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6EE0121-35E8-4B31-B1B3-1FEDD5D518B7}" type="slidenum">
              <a:rPr lang="he-IL" smtClean="0"/>
              <a:pPr>
                <a:defRPr/>
              </a:pPr>
              <a:t>25</a:t>
            </a:fld>
            <a:endParaRPr lang="en-US"/>
          </a:p>
        </p:txBody>
      </p:sp>
    </p:spTree>
    <p:extLst>
      <p:ext uri="{BB962C8B-B14F-4D97-AF65-F5344CB8AC3E}">
        <p14:creationId xmlns:p14="http://schemas.microsoft.com/office/powerpoint/2010/main" val="21070545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6EE0121-35E8-4B31-B1B3-1FEDD5D518B7}" type="slidenum">
              <a:rPr lang="he-IL" smtClean="0"/>
              <a:pPr>
                <a:defRPr/>
              </a:pPr>
              <a:t>26</a:t>
            </a:fld>
            <a:endParaRPr lang="en-US"/>
          </a:p>
        </p:txBody>
      </p:sp>
    </p:spTree>
    <p:extLst>
      <p:ext uri="{BB962C8B-B14F-4D97-AF65-F5344CB8AC3E}">
        <p14:creationId xmlns:p14="http://schemas.microsoft.com/office/powerpoint/2010/main" val="29697417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cs typeface="Arial" panose="020B0604020202020204" pitchFamily="34" charset="0"/>
            </a:endParaRPr>
          </a:p>
        </p:txBody>
      </p:sp>
      <p:sp>
        <p:nvSpPr>
          <p:cNvPr id="75780" name="Slide Number Placeholder 3"/>
          <p:cNvSpPr txBox="1">
            <a:spLocks noGrp="1"/>
          </p:cNvSpPr>
          <p:nvPr/>
        </p:nvSpPr>
        <p:spPr bwMode="auto">
          <a:xfrm>
            <a:off x="1603" y="9427116"/>
            <a:ext cx="2972547" cy="497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19" tIns="45610" rIns="91219" bIns="45610" anchor="b"/>
          <a:lstStyle>
            <a:lvl1pPr>
              <a:defRPr sz="3200" b="1">
                <a:solidFill>
                  <a:schemeClr val="tx1"/>
                </a:solidFill>
                <a:latin typeface="Arial" panose="020B0604020202020204" pitchFamily="34" charset="0"/>
                <a:cs typeface="Arial" panose="020B0604020202020204" pitchFamily="34" charset="0"/>
              </a:defRPr>
            </a:lvl1pPr>
            <a:lvl2pPr marL="742950" indent="-285750">
              <a:defRPr sz="3200" b="1">
                <a:solidFill>
                  <a:schemeClr val="tx1"/>
                </a:solidFill>
                <a:latin typeface="Arial" panose="020B0604020202020204" pitchFamily="34" charset="0"/>
                <a:cs typeface="Arial" panose="020B0604020202020204" pitchFamily="34" charset="0"/>
              </a:defRPr>
            </a:lvl2pPr>
            <a:lvl3pPr marL="1143000" indent="-228600">
              <a:defRPr sz="3200" b="1">
                <a:solidFill>
                  <a:schemeClr val="tx1"/>
                </a:solidFill>
                <a:latin typeface="Arial" panose="020B0604020202020204" pitchFamily="34" charset="0"/>
                <a:cs typeface="Arial" panose="020B0604020202020204" pitchFamily="34" charset="0"/>
              </a:defRPr>
            </a:lvl3pPr>
            <a:lvl4pPr marL="1600200" indent="-228600">
              <a:defRPr sz="3200" b="1">
                <a:solidFill>
                  <a:schemeClr val="tx1"/>
                </a:solidFill>
                <a:latin typeface="Arial" panose="020B0604020202020204" pitchFamily="34" charset="0"/>
                <a:cs typeface="Arial" panose="020B0604020202020204" pitchFamily="34" charset="0"/>
              </a:defRPr>
            </a:lvl4pPr>
            <a:lvl5pPr marL="2057400" indent="-228600">
              <a:defRPr sz="32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cs typeface="Arial" panose="020B0604020202020204" pitchFamily="34" charset="0"/>
              </a:defRPr>
            </a:lvl9pPr>
          </a:lstStyle>
          <a:p>
            <a:pPr rtl="1" eaLnBrk="1" hangingPunct="1"/>
            <a:fld id="{97233F2D-B663-4F24-A05E-154E366B428C}" type="slidenum">
              <a:rPr lang="he-IL" sz="1200" b="0"/>
              <a:pPr rtl="1" eaLnBrk="1" hangingPunct="1"/>
              <a:t>34</a:t>
            </a:fld>
            <a:endParaRPr lang="en-US" sz="1200" b="0"/>
          </a:p>
        </p:txBody>
      </p:sp>
    </p:spTree>
    <p:extLst>
      <p:ext uri="{BB962C8B-B14F-4D97-AF65-F5344CB8AC3E}">
        <p14:creationId xmlns:p14="http://schemas.microsoft.com/office/powerpoint/2010/main" val="35963389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cs typeface="Arial" panose="020B0604020202020204" pitchFamily="34" charset="0"/>
            </a:endParaRPr>
          </a:p>
        </p:txBody>
      </p:sp>
      <p:sp>
        <p:nvSpPr>
          <p:cNvPr id="77828" name="Slide Number Placeholder 3"/>
          <p:cNvSpPr txBox="1">
            <a:spLocks noGrp="1"/>
          </p:cNvSpPr>
          <p:nvPr/>
        </p:nvSpPr>
        <p:spPr bwMode="auto">
          <a:xfrm>
            <a:off x="1603" y="9427116"/>
            <a:ext cx="2972547" cy="497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19" tIns="45610" rIns="91219" bIns="45610" anchor="b"/>
          <a:lstStyle>
            <a:lvl1pPr>
              <a:defRPr sz="3200" b="1">
                <a:solidFill>
                  <a:schemeClr val="tx1"/>
                </a:solidFill>
                <a:latin typeface="Arial" panose="020B0604020202020204" pitchFamily="34" charset="0"/>
                <a:cs typeface="Arial" panose="020B0604020202020204" pitchFamily="34" charset="0"/>
              </a:defRPr>
            </a:lvl1pPr>
            <a:lvl2pPr marL="742950" indent="-285750">
              <a:defRPr sz="3200" b="1">
                <a:solidFill>
                  <a:schemeClr val="tx1"/>
                </a:solidFill>
                <a:latin typeface="Arial" panose="020B0604020202020204" pitchFamily="34" charset="0"/>
                <a:cs typeface="Arial" panose="020B0604020202020204" pitchFamily="34" charset="0"/>
              </a:defRPr>
            </a:lvl2pPr>
            <a:lvl3pPr marL="1143000" indent="-228600">
              <a:defRPr sz="3200" b="1">
                <a:solidFill>
                  <a:schemeClr val="tx1"/>
                </a:solidFill>
                <a:latin typeface="Arial" panose="020B0604020202020204" pitchFamily="34" charset="0"/>
                <a:cs typeface="Arial" panose="020B0604020202020204" pitchFamily="34" charset="0"/>
              </a:defRPr>
            </a:lvl3pPr>
            <a:lvl4pPr marL="1600200" indent="-228600">
              <a:defRPr sz="3200" b="1">
                <a:solidFill>
                  <a:schemeClr val="tx1"/>
                </a:solidFill>
                <a:latin typeface="Arial" panose="020B0604020202020204" pitchFamily="34" charset="0"/>
                <a:cs typeface="Arial" panose="020B0604020202020204" pitchFamily="34" charset="0"/>
              </a:defRPr>
            </a:lvl4pPr>
            <a:lvl5pPr marL="2057400" indent="-228600">
              <a:defRPr sz="32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cs typeface="Arial" panose="020B0604020202020204" pitchFamily="34" charset="0"/>
              </a:defRPr>
            </a:lvl9pPr>
          </a:lstStyle>
          <a:p>
            <a:pPr rtl="1" eaLnBrk="1" hangingPunct="1"/>
            <a:fld id="{7A961789-31F9-4791-9BBC-7E3059EB285C}" type="slidenum">
              <a:rPr lang="he-IL" sz="1200" b="0"/>
              <a:pPr rtl="1" eaLnBrk="1" hangingPunct="1"/>
              <a:t>35</a:t>
            </a:fld>
            <a:endParaRPr lang="en-US" sz="1200" b="0"/>
          </a:p>
        </p:txBody>
      </p:sp>
    </p:spTree>
    <p:extLst>
      <p:ext uri="{BB962C8B-B14F-4D97-AF65-F5344CB8AC3E}">
        <p14:creationId xmlns:p14="http://schemas.microsoft.com/office/powerpoint/2010/main" val="23464320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cs typeface="Arial" panose="020B0604020202020204" pitchFamily="34" charset="0"/>
            </a:endParaRPr>
          </a:p>
        </p:txBody>
      </p:sp>
      <p:sp>
        <p:nvSpPr>
          <p:cNvPr id="79876" name="Slide Number Placeholder 3"/>
          <p:cNvSpPr txBox="1">
            <a:spLocks noGrp="1"/>
          </p:cNvSpPr>
          <p:nvPr/>
        </p:nvSpPr>
        <p:spPr bwMode="auto">
          <a:xfrm>
            <a:off x="1603" y="9427116"/>
            <a:ext cx="2972547" cy="497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19" tIns="45610" rIns="91219" bIns="45610" anchor="b"/>
          <a:lstStyle>
            <a:lvl1pPr>
              <a:defRPr sz="3200" b="1">
                <a:solidFill>
                  <a:schemeClr val="tx1"/>
                </a:solidFill>
                <a:latin typeface="Arial" panose="020B0604020202020204" pitchFamily="34" charset="0"/>
                <a:cs typeface="Arial" panose="020B0604020202020204" pitchFamily="34" charset="0"/>
              </a:defRPr>
            </a:lvl1pPr>
            <a:lvl2pPr marL="742950" indent="-285750">
              <a:defRPr sz="3200" b="1">
                <a:solidFill>
                  <a:schemeClr val="tx1"/>
                </a:solidFill>
                <a:latin typeface="Arial" panose="020B0604020202020204" pitchFamily="34" charset="0"/>
                <a:cs typeface="Arial" panose="020B0604020202020204" pitchFamily="34" charset="0"/>
              </a:defRPr>
            </a:lvl2pPr>
            <a:lvl3pPr marL="1143000" indent="-228600">
              <a:defRPr sz="3200" b="1">
                <a:solidFill>
                  <a:schemeClr val="tx1"/>
                </a:solidFill>
                <a:latin typeface="Arial" panose="020B0604020202020204" pitchFamily="34" charset="0"/>
                <a:cs typeface="Arial" panose="020B0604020202020204" pitchFamily="34" charset="0"/>
              </a:defRPr>
            </a:lvl3pPr>
            <a:lvl4pPr marL="1600200" indent="-228600">
              <a:defRPr sz="3200" b="1">
                <a:solidFill>
                  <a:schemeClr val="tx1"/>
                </a:solidFill>
                <a:latin typeface="Arial" panose="020B0604020202020204" pitchFamily="34" charset="0"/>
                <a:cs typeface="Arial" panose="020B0604020202020204" pitchFamily="34" charset="0"/>
              </a:defRPr>
            </a:lvl4pPr>
            <a:lvl5pPr marL="2057400" indent="-228600">
              <a:defRPr sz="32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cs typeface="Arial" panose="020B0604020202020204" pitchFamily="34" charset="0"/>
              </a:defRPr>
            </a:lvl9pPr>
          </a:lstStyle>
          <a:p>
            <a:pPr rtl="1" eaLnBrk="1" hangingPunct="1"/>
            <a:fld id="{CED8A337-EE5F-4784-90AB-B41F3CDC43E5}" type="slidenum">
              <a:rPr lang="he-IL" sz="1200" b="0"/>
              <a:pPr rtl="1" eaLnBrk="1" hangingPunct="1"/>
              <a:t>36</a:t>
            </a:fld>
            <a:endParaRPr lang="en-US" sz="1200" b="0"/>
          </a:p>
        </p:txBody>
      </p:sp>
    </p:spTree>
    <p:extLst>
      <p:ext uri="{BB962C8B-B14F-4D97-AF65-F5344CB8AC3E}">
        <p14:creationId xmlns:p14="http://schemas.microsoft.com/office/powerpoint/2010/main" val="12592660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cs typeface="Arial" panose="020B0604020202020204" pitchFamily="34" charset="0"/>
            </a:endParaRPr>
          </a:p>
        </p:txBody>
      </p:sp>
      <p:sp>
        <p:nvSpPr>
          <p:cNvPr id="81924" name="Slide Number Placeholder 3"/>
          <p:cNvSpPr txBox="1">
            <a:spLocks noGrp="1"/>
          </p:cNvSpPr>
          <p:nvPr/>
        </p:nvSpPr>
        <p:spPr bwMode="auto">
          <a:xfrm>
            <a:off x="1603" y="9427116"/>
            <a:ext cx="2972547" cy="497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19" tIns="45610" rIns="91219" bIns="45610" anchor="b"/>
          <a:lstStyle>
            <a:lvl1pPr>
              <a:defRPr sz="3200" b="1">
                <a:solidFill>
                  <a:schemeClr val="tx1"/>
                </a:solidFill>
                <a:latin typeface="Arial" panose="020B0604020202020204" pitchFamily="34" charset="0"/>
                <a:cs typeface="Arial" panose="020B0604020202020204" pitchFamily="34" charset="0"/>
              </a:defRPr>
            </a:lvl1pPr>
            <a:lvl2pPr marL="742950" indent="-285750">
              <a:defRPr sz="3200" b="1">
                <a:solidFill>
                  <a:schemeClr val="tx1"/>
                </a:solidFill>
                <a:latin typeface="Arial" panose="020B0604020202020204" pitchFamily="34" charset="0"/>
                <a:cs typeface="Arial" panose="020B0604020202020204" pitchFamily="34" charset="0"/>
              </a:defRPr>
            </a:lvl2pPr>
            <a:lvl3pPr marL="1143000" indent="-228600">
              <a:defRPr sz="3200" b="1">
                <a:solidFill>
                  <a:schemeClr val="tx1"/>
                </a:solidFill>
                <a:latin typeface="Arial" panose="020B0604020202020204" pitchFamily="34" charset="0"/>
                <a:cs typeface="Arial" panose="020B0604020202020204" pitchFamily="34" charset="0"/>
              </a:defRPr>
            </a:lvl3pPr>
            <a:lvl4pPr marL="1600200" indent="-228600">
              <a:defRPr sz="3200" b="1">
                <a:solidFill>
                  <a:schemeClr val="tx1"/>
                </a:solidFill>
                <a:latin typeface="Arial" panose="020B0604020202020204" pitchFamily="34" charset="0"/>
                <a:cs typeface="Arial" panose="020B0604020202020204" pitchFamily="34" charset="0"/>
              </a:defRPr>
            </a:lvl4pPr>
            <a:lvl5pPr marL="2057400" indent="-228600">
              <a:defRPr sz="32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cs typeface="Arial" panose="020B0604020202020204" pitchFamily="34" charset="0"/>
              </a:defRPr>
            </a:lvl9pPr>
          </a:lstStyle>
          <a:p>
            <a:pPr rtl="1" eaLnBrk="1" hangingPunct="1"/>
            <a:fld id="{BFFBAA7F-D603-4175-95C6-DBA34B77EFE3}" type="slidenum">
              <a:rPr lang="he-IL" sz="1200" b="0"/>
              <a:pPr rtl="1" eaLnBrk="1" hangingPunct="1"/>
              <a:t>37</a:t>
            </a:fld>
            <a:endParaRPr lang="en-US" sz="1200" b="0"/>
          </a:p>
        </p:txBody>
      </p:sp>
    </p:spTree>
    <p:extLst>
      <p:ext uri="{BB962C8B-B14F-4D97-AF65-F5344CB8AC3E}">
        <p14:creationId xmlns:p14="http://schemas.microsoft.com/office/powerpoint/2010/main" val="310712606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6E2C6A5-CF5D-4882-8C26-809417A2E462}" type="slidenum">
              <a:rPr lang="he-IL" altLang="en-US" smtClean="0">
                <a:latin typeface="Calibri" panose="020F0502020204030204" pitchFamily="34" charset="0"/>
              </a:rPr>
              <a:pPr/>
              <a:t>38</a:t>
            </a:fld>
            <a:endParaRPr lang="en-US" altLang="en-US">
              <a:latin typeface="Calibri" panose="020F0502020204030204" pitchFamily="34" charset="0"/>
            </a:endParaRPr>
          </a:p>
        </p:txBody>
      </p:sp>
    </p:spTree>
    <p:extLst>
      <p:ext uri="{BB962C8B-B14F-4D97-AF65-F5344CB8AC3E}">
        <p14:creationId xmlns:p14="http://schemas.microsoft.com/office/powerpoint/2010/main" val="3289191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cs typeface="Arial" panose="020B0604020202020204" pitchFamily="34" charset="0"/>
            </a:endParaRPr>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14375" indent="-274638" algn="r" rtl="1">
              <a:spcBef>
                <a:spcPct val="30000"/>
              </a:spcBef>
              <a:defRPr sz="1200">
                <a:solidFill>
                  <a:schemeClr val="tx1"/>
                </a:solidFill>
                <a:latin typeface="Arial" panose="020B0604020202020204" pitchFamily="34" charset="0"/>
                <a:cs typeface="Arial" panose="020B0604020202020204" pitchFamily="34" charset="0"/>
              </a:defRPr>
            </a:lvl2pPr>
            <a:lvl3pPr marL="1098550" indent="-219075" algn="r" rtl="1">
              <a:spcBef>
                <a:spcPct val="30000"/>
              </a:spcBef>
              <a:defRPr sz="1200">
                <a:solidFill>
                  <a:schemeClr val="tx1"/>
                </a:solidFill>
                <a:latin typeface="Arial" panose="020B0604020202020204" pitchFamily="34" charset="0"/>
                <a:cs typeface="Arial" panose="020B0604020202020204" pitchFamily="34" charset="0"/>
              </a:defRPr>
            </a:lvl3pPr>
            <a:lvl4pPr marL="1538288" indent="-219075" algn="r" rtl="1">
              <a:spcBef>
                <a:spcPct val="30000"/>
              </a:spcBef>
              <a:defRPr sz="1200">
                <a:solidFill>
                  <a:schemeClr val="tx1"/>
                </a:solidFill>
                <a:latin typeface="Arial" panose="020B0604020202020204" pitchFamily="34" charset="0"/>
                <a:cs typeface="Arial" panose="020B0604020202020204" pitchFamily="34" charset="0"/>
              </a:defRPr>
            </a:lvl4pPr>
            <a:lvl5pPr marL="1978025" indent="-219075" algn="r" rtl="1">
              <a:spcBef>
                <a:spcPct val="30000"/>
              </a:spcBef>
              <a:defRPr sz="1200">
                <a:solidFill>
                  <a:schemeClr val="tx1"/>
                </a:solidFill>
                <a:latin typeface="Arial" panose="020B0604020202020204" pitchFamily="34" charset="0"/>
                <a:cs typeface="Arial" panose="020B0604020202020204" pitchFamily="34" charset="0"/>
              </a:defRPr>
            </a:lvl5pPr>
            <a:lvl6pPr marL="24352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8924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3496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068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3E47322B-484D-4687-8C90-024164D367BA}" type="slidenum">
              <a:rPr lang="he-IL" smtClean="0"/>
              <a:pPr algn="l">
                <a:spcBef>
                  <a:spcPct val="0"/>
                </a:spcBef>
              </a:pPr>
              <a:t>3</a:t>
            </a:fld>
            <a:endParaRPr lang="en-US"/>
          </a:p>
        </p:txBody>
      </p:sp>
    </p:spTree>
    <p:extLst>
      <p:ext uri="{BB962C8B-B14F-4D97-AF65-F5344CB8AC3E}">
        <p14:creationId xmlns:p14="http://schemas.microsoft.com/office/powerpoint/2010/main" val="1699262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cs typeface="Arial" panose="020B0604020202020204" pitchFamily="34" charset="0"/>
            </a:endParaRPr>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14375" indent="-274638" algn="r" rtl="1">
              <a:spcBef>
                <a:spcPct val="30000"/>
              </a:spcBef>
              <a:defRPr sz="1200">
                <a:solidFill>
                  <a:schemeClr val="tx1"/>
                </a:solidFill>
                <a:latin typeface="Arial" panose="020B0604020202020204" pitchFamily="34" charset="0"/>
                <a:cs typeface="Arial" panose="020B0604020202020204" pitchFamily="34" charset="0"/>
              </a:defRPr>
            </a:lvl2pPr>
            <a:lvl3pPr marL="1098550" indent="-219075" algn="r" rtl="1">
              <a:spcBef>
                <a:spcPct val="30000"/>
              </a:spcBef>
              <a:defRPr sz="1200">
                <a:solidFill>
                  <a:schemeClr val="tx1"/>
                </a:solidFill>
                <a:latin typeface="Arial" panose="020B0604020202020204" pitchFamily="34" charset="0"/>
                <a:cs typeface="Arial" panose="020B0604020202020204" pitchFamily="34" charset="0"/>
              </a:defRPr>
            </a:lvl3pPr>
            <a:lvl4pPr marL="1538288" indent="-219075" algn="r" rtl="1">
              <a:spcBef>
                <a:spcPct val="30000"/>
              </a:spcBef>
              <a:defRPr sz="1200">
                <a:solidFill>
                  <a:schemeClr val="tx1"/>
                </a:solidFill>
                <a:latin typeface="Arial" panose="020B0604020202020204" pitchFamily="34" charset="0"/>
                <a:cs typeface="Arial" panose="020B0604020202020204" pitchFamily="34" charset="0"/>
              </a:defRPr>
            </a:lvl4pPr>
            <a:lvl5pPr marL="1978025" indent="-219075" algn="r" rtl="1">
              <a:spcBef>
                <a:spcPct val="30000"/>
              </a:spcBef>
              <a:defRPr sz="1200">
                <a:solidFill>
                  <a:schemeClr val="tx1"/>
                </a:solidFill>
                <a:latin typeface="Arial" panose="020B0604020202020204" pitchFamily="34" charset="0"/>
                <a:cs typeface="Arial" panose="020B0604020202020204" pitchFamily="34" charset="0"/>
              </a:defRPr>
            </a:lvl5pPr>
            <a:lvl6pPr marL="24352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8924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3496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068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805B3A92-3B30-4419-93FE-0B5B000A257B}" type="slidenum">
              <a:rPr lang="he-IL" smtClean="0"/>
              <a:pPr algn="l">
                <a:spcBef>
                  <a:spcPct val="0"/>
                </a:spcBef>
              </a:pPr>
              <a:t>39</a:t>
            </a:fld>
            <a:endParaRPr lang="en-US"/>
          </a:p>
        </p:txBody>
      </p:sp>
    </p:spTree>
    <p:extLst>
      <p:ext uri="{BB962C8B-B14F-4D97-AF65-F5344CB8AC3E}">
        <p14:creationId xmlns:p14="http://schemas.microsoft.com/office/powerpoint/2010/main" val="3291103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cs typeface="Arial" panose="020B0604020202020204" pitchFamily="34" charset="0"/>
            </a:endParaRPr>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14375" indent="-274638" algn="r" rtl="1">
              <a:spcBef>
                <a:spcPct val="30000"/>
              </a:spcBef>
              <a:defRPr sz="1200">
                <a:solidFill>
                  <a:schemeClr val="tx1"/>
                </a:solidFill>
                <a:latin typeface="Arial" panose="020B0604020202020204" pitchFamily="34" charset="0"/>
                <a:cs typeface="Arial" panose="020B0604020202020204" pitchFamily="34" charset="0"/>
              </a:defRPr>
            </a:lvl2pPr>
            <a:lvl3pPr marL="1098550" indent="-219075" algn="r" rtl="1">
              <a:spcBef>
                <a:spcPct val="30000"/>
              </a:spcBef>
              <a:defRPr sz="1200">
                <a:solidFill>
                  <a:schemeClr val="tx1"/>
                </a:solidFill>
                <a:latin typeface="Arial" panose="020B0604020202020204" pitchFamily="34" charset="0"/>
                <a:cs typeface="Arial" panose="020B0604020202020204" pitchFamily="34" charset="0"/>
              </a:defRPr>
            </a:lvl3pPr>
            <a:lvl4pPr marL="1538288" indent="-219075" algn="r" rtl="1">
              <a:spcBef>
                <a:spcPct val="30000"/>
              </a:spcBef>
              <a:defRPr sz="1200">
                <a:solidFill>
                  <a:schemeClr val="tx1"/>
                </a:solidFill>
                <a:latin typeface="Arial" panose="020B0604020202020204" pitchFamily="34" charset="0"/>
                <a:cs typeface="Arial" panose="020B0604020202020204" pitchFamily="34" charset="0"/>
              </a:defRPr>
            </a:lvl4pPr>
            <a:lvl5pPr marL="1978025" indent="-219075" algn="r" rtl="1">
              <a:spcBef>
                <a:spcPct val="30000"/>
              </a:spcBef>
              <a:defRPr sz="1200">
                <a:solidFill>
                  <a:schemeClr val="tx1"/>
                </a:solidFill>
                <a:latin typeface="Arial" panose="020B0604020202020204" pitchFamily="34" charset="0"/>
                <a:cs typeface="Arial" panose="020B0604020202020204" pitchFamily="34" charset="0"/>
              </a:defRPr>
            </a:lvl5pPr>
            <a:lvl6pPr marL="24352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8924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3496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068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AEC97C27-C4DA-4701-8DFC-606ABA20D2A9}" type="slidenum">
              <a:rPr lang="he-IL" smtClean="0"/>
              <a:pPr algn="l">
                <a:spcBef>
                  <a:spcPct val="0"/>
                </a:spcBef>
              </a:pPr>
              <a:t>4</a:t>
            </a:fld>
            <a:endParaRPr lang="en-US"/>
          </a:p>
        </p:txBody>
      </p:sp>
    </p:spTree>
    <p:extLst>
      <p:ext uri="{BB962C8B-B14F-4D97-AF65-F5344CB8AC3E}">
        <p14:creationId xmlns:p14="http://schemas.microsoft.com/office/powerpoint/2010/main" val="3576322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cs typeface="Arial" panose="020B0604020202020204" pitchFamily="34" charset="0"/>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14375" indent="-274638" algn="r" rtl="1">
              <a:spcBef>
                <a:spcPct val="30000"/>
              </a:spcBef>
              <a:defRPr sz="1200">
                <a:solidFill>
                  <a:schemeClr val="tx1"/>
                </a:solidFill>
                <a:latin typeface="Arial" panose="020B0604020202020204" pitchFamily="34" charset="0"/>
                <a:cs typeface="Arial" panose="020B0604020202020204" pitchFamily="34" charset="0"/>
              </a:defRPr>
            </a:lvl2pPr>
            <a:lvl3pPr marL="1098550" indent="-219075" algn="r" rtl="1">
              <a:spcBef>
                <a:spcPct val="30000"/>
              </a:spcBef>
              <a:defRPr sz="1200">
                <a:solidFill>
                  <a:schemeClr val="tx1"/>
                </a:solidFill>
                <a:latin typeface="Arial" panose="020B0604020202020204" pitchFamily="34" charset="0"/>
                <a:cs typeface="Arial" panose="020B0604020202020204" pitchFamily="34" charset="0"/>
              </a:defRPr>
            </a:lvl3pPr>
            <a:lvl4pPr marL="1538288" indent="-219075" algn="r" rtl="1">
              <a:spcBef>
                <a:spcPct val="30000"/>
              </a:spcBef>
              <a:defRPr sz="1200">
                <a:solidFill>
                  <a:schemeClr val="tx1"/>
                </a:solidFill>
                <a:latin typeface="Arial" panose="020B0604020202020204" pitchFamily="34" charset="0"/>
                <a:cs typeface="Arial" panose="020B0604020202020204" pitchFamily="34" charset="0"/>
              </a:defRPr>
            </a:lvl4pPr>
            <a:lvl5pPr marL="1978025" indent="-219075" algn="r" rtl="1">
              <a:spcBef>
                <a:spcPct val="30000"/>
              </a:spcBef>
              <a:defRPr sz="1200">
                <a:solidFill>
                  <a:schemeClr val="tx1"/>
                </a:solidFill>
                <a:latin typeface="Arial" panose="020B0604020202020204" pitchFamily="34" charset="0"/>
                <a:cs typeface="Arial" panose="020B0604020202020204" pitchFamily="34" charset="0"/>
              </a:defRPr>
            </a:lvl5pPr>
            <a:lvl6pPr marL="24352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8924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3496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068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25BF463A-9CEC-45B4-A57F-A83E62420697}" type="slidenum">
              <a:rPr lang="he-IL" smtClean="0"/>
              <a:pPr algn="l">
                <a:spcBef>
                  <a:spcPct val="0"/>
                </a:spcBef>
              </a:pPr>
              <a:t>5</a:t>
            </a:fld>
            <a:endParaRPr lang="en-US"/>
          </a:p>
        </p:txBody>
      </p:sp>
    </p:spTree>
    <p:extLst>
      <p:ext uri="{BB962C8B-B14F-4D97-AF65-F5344CB8AC3E}">
        <p14:creationId xmlns:p14="http://schemas.microsoft.com/office/powerpoint/2010/main" val="338553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cs typeface="Arial" panose="020B0604020202020204" pitchFamily="34" charset="0"/>
            </a:endParaRPr>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14375" indent="-274638" algn="r" rtl="1">
              <a:spcBef>
                <a:spcPct val="30000"/>
              </a:spcBef>
              <a:defRPr sz="1200">
                <a:solidFill>
                  <a:schemeClr val="tx1"/>
                </a:solidFill>
                <a:latin typeface="Arial" panose="020B0604020202020204" pitchFamily="34" charset="0"/>
                <a:cs typeface="Arial" panose="020B0604020202020204" pitchFamily="34" charset="0"/>
              </a:defRPr>
            </a:lvl2pPr>
            <a:lvl3pPr marL="1098550" indent="-219075" algn="r" rtl="1">
              <a:spcBef>
                <a:spcPct val="30000"/>
              </a:spcBef>
              <a:defRPr sz="1200">
                <a:solidFill>
                  <a:schemeClr val="tx1"/>
                </a:solidFill>
                <a:latin typeface="Arial" panose="020B0604020202020204" pitchFamily="34" charset="0"/>
                <a:cs typeface="Arial" panose="020B0604020202020204" pitchFamily="34" charset="0"/>
              </a:defRPr>
            </a:lvl3pPr>
            <a:lvl4pPr marL="1538288" indent="-219075" algn="r" rtl="1">
              <a:spcBef>
                <a:spcPct val="30000"/>
              </a:spcBef>
              <a:defRPr sz="1200">
                <a:solidFill>
                  <a:schemeClr val="tx1"/>
                </a:solidFill>
                <a:latin typeface="Arial" panose="020B0604020202020204" pitchFamily="34" charset="0"/>
                <a:cs typeface="Arial" panose="020B0604020202020204" pitchFamily="34" charset="0"/>
              </a:defRPr>
            </a:lvl4pPr>
            <a:lvl5pPr marL="1978025" indent="-219075" algn="r" rtl="1">
              <a:spcBef>
                <a:spcPct val="30000"/>
              </a:spcBef>
              <a:defRPr sz="1200">
                <a:solidFill>
                  <a:schemeClr val="tx1"/>
                </a:solidFill>
                <a:latin typeface="Arial" panose="020B0604020202020204" pitchFamily="34" charset="0"/>
                <a:cs typeface="Arial" panose="020B0604020202020204" pitchFamily="34" charset="0"/>
              </a:defRPr>
            </a:lvl5pPr>
            <a:lvl6pPr marL="24352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8924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3496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068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CA50DA98-5710-47A4-9C86-BB713B624773}" type="slidenum">
              <a:rPr lang="he-IL" smtClean="0"/>
              <a:pPr algn="l">
                <a:spcBef>
                  <a:spcPct val="0"/>
                </a:spcBef>
              </a:pPr>
              <a:t>6</a:t>
            </a:fld>
            <a:endParaRPr lang="en-US"/>
          </a:p>
        </p:txBody>
      </p:sp>
    </p:spTree>
    <p:extLst>
      <p:ext uri="{BB962C8B-B14F-4D97-AF65-F5344CB8AC3E}">
        <p14:creationId xmlns:p14="http://schemas.microsoft.com/office/powerpoint/2010/main" val="26515114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cs typeface="Arial" panose="020B0604020202020204" pitchFamily="34" charset="0"/>
            </a:endParaRPr>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14375" indent="-274638" algn="r" rtl="1">
              <a:spcBef>
                <a:spcPct val="30000"/>
              </a:spcBef>
              <a:defRPr sz="1200">
                <a:solidFill>
                  <a:schemeClr val="tx1"/>
                </a:solidFill>
                <a:latin typeface="Arial" panose="020B0604020202020204" pitchFamily="34" charset="0"/>
                <a:cs typeface="Arial" panose="020B0604020202020204" pitchFamily="34" charset="0"/>
              </a:defRPr>
            </a:lvl2pPr>
            <a:lvl3pPr marL="1098550" indent="-219075" algn="r" rtl="1">
              <a:spcBef>
                <a:spcPct val="30000"/>
              </a:spcBef>
              <a:defRPr sz="1200">
                <a:solidFill>
                  <a:schemeClr val="tx1"/>
                </a:solidFill>
                <a:latin typeface="Arial" panose="020B0604020202020204" pitchFamily="34" charset="0"/>
                <a:cs typeface="Arial" panose="020B0604020202020204" pitchFamily="34" charset="0"/>
              </a:defRPr>
            </a:lvl3pPr>
            <a:lvl4pPr marL="1538288" indent="-219075" algn="r" rtl="1">
              <a:spcBef>
                <a:spcPct val="30000"/>
              </a:spcBef>
              <a:defRPr sz="1200">
                <a:solidFill>
                  <a:schemeClr val="tx1"/>
                </a:solidFill>
                <a:latin typeface="Arial" panose="020B0604020202020204" pitchFamily="34" charset="0"/>
                <a:cs typeface="Arial" panose="020B0604020202020204" pitchFamily="34" charset="0"/>
              </a:defRPr>
            </a:lvl4pPr>
            <a:lvl5pPr marL="1978025" indent="-219075" algn="r" rtl="1">
              <a:spcBef>
                <a:spcPct val="30000"/>
              </a:spcBef>
              <a:defRPr sz="1200">
                <a:solidFill>
                  <a:schemeClr val="tx1"/>
                </a:solidFill>
                <a:latin typeface="Arial" panose="020B0604020202020204" pitchFamily="34" charset="0"/>
                <a:cs typeface="Arial" panose="020B0604020202020204" pitchFamily="34" charset="0"/>
              </a:defRPr>
            </a:lvl5pPr>
            <a:lvl6pPr marL="24352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8924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3496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068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13279BF2-9276-4B24-9A04-1E78E75C2FF9}" type="slidenum">
              <a:rPr lang="he-IL" smtClean="0"/>
              <a:pPr algn="l">
                <a:spcBef>
                  <a:spcPct val="0"/>
                </a:spcBef>
              </a:pPr>
              <a:t>7</a:t>
            </a:fld>
            <a:endParaRPr lang="en-US"/>
          </a:p>
        </p:txBody>
      </p:sp>
    </p:spTree>
    <p:extLst>
      <p:ext uri="{BB962C8B-B14F-4D97-AF65-F5344CB8AC3E}">
        <p14:creationId xmlns:p14="http://schemas.microsoft.com/office/powerpoint/2010/main" val="1836295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cs typeface="Arial" panose="020B0604020202020204" pitchFamily="34" charset="0"/>
            </a:endParaRPr>
          </a:p>
        </p:txBody>
      </p:sp>
      <p:sp>
        <p:nvSpPr>
          <p:cNvPr id="32772" name="Slide Number Placeholder 3"/>
          <p:cNvSpPr txBox="1">
            <a:spLocks noGrp="1"/>
          </p:cNvSpPr>
          <p:nvPr/>
        </p:nvSpPr>
        <p:spPr bwMode="auto">
          <a:xfrm>
            <a:off x="1603" y="9427116"/>
            <a:ext cx="2972547" cy="497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19" tIns="45610" rIns="91219" bIns="45610" anchor="b"/>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eaLnBrk="1" hangingPunct="1">
              <a:spcBef>
                <a:spcPct val="0"/>
              </a:spcBef>
            </a:pPr>
            <a:fld id="{FD7C43A9-1A34-41D1-BAD0-462FD8C35A91}" type="slidenum">
              <a:rPr lang="he-IL" b="0"/>
              <a:pPr algn="l" eaLnBrk="1" hangingPunct="1">
                <a:spcBef>
                  <a:spcPct val="0"/>
                </a:spcBef>
              </a:pPr>
              <a:t>8</a:t>
            </a:fld>
            <a:endParaRPr lang="en-US" b="0"/>
          </a:p>
        </p:txBody>
      </p:sp>
    </p:spTree>
    <p:extLst>
      <p:ext uri="{BB962C8B-B14F-4D97-AF65-F5344CB8AC3E}">
        <p14:creationId xmlns:p14="http://schemas.microsoft.com/office/powerpoint/2010/main" val="3180402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cs typeface="Arial" panose="020B0604020202020204" pitchFamily="34" charset="0"/>
            </a:endParaRPr>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14375" indent="-274638" algn="r" rtl="1">
              <a:spcBef>
                <a:spcPct val="30000"/>
              </a:spcBef>
              <a:defRPr sz="1200">
                <a:solidFill>
                  <a:schemeClr val="tx1"/>
                </a:solidFill>
                <a:latin typeface="Arial" panose="020B0604020202020204" pitchFamily="34" charset="0"/>
                <a:cs typeface="Arial" panose="020B0604020202020204" pitchFamily="34" charset="0"/>
              </a:defRPr>
            </a:lvl2pPr>
            <a:lvl3pPr marL="1098550" indent="-219075" algn="r" rtl="1">
              <a:spcBef>
                <a:spcPct val="30000"/>
              </a:spcBef>
              <a:defRPr sz="1200">
                <a:solidFill>
                  <a:schemeClr val="tx1"/>
                </a:solidFill>
                <a:latin typeface="Arial" panose="020B0604020202020204" pitchFamily="34" charset="0"/>
                <a:cs typeface="Arial" panose="020B0604020202020204" pitchFamily="34" charset="0"/>
              </a:defRPr>
            </a:lvl3pPr>
            <a:lvl4pPr marL="1538288" indent="-219075" algn="r" rtl="1">
              <a:spcBef>
                <a:spcPct val="30000"/>
              </a:spcBef>
              <a:defRPr sz="1200">
                <a:solidFill>
                  <a:schemeClr val="tx1"/>
                </a:solidFill>
                <a:latin typeface="Arial" panose="020B0604020202020204" pitchFamily="34" charset="0"/>
                <a:cs typeface="Arial" panose="020B0604020202020204" pitchFamily="34" charset="0"/>
              </a:defRPr>
            </a:lvl4pPr>
            <a:lvl5pPr marL="1978025" indent="-219075" algn="r" rtl="1">
              <a:spcBef>
                <a:spcPct val="30000"/>
              </a:spcBef>
              <a:defRPr sz="1200">
                <a:solidFill>
                  <a:schemeClr val="tx1"/>
                </a:solidFill>
                <a:latin typeface="Arial" panose="020B0604020202020204" pitchFamily="34" charset="0"/>
                <a:cs typeface="Arial" panose="020B0604020202020204" pitchFamily="34" charset="0"/>
              </a:defRPr>
            </a:lvl5pPr>
            <a:lvl6pPr marL="24352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8924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3496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06825" indent="-219075"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l">
              <a:spcBef>
                <a:spcPct val="0"/>
              </a:spcBef>
            </a:pPr>
            <a:fld id="{2550AF54-62BE-4FC1-91FE-F46B5AFAC428}" type="slidenum">
              <a:rPr lang="he-IL" smtClean="0"/>
              <a:pPr algn="l">
                <a:spcBef>
                  <a:spcPct val="0"/>
                </a:spcBef>
              </a:pPr>
              <a:t>9</a:t>
            </a:fld>
            <a:endParaRPr lang="en-US"/>
          </a:p>
        </p:txBody>
      </p:sp>
    </p:spTree>
    <p:extLst>
      <p:ext uri="{BB962C8B-B14F-4D97-AF65-F5344CB8AC3E}">
        <p14:creationId xmlns:p14="http://schemas.microsoft.com/office/powerpoint/2010/main" val="209419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Isosceles Triangle 3"/>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sz="2200" b="0"/>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27"/>
          <p:cNvSpPr>
            <a:spLocks noGrp="1"/>
          </p:cNvSpPr>
          <p:nvPr>
            <p:ph type="dt" sz="half" idx="10"/>
          </p:nvPr>
        </p:nvSpPr>
        <p:spPr>
          <a:xfrm>
            <a:off x="1371600" y="6011863"/>
            <a:ext cx="5791200" cy="365125"/>
          </a:xfrm>
        </p:spPr>
        <p:txBody>
          <a:bodyPr tIns="0" bIns="0" anchor="t"/>
          <a:lstStyle>
            <a:lvl1pPr algn="r">
              <a:defRPr sz="1000"/>
            </a:lvl1pPr>
          </a:lstStyle>
          <a:p>
            <a:pPr>
              <a:defRPr/>
            </a:pPr>
            <a:endParaRPr lang="en-US"/>
          </a:p>
        </p:txBody>
      </p:sp>
      <p:sp>
        <p:nvSpPr>
          <p:cNvPr id="6" name="Footer Placeholder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en-US"/>
          </a:p>
        </p:txBody>
      </p:sp>
      <p:sp>
        <p:nvSpPr>
          <p:cNvPr id="7" name="Slide Number Placeholder 28"/>
          <p:cNvSpPr>
            <a:spLocks noGrp="1"/>
          </p:cNvSpPr>
          <p:nvPr>
            <p:ph type="sldNum" sz="quarter" idx="12"/>
          </p:nvPr>
        </p:nvSpPr>
        <p:spPr>
          <a:xfrm>
            <a:off x="8391525" y="5753100"/>
            <a:ext cx="503238" cy="365125"/>
          </a:xfrm>
        </p:spPr>
        <p:txBody>
          <a:bodyPr anchor="ctr"/>
          <a:lstStyle>
            <a:lvl1pPr>
              <a:defRPr sz="1300">
                <a:solidFill>
                  <a:srgbClr val="FFFFFF"/>
                </a:solidFill>
              </a:defRPr>
            </a:lvl1pPr>
          </a:lstStyle>
          <a:p>
            <a:pPr>
              <a:defRPr/>
            </a:pPr>
            <a:fld id="{59756C63-45A0-4922-85C0-F16EB1723D80}" type="slidenum">
              <a:rPr lang="he-IL"/>
              <a:pPr>
                <a:defRPr/>
              </a:pPr>
              <a:t>‹#›</a:t>
            </a:fld>
            <a:endParaRPr lang="en-US"/>
          </a:p>
        </p:txBody>
      </p:sp>
    </p:spTree>
    <p:extLst>
      <p:ext uri="{BB962C8B-B14F-4D97-AF65-F5344CB8AC3E}">
        <p14:creationId xmlns:p14="http://schemas.microsoft.com/office/powerpoint/2010/main" val="3259595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57060D-F336-4256-B025-740511A5B006}" type="slidenum">
              <a:rPr lang="he-IL"/>
              <a:pPr>
                <a:defRPr/>
              </a:pPr>
              <a:t>‹#›</a:t>
            </a:fld>
            <a:endParaRPr lang="en-US"/>
          </a:p>
        </p:txBody>
      </p:sp>
    </p:spTree>
    <p:extLst>
      <p:ext uri="{BB962C8B-B14F-4D97-AF65-F5344CB8AC3E}">
        <p14:creationId xmlns:p14="http://schemas.microsoft.com/office/powerpoint/2010/main" val="3708746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429C8F-7335-4B71-8D57-5E1FD90693AA}" type="slidenum">
              <a:rPr lang="he-IL"/>
              <a:pPr>
                <a:defRPr/>
              </a:pPr>
              <a:t>‹#›</a:t>
            </a:fld>
            <a:endParaRPr lang="en-US"/>
          </a:p>
        </p:txBody>
      </p:sp>
    </p:spTree>
    <p:extLst>
      <p:ext uri="{BB962C8B-B14F-4D97-AF65-F5344CB8AC3E}">
        <p14:creationId xmlns:p14="http://schemas.microsoft.com/office/powerpoint/2010/main" val="4070468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9" descr="Logo.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224588"/>
            <a:ext cx="1047750"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67494"/>
            <a:ext cx="8229600" cy="1399032"/>
          </a:xfrm>
        </p:spPr>
        <p:txBody>
          <a:bodyPr/>
          <a:lstStyle>
            <a:lvl1pPr algn="ctr" rtl="1">
              <a:defRPr sz="4400">
                <a:latin typeface="Times New Roman" pitchFamily="18" charset="0"/>
                <a:cs typeface="Times New Roman" pitchFamily="18" charset="0"/>
              </a:defRPr>
            </a:lvl1pPr>
          </a:lstStyle>
          <a:p>
            <a:r>
              <a:rPr lang="en-US" dirty="0"/>
              <a:t>Click to edit Master title style</a:t>
            </a:r>
          </a:p>
        </p:txBody>
      </p:sp>
      <p:sp>
        <p:nvSpPr>
          <p:cNvPr id="3" name="Content Placeholder 2"/>
          <p:cNvSpPr>
            <a:spLocks noGrp="1"/>
          </p:cNvSpPr>
          <p:nvPr>
            <p:ph idx="1"/>
          </p:nvPr>
        </p:nvSpPr>
        <p:spPr>
          <a:xfrm>
            <a:off x="457200" y="1882808"/>
            <a:ext cx="8229600" cy="4572000"/>
          </a:xfrm>
        </p:spPr>
        <p:txBody>
          <a:bodyPr/>
          <a:lstStyle>
            <a:lvl1pPr algn="r" rtl="1">
              <a:defRPr>
                <a:latin typeface="Times New Roman" pitchFamily="18" charset="0"/>
                <a:cs typeface="Times New Roman" pitchFamily="18" charset="0"/>
              </a:defRPr>
            </a:lvl1pPr>
            <a:lvl2pPr algn="r" rtl="1">
              <a:defRPr>
                <a:latin typeface="Times New Roman" pitchFamily="18" charset="0"/>
                <a:cs typeface="Times New Roman" pitchFamily="18" charset="0"/>
              </a:defRPr>
            </a:lvl2pPr>
            <a:lvl3pPr algn="r" rtl="1">
              <a:defRPr>
                <a:latin typeface="Times New Roman" pitchFamily="18" charset="0"/>
                <a:cs typeface="Times New Roman" pitchFamily="18" charset="0"/>
              </a:defRPr>
            </a:lvl3pPr>
            <a:lvl4pPr algn="r" rtl="1">
              <a:defRPr>
                <a:latin typeface="Times New Roman" pitchFamily="18" charset="0"/>
                <a:cs typeface="Times New Roman" pitchFamily="18" charset="0"/>
              </a:defRPr>
            </a:lvl4pPr>
            <a:lvl5pPr algn="r" rtl="1">
              <a:defRPr>
                <a:latin typeface="Times New Roman" pitchFamily="18" charset="0"/>
                <a:cs typeface="Times New Roman"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p:cNvSpPr>
            <a:spLocks noGrp="1"/>
          </p:cNvSpPr>
          <p:nvPr>
            <p:ph type="dt" sz="half" idx="10"/>
          </p:nvPr>
        </p:nvSpPr>
        <p:spPr>
          <a:xfrm>
            <a:off x="4791075" y="6480175"/>
            <a:ext cx="2133600" cy="301625"/>
          </a:xfrm>
        </p:spPr>
        <p:txBody>
          <a:bodyPr/>
          <a:lstStyle>
            <a:lvl1pPr>
              <a:defRPr/>
            </a:lvl1pPr>
          </a:lstStyle>
          <a:p>
            <a:pPr>
              <a:defRPr/>
            </a:pPr>
            <a:endParaRPr lang="en-US"/>
          </a:p>
        </p:txBody>
      </p:sp>
      <p:sp>
        <p:nvSpPr>
          <p:cNvPr id="6" name="Footer Placeholder 4"/>
          <p:cNvSpPr>
            <a:spLocks noGrp="1"/>
          </p:cNvSpPr>
          <p:nvPr>
            <p:ph type="ftr" sz="quarter" idx="11"/>
          </p:nvPr>
        </p:nvSpPr>
        <p:spPr>
          <a:xfrm>
            <a:off x="457200" y="6481763"/>
            <a:ext cx="4259263" cy="300037"/>
          </a:xfr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7072313" y="6500813"/>
            <a:ext cx="503237" cy="301625"/>
          </a:xfrm>
        </p:spPr>
        <p:txBody>
          <a:bodyPr/>
          <a:lstStyle>
            <a:lvl1pPr>
              <a:defRPr/>
            </a:lvl1pPr>
          </a:lstStyle>
          <a:p>
            <a:pPr>
              <a:defRPr/>
            </a:pPr>
            <a:fld id="{620BD233-D90A-485A-A47A-FF738C2E2484}" type="slidenum">
              <a:rPr lang="he-IL"/>
              <a:pPr>
                <a:defRPr/>
              </a:pPr>
              <a:t>‹#›</a:t>
            </a:fld>
            <a:endParaRPr lang="en-US"/>
          </a:p>
        </p:txBody>
      </p:sp>
    </p:spTree>
    <p:extLst>
      <p:ext uri="{BB962C8B-B14F-4D97-AF65-F5344CB8AC3E}">
        <p14:creationId xmlns:p14="http://schemas.microsoft.com/office/powerpoint/2010/main" val="67710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ight Triangle 3"/>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b="0"/>
          </a:p>
        </p:txBody>
      </p:sp>
      <p:sp>
        <p:nvSpPr>
          <p:cNvPr id="5" name="Isosceles Triangle 4"/>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sz="2200" b="0"/>
          </a:p>
        </p:txBody>
      </p:sp>
      <p:cxnSp>
        <p:nvCxnSpPr>
          <p:cNvPr id="6" name="Straight Connector 5"/>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a:t>Click to edit Master title style</a:t>
            </a:r>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Date Placeholder 3"/>
          <p:cNvSpPr>
            <a:spLocks noGrp="1"/>
          </p:cNvSpPr>
          <p:nvPr>
            <p:ph type="dt" sz="half" idx="10"/>
          </p:nvPr>
        </p:nvSpPr>
        <p:spPr>
          <a:xfrm>
            <a:off x="6956425" y="6477000"/>
            <a:ext cx="2133600" cy="304800"/>
          </a:xfrm>
        </p:spPr>
        <p:txBody>
          <a:bodyPr/>
          <a:lstStyle>
            <a:lvl1pPr>
              <a:defRPr/>
            </a:lvl1pPr>
          </a:lstStyle>
          <a:p>
            <a:pPr>
              <a:defRPr/>
            </a:pPr>
            <a:endParaRPr lang="en-US"/>
          </a:p>
        </p:txBody>
      </p:sp>
      <p:sp>
        <p:nvSpPr>
          <p:cNvPr id="9" name="Footer Placeholder 4"/>
          <p:cNvSpPr>
            <a:spLocks noGrp="1"/>
          </p:cNvSpPr>
          <p:nvPr>
            <p:ph type="ftr" sz="quarter" idx="11"/>
          </p:nvPr>
        </p:nvSpPr>
        <p:spPr>
          <a:xfrm>
            <a:off x="2619375" y="6481763"/>
            <a:ext cx="4260850" cy="300037"/>
          </a:xfrm>
        </p:spPr>
        <p:txBody>
          <a:bodyPr/>
          <a:lstStyle>
            <a:lvl1pPr>
              <a:defRPr/>
            </a:lvl1pPr>
          </a:lstStyle>
          <a:p>
            <a:pPr>
              <a:defRPr/>
            </a:pPr>
            <a:endParaRPr lang="en-US"/>
          </a:p>
        </p:txBody>
      </p:sp>
      <p:sp>
        <p:nvSpPr>
          <p:cNvPr id="10" name="Slide Number Placeholder 5"/>
          <p:cNvSpPr>
            <a:spLocks noGrp="1"/>
          </p:cNvSpPr>
          <p:nvPr>
            <p:ph type="sldNum" sz="quarter" idx="12"/>
          </p:nvPr>
        </p:nvSpPr>
        <p:spPr>
          <a:xfrm>
            <a:off x="8450263" y="809625"/>
            <a:ext cx="503237" cy="300038"/>
          </a:xfrm>
        </p:spPr>
        <p:txBody>
          <a:bodyPr/>
          <a:lstStyle>
            <a:lvl1pPr>
              <a:defRPr/>
            </a:lvl1pPr>
          </a:lstStyle>
          <a:p>
            <a:pPr>
              <a:defRPr/>
            </a:pPr>
            <a:fld id="{AC6C861B-0AD9-448F-94E9-40FE47626DE2}" type="slidenum">
              <a:rPr lang="he-IL"/>
              <a:pPr>
                <a:defRPr/>
              </a:pPr>
              <a:t>‹#›</a:t>
            </a:fld>
            <a:endParaRPr lang="en-US"/>
          </a:p>
        </p:txBody>
      </p:sp>
    </p:spTree>
    <p:extLst>
      <p:ext uri="{BB962C8B-B14F-4D97-AF65-F5344CB8AC3E}">
        <p14:creationId xmlns:p14="http://schemas.microsoft.com/office/powerpoint/2010/main" val="4104924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97574BD5-51B6-4E12-BF05-DF9DF0E62F69}" type="slidenum">
              <a:rPr lang="he-IL"/>
              <a:pPr>
                <a:defRPr/>
              </a:pPr>
              <a:t>‹#›</a:t>
            </a:fld>
            <a:endParaRPr lang="en-US"/>
          </a:p>
        </p:txBody>
      </p:sp>
    </p:spTree>
    <p:extLst>
      <p:ext uri="{BB962C8B-B14F-4D97-AF65-F5344CB8AC3E}">
        <p14:creationId xmlns:p14="http://schemas.microsoft.com/office/powerpoint/2010/main" val="4059431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791075" y="6481763"/>
            <a:ext cx="2130425" cy="301625"/>
          </a:xfrm>
        </p:spPr>
        <p:txBody>
          <a:bodyPr/>
          <a:lstStyle>
            <a:lvl1pPr>
              <a:defRPr/>
            </a:lvl1pPr>
          </a:lstStyle>
          <a:p>
            <a:pPr>
              <a:defRPr/>
            </a:pPr>
            <a:endParaRPr lang="en-US"/>
          </a:p>
        </p:txBody>
      </p:sp>
      <p:sp>
        <p:nvSpPr>
          <p:cNvPr id="8" name="Footer Placeholder 7"/>
          <p:cNvSpPr>
            <a:spLocks noGrp="1"/>
          </p:cNvSpPr>
          <p:nvPr>
            <p:ph type="ftr" sz="quarter" idx="11"/>
          </p:nvPr>
        </p:nvSpPr>
        <p:spPr>
          <a:xfrm>
            <a:off x="457200" y="6481763"/>
            <a:ext cx="4260850" cy="301625"/>
          </a:xfrm>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7589838" y="6483350"/>
            <a:ext cx="503237" cy="301625"/>
          </a:xfrm>
        </p:spPr>
        <p:txBody>
          <a:bodyPr/>
          <a:lstStyle>
            <a:lvl1pPr>
              <a:defRPr/>
            </a:lvl1pPr>
          </a:lstStyle>
          <a:p>
            <a:pPr>
              <a:defRPr/>
            </a:pPr>
            <a:fld id="{E3B29ACB-F1B0-45FD-89CF-21E10A2AB055}" type="slidenum">
              <a:rPr lang="he-IL"/>
              <a:pPr>
                <a:defRPr/>
              </a:pPr>
              <a:t>‹#›</a:t>
            </a:fld>
            <a:endParaRPr lang="en-US"/>
          </a:p>
        </p:txBody>
      </p:sp>
    </p:spTree>
    <p:extLst>
      <p:ext uri="{BB962C8B-B14F-4D97-AF65-F5344CB8AC3E}">
        <p14:creationId xmlns:p14="http://schemas.microsoft.com/office/powerpoint/2010/main" val="1953816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AB3F98BA-1ED4-4BA9-AF6B-C619354B87C4}" type="slidenum">
              <a:rPr lang="he-IL"/>
              <a:pPr>
                <a:defRPr/>
              </a:pPr>
              <a:t>‹#›</a:t>
            </a:fld>
            <a:endParaRPr lang="en-US"/>
          </a:p>
        </p:txBody>
      </p:sp>
    </p:spTree>
    <p:extLst>
      <p:ext uri="{BB962C8B-B14F-4D97-AF65-F5344CB8AC3E}">
        <p14:creationId xmlns:p14="http://schemas.microsoft.com/office/powerpoint/2010/main" val="3722261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5EA53517-8C4B-4E77-B846-B62A1E22B016}" type="slidenum">
              <a:rPr lang="he-IL"/>
              <a:pPr>
                <a:defRPr/>
              </a:pPr>
              <a:t>‹#›</a:t>
            </a:fld>
            <a:endParaRPr lang="en-US"/>
          </a:p>
        </p:txBody>
      </p:sp>
    </p:spTree>
    <p:extLst>
      <p:ext uri="{BB962C8B-B14F-4D97-AF65-F5344CB8AC3E}">
        <p14:creationId xmlns:p14="http://schemas.microsoft.com/office/powerpoint/2010/main" val="970344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a:t>Click to edit Master title style</a:t>
            </a:r>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278563" y="6556375"/>
            <a:ext cx="2133600" cy="301625"/>
          </a:xfrm>
        </p:spPr>
        <p:txBody>
          <a:bodyPr/>
          <a:lstStyle>
            <a:lvl1pPr>
              <a:defRPr sz="900"/>
            </a:lvl1pPr>
          </a:lstStyle>
          <a:p>
            <a:pPr>
              <a:defRPr/>
            </a:pPr>
            <a:endParaRPr lang="en-US"/>
          </a:p>
        </p:txBody>
      </p:sp>
      <p:sp>
        <p:nvSpPr>
          <p:cNvPr id="6" name="Footer Placeholder 5"/>
          <p:cNvSpPr>
            <a:spLocks noGrp="1"/>
          </p:cNvSpPr>
          <p:nvPr>
            <p:ph type="ftr" sz="quarter" idx="11"/>
          </p:nvPr>
        </p:nvSpPr>
        <p:spPr>
          <a:xfrm>
            <a:off x="1135063" y="6556375"/>
            <a:ext cx="5143500" cy="301625"/>
          </a:xfrm>
        </p:spPr>
        <p:txBody>
          <a:bodyPr/>
          <a:lstStyle>
            <a:lvl1pPr>
              <a:defRPr sz="900"/>
            </a:lvl1pPr>
          </a:lstStyle>
          <a:p>
            <a:pPr>
              <a:defRPr/>
            </a:pPr>
            <a:endParaRPr lang="en-US"/>
          </a:p>
        </p:txBody>
      </p:sp>
      <p:sp>
        <p:nvSpPr>
          <p:cNvPr id="7" name="Slide Number Placeholder 6"/>
          <p:cNvSpPr>
            <a:spLocks noGrp="1"/>
          </p:cNvSpPr>
          <p:nvPr>
            <p:ph type="sldNum" sz="quarter" idx="12"/>
          </p:nvPr>
        </p:nvSpPr>
        <p:spPr>
          <a:xfrm>
            <a:off x="8410575" y="6556375"/>
            <a:ext cx="503238" cy="301625"/>
          </a:xfrm>
        </p:spPr>
        <p:txBody>
          <a:bodyPr/>
          <a:lstStyle>
            <a:lvl1pPr>
              <a:defRPr sz="900"/>
            </a:lvl1pPr>
          </a:lstStyle>
          <a:p>
            <a:pPr>
              <a:defRPr/>
            </a:pPr>
            <a:fld id="{BD7BAF86-EFD2-48EE-B483-ED2F8D23973A}" type="slidenum">
              <a:rPr lang="he-IL"/>
              <a:pPr>
                <a:defRPr/>
              </a:pPr>
              <a:t>‹#›</a:t>
            </a:fld>
            <a:endParaRPr lang="en-US"/>
          </a:p>
        </p:txBody>
      </p:sp>
    </p:spTree>
    <p:extLst>
      <p:ext uri="{BB962C8B-B14F-4D97-AF65-F5344CB8AC3E}">
        <p14:creationId xmlns:p14="http://schemas.microsoft.com/office/powerpoint/2010/main" val="3009246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a:t>Click icon to add picture</a:t>
            </a:r>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4"/>
          <p:cNvSpPr>
            <a:spLocks noGrp="1"/>
          </p:cNvSpPr>
          <p:nvPr>
            <p:ph type="dt" sz="half" idx="10"/>
          </p:nvPr>
        </p:nvSpPr>
        <p:spPr>
          <a:xfrm>
            <a:off x="6108700" y="6556375"/>
            <a:ext cx="2101850" cy="301625"/>
          </a:xfrm>
        </p:spPr>
        <p:txBody>
          <a:bodyPr/>
          <a:lstStyle>
            <a:lvl1pPr>
              <a:defRPr sz="900"/>
            </a:lvl1pPr>
          </a:lstStyle>
          <a:p>
            <a:pPr>
              <a:defRPr/>
            </a:pPr>
            <a:endParaRPr lang="en-US"/>
          </a:p>
        </p:txBody>
      </p:sp>
      <p:sp>
        <p:nvSpPr>
          <p:cNvPr id="6" name="Footer Placeholder 5"/>
          <p:cNvSpPr>
            <a:spLocks noGrp="1"/>
          </p:cNvSpPr>
          <p:nvPr>
            <p:ph type="ftr" sz="quarter" idx="11"/>
          </p:nvPr>
        </p:nvSpPr>
        <p:spPr>
          <a:xfrm>
            <a:off x="1169988" y="6557963"/>
            <a:ext cx="4948237" cy="301625"/>
          </a:xfrm>
        </p:spPr>
        <p:txBody>
          <a:bodyPr/>
          <a:lstStyle>
            <a:lvl1pPr>
              <a:defRPr sz="900"/>
            </a:lvl1pPr>
          </a:lstStyle>
          <a:p>
            <a:pPr>
              <a:defRPr/>
            </a:pPr>
            <a:endParaRPr lang="en-US"/>
          </a:p>
        </p:txBody>
      </p:sp>
      <p:sp>
        <p:nvSpPr>
          <p:cNvPr id="7" name="Slide Number Placeholder 6"/>
          <p:cNvSpPr>
            <a:spLocks noGrp="1"/>
          </p:cNvSpPr>
          <p:nvPr>
            <p:ph type="sldNum" sz="quarter" idx="12"/>
          </p:nvPr>
        </p:nvSpPr>
        <p:spPr>
          <a:xfrm>
            <a:off x="8216900" y="6556375"/>
            <a:ext cx="366713" cy="301625"/>
          </a:xfrm>
        </p:spPr>
        <p:txBody>
          <a:bodyPr/>
          <a:lstStyle>
            <a:lvl1pPr>
              <a:defRPr sz="900"/>
            </a:lvl1pPr>
          </a:lstStyle>
          <a:p>
            <a:pPr>
              <a:defRPr/>
            </a:pPr>
            <a:fld id="{4391FD24-327E-4101-A68D-B32415033765}" type="slidenum">
              <a:rPr lang="he-IL"/>
              <a:pPr>
                <a:defRPr/>
              </a:pPr>
              <a:t>‹#›</a:t>
            </a:fld>
            <a:endParaRPr lang="en-US"/>
          </a:p>
        </p:txBody>
      </p:sp>
    </p:spTree>
    <p:extLst>
      <p:ext uri="{BB962C8B-B14F-4D97-AF65-F5344CB8AC3E}">
        <p14:creationId xmlns:p14="http://schemas.microsoft.com/office/powerpoint/2010/main" val="2132843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shade val="48000"/>
                <a:satMod val="230000"/>
                <a:alpha val="11000"/>
              </a:schemeClr>
            </a:gs>
            <a:gs pos="60000">
              <a:schemeClr val="bg2">
                <a:shade val="92000"/>
                <a:satMod val="230000"/>
              </a:schemeClr>
            </a:gs>
            <a:gs pos="100000">
              <a:schemeClr val="bg2">
                <a:tint val="85000"/>
                <a:satMod val="400000"/>
              </a:schemeClr>
            </a:gs>
          </a:gsLst>
          <a:lin ang="2700000" scaled="1"/>
          <a:tileRect/>
        </a:gradFill>
        <a:effectLst/>
      </p:bgPr>
    </p:bg>
    <p:spTree>
      <p:nvGrpSpPr>
        <p:cNvPr id="1" name=""/>
        <p:cNvGrpSpPr/>
        <p:nvPr/>
      </p:nvGrpSpPr>
      <p:grpSpPr>
        <a:xfrm>
          <a:off x="0" y="0"/>
          <a:ext cx="0" cy="0"/>
          <a:chOff x="0" y="0"/>
          <a:chExt cx="0" cy="0"/>
        </a:xfrm>
      </p:grpSpPr>
      <p:sp>
        <p:nvSpPr>
          <p:cNvPr id="11"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sz="2200" b="0"/>
          </a:p>
        </p:txBody>
      </p:sp>
      <p:cxnSp>
        <p:nvCxnSpPr>
          <p:cNvPr id="8"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8288"/>
            <a:ext cx="8229600" cy="1398587"/>
          </a:xfrm>
          <a:prstGeom prst="rect">
            <a:avLst/>
          </a:prstGeom>
        </p:spPr>
        <p:txBody>
          <a:bodyPr vert="horz" anchor="ctr">
            <a:normAutofit/>
          </a:bodyPr>
          <a:lstStyle/>
          <a:p>
            <a:r>
              <a:rPr lang="en-US" dirty="0"/>
              <a:t>Click to edit Master title style</a:t>
            </a:r>
          </a:p>
        </p:txBody>
      </p:sp>
      <p:sp>
        <p:nvSpPr>
          <p:cNvPr id="1030" name="Text Placeholder 12"/>
          <p:cNvSpPr>
            <a:spLocks noGrp="1"/>
          </p:cNvSpPr>
          <p:nvPr>
            <p:ph type="body" idx="1"/>
          </p:nvPr>
        </p:nvSpPr>
        <p:spPr bwMode="auto">
          <a:xfrm>
            <a:off x="457200" y="1882775"/>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4791075" y="6481763"/>
            <a:ext cx="2133600" cy="301625"/>
          </a:xfrm>
          <a:prstGeom prst="rect">
            <a:avLst/>
          </a:prstGeom>
        </p:spPr>
        <p:txBody>
          <a:bodyPr vert="horz" anchor="b"/>
          <a:lstStyle>
            <a:lvl1pPr algn="l" rtl="1" eaLnBrk="1" latinLnBrk="0" hangingPunct="1">
              <a:defRPr kumimoji="0" sz="1000" b="0">
                <a:solidFill>
                  <a:schemeClr val="tx1"/>
                </a:solidFill>
                <a:latin typeface="Arial" charset="0"/>
                <a:cs typeface="Arial" charset="0"/>
              </a:defRPr>
            </a:lvl1pPr>
          </a:lstStyle>
          <a:p>
            <a:pPr>
              <a:defRPr/>
            </a:pPr>
            <a:endParaRPr lang="en-US"/>
          </a:p>
        </p:txBody>
      </p:sp>
      <p:sp>
        <p:nvSpPr>
          <p:cNvPr id="3" name="Footer Placeholder 2"/>
          <p:cNvSpPr>
            <a:spLocks noGrp="1"/>
          </p:cNvSpPr>
          <p:nvPr>
            <p:ph type="ftr" sz="quarter" idx="3"/>
          </p:nvPr>
        </p:nvSpPr>
        <p:spPr>
          <a:xfrm>
            <a:off x="457200" y="6481763"/>
            <a:ext cx="4259263" cy="301625"/>
          </a:xfrm>
          <a:prstGeom prst="rect">
            <a:avLst/>
          </a:prstGeom>
        </p:spPr>
        <p:txBody>
          <a:bodyPr vert="horz" anchor="b"/>
          <a:lstStyle>
            <a:lvl1pPr algn="r" rtl="1" eaLnBrk="1" latinLnBrk="0" hangingPunct="1">
              <a:defRPr kumimoji="0" sz="1000" b="0">
                <a:solidFill>
                  <a:schemeClr val="tx1"/>
                </a:solidFill>
                <a:latin typeface="Arial" charset="0"/>
                <a:cs typeface="Arial" charset="0"/>
              </a:defRPr>
            </a:lvl1pPr>
          </a:lstStyle>
          <a:p>
            <a:pPr>
              <a:defRPr/>
            </a:pPr>
            <a:endParaRPr lang="en-US"/>
          </a:p>
        </p:txBody>
      </p:sp>
      <p:sp>
        <p:nvSpPr>
          <p:cNvPr id="23" name="Slide Number Placeholder 22"/>
          <p:cNvSpPr>
            <a:spLocks noGrp="1"/>
          </p:cNvSpPr>
          <p:nvPr>
            <p:ph type="sldNum" sz="quarter" idx="4"/>
          </p:nvPr>
        </p:nvSpPr>
        <p:spPr>
          <a:xfrm>
            <a:off x="7589838" y="6481763"/>
            <a:ext cx="503237" cy="301625"/>
          </a:xfrm>
          <a:prstGeom prst="rect">
            <a:avLst/>
          </a:prstGeom>
        </p:spPr>
        <p:txBody>
          <a:bodyPr vert="horz" wrap="square" lIns="91440" tIns="45720" rIns="91440" bIns="45720" numCol="1" anchor="b" anchorCtr="0" compatLnSpc="1">
            <a:prstTxWarp prst="textNoShape">
              <a:avLst/>
            </a:prstTxWarp>
          </a:bodyPr>
          <a:lstStyle>
            <a:lvl1pPr algn="ctr" rtl="1" eaLnBrk="1" hangingPunct="1">
              <a:defRPr sz="1200" b="0"/>
            </a:lvl1pPr>
          </a:lstStyle>
          <a:p>
            <a:pPr>
              <a:defRPr/>
            </a:pPr>
            <a:fld id="{C1697373-2994-4861-A8B2-BDCA17BAC855}" type="slidenum">
              <a:rPr lang="he-IL"/>
              <a:pPr>
                <a:defRPr/>
              </a:pPr>
              <a:t>‹#›</a:t>
            </a:fld>
            <a:endParaRPr lang="en-US"/>
          </a:p>
        </p:txBody>
      </p:sp>
    </p:spTree>
  </p:cSld>
  <p:clrMap bg1="dk1" tx1="lt1" bg2="dk2" tx2="lt2" accent1="accent1" accent2="accent2" accent3="accent3" accent4="accent4" accent5="accent5" accent6="accent6" hlink="hlink" folHlink="folHlink"/>
  <p:sldLayoutIdLst>
    <p:sldLayoutId id="2147486199" r:id="rId1"/>
    <p:sldLayoutId id="2147486200" r:id="rId2"/>
    <p:sldLayoutId id="2147486201" r:id="rId3"/>
    <p:sldLayoutId id="2147486202" r:id="rId4"/>
    <p:sldLayoutId id="2147486203" r:id="rId5"/>
    <p:sldLayoutId id="2147486204" r:id="rId6"/>
    <p:sldLayoutId id="2147486205" r:id="rId7"/>
    <p:sldLayoutId id="2147486206" r:id="rId8"/>
    <p:sldLayoutId id="2147486207" r:id="rId9"/>
    <p:sldLayoutId id="2147486208" r:id="rId10"/>
    <p:sldLayoutId id="2147486209" r:id="rId11"/>
  </p:sldLayoutIdLst>
  <p:transition>
    <p:random/>
  </p:transition>
  <p:txStyles>
    <p:titleStyle>
      <a:lvl1pPr marL="484188" indent="-484188" algn="l" rtl="0" eaLnBrk="0" fontAlgn="base" hangingPunct="0">
        <a:spcBef>
          <a:spcPct val="0"/>
        </a:spcBef>
        <a:spcAft>
          <a:spcPct val="0"/>
        </a:spcAft>
        <a:defRPr sz="4200" kern="1200">
          <a:ln w="6350">
            <a:solidFill>
              <a:schemeClr val="accent1">
                <a:shade val="43000"/>
              </a:schemeClr>
            </a:solidFill>
          </a:ln>
          <a:solidFill>
            <a:srgbClr val="FFFFFF"/>
          </a:solidFill>
          <a:effectLst>
            <a:outerShdw blurRad="26000" dist="26000" dir="14500000" algn="tl" rotWithShape="0">
              <a:srgbClr val="000000">
                <a:alpha val="40000"/>
              </a:srgbClr>
            </a:outerShdw>
          </a:effectLst>
          <a:latin typeface="+mj-lt"/>
          <a:ea typeface="Gisha"/>
          <a:cs typeface="+mj-cs"/>
        </a:defRPr>
      </a:lvl1pPr>
      <a:lvl2pPr marL="484188" indent="-484188" algn="l" rtl="0" eaLnBrk="0" fontAlgn="base" hangingPunct="0">
        <a:spcBef>
          <a:spcPct val="0"/>
        </a:spcBef>
        <a:spcAft>
          <a:spcPct val="0"/>
        </a:spcAft>
        <a:defRPr sz="4200">
          <a:solidFill>
            <a:srgbClr val="FFFFFF"/>
          </a:solidFill>
          <a:latin typeface="Century Gothic" pitchFamily="34" charset="0"/>
          <a:ea typeface="Gisha"/>
          <a:cs typeface="Gisha"/>
        </a:defRPr>
      </a:lvl2pPr>
      <a:lvl3pPr marL="484188" indent="-484188" algn="l" rtl="0" eaLnBrk="0" fontAlgn="base" hangingPunct="0">
        <a:spcBef>
          <a:spcPct val="0"/>
        </a:spcBef>
        <a:spcAft>
          <a:spcPct val="0"/>
        </a:spcAft>
        <a:defRPr sz="4200">
          <a:solidFill>
            <a:srgbClr val="FFFFFF"/>
          </a:solidFill>
          <a:latin typeface="Century Gothic" pitchFamily="34" charset="0"/>
          <a:ea typeface="Gisha"/>
          <a:cs typeface="Gisha"/>
        </a:defRPr>
      </a:lvl3pPr>
      <a:lvl4pPr marL="484188" indent="-484188" algn="l" rtl="0" eaLnBrk="0" fontAlgn="base" hangingPunct="0">
        <a:spcBef>
          <a:spcPct val="0"/>
        </a:spcBef>
        <a:spcAft>
          <a:spcPct val="0"/>
        </a:spcAft>
        <a:defRPr sz="4200">
          <a:solidFill>
            <a:srgbClr val="FFFFFF"/>
          </a:solidFill>
          <a:latin typeface="Century Gothic" pitchFamily="34" charset="0"/>
          <a:ea typeface="Gisha"/>
          <a:cs typeface="Gisha"/>
        </a:defRPr>
      </a:lvl4pPr>
      <a:lvl5pPr marL="484188" indent="-484188" algn="l" rtl="0" eaLnBrk="0" fontAlgn="base" hangingPunct="0">
        <a:spcBef>
          <a:spcPct val="0"/>
        </a:spcBef>
        <a:spcAft>
          <a:spcPct val="0"/>
        </a:spcAft>
        <a:defRPr sz="4200">
          <a:solidFill>
            <a:srgbClr val="FFFFFF"/>
          </a:solidFill>
          <a:latin typeface="Century Gothic" pitchFamily="34" charset="0"/>
          <a:ea typeface="Gisha"/>
          <a:cs typeface="Gisha"/>
        </a:defRPr>
      </a:lvl5pPr>
      <a:lvl6pPr marL="941388" indent="-484188" algn="l" rtl="0" fontAlgn="base">
        <a:spcBef>
          <a:spcPct val="0"/>
        </a:spcBef>
        <a:spcAft>
          <a:spcPct val="0"/>
        </a:spcAft>
        <a:defRPr sz="4200">
          <a:solidFill>
            <a:srgbClr val="FFFFFF"/>
          </a:solidFill>
          <a:latin typeface="Century Gothic" pitchFamily="34" charset="0"/>
          <a:ea typeface="Gisha"/>
          <a:cs typeface="Gisha"/>
        </a:defRPr>
      </a:lvl6pPr>
      <a:lvl7pPr marL="1398588" indent="-484188" algn="l" rtl="0" fontAlgn="base">
        <a:spcBef>
          <a:spcPct val="0"/>
        </a:spcBef>
        <a:spcAft>
          <a:spcPct val="0"/>
        </a:spcAft>
        <a:defRPr sz="4200">
          <a:solidFill>
            <a:srgbClr val="FFFFFF"/>
          </a:solidFill>
          <a:latin typeface="Century Gothic" pitchFamily="34" charset="0"/>
          <a:ea typeface="Gisha"/>
          <a:cs typeface="Gisha"/>
        </a:defRPr>
      </a:lvl7pPr>
      <a:lvl8pPr marL="1855788" indent="-484188" algn="l" rtl="0" fontAlgn="base">
        <a:spcBef>
          <a:spcPct val="0"/>
        </a:spcBef>
        <a:spcAft>
          <a:spcPct val="0"/>
        </a:spcAft>
        <a:defRPr sz="4200">
          <a:solidFill>
            <a:srgbClr val="FFFFFF"/>
          </a:solidFill>
          <a:latin typeface="Century Gothic" pitchFamily="34" charset="0"/>
          <a:ea typeface="Gisha"/>
          <a:cs typeface="Gisha"/>
        </a:defRPr>
      </a:lvl8pPr>
      <a:lvl9pPr marL="2312988" indent="-484188" algn="l" rtl="0" fontAlgn="base">
        <a:spcBef>
          <a:spcPct val="0"/>
        </a:spcBef>
        <a:spcAft>
          <a:spcPct val="0"/>
        </a:spcAft>
        <a:defRPr sz="4200">
          <a:solidFill>
            <a:srgbClr val="FFFFFF"/>
          </a:solidFill>
          <a:latin typeface="Century Gothic" pitchFamily="34" charset="0"/>
          <a:ea typeface="Gisha"/>
          <a:cs typeface="Gisha"/>
        </a:defRPr>
      </a:lvl9pPr>
    </p:titleStyle>
    <p:bodyStyle>
      <a:lvl1pPr marL="447675" indent="-382588" algn="l" rtl="0" eaLnBrk="0" fontAlgn="base" hangingPunct="0">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Gisha"/>
          <a:cs typeface="+mn-cs"/>
        </a:defRPr>
      </a:lvl1pPr>
      <a:lvl2pPr marL="822325" indent="-285750" algn="l" rtl="0" eaLnBrk="0" fontAlgn="base" hangingPunct="0">
        <a:spcBef>
          <a:spcPct val="20000"/>
        </a:spcBef>
        <a:spcAft>
          <a:spcPct val="0"/>
        </a:spcAft>
        <a:buClr>
          <a:schemeClr val="accent1"/>
        </a:buClr>
        <a:buSzPct val="95000"/>
        <a:buFont typeface="Verdana" panose="020B0604030504040204" pitchFamily="34" charset="0"/>
        <a:buChar char="›"/>
        <a:defRPr sz="2600" kern="1200">
          <a:solidFill>
            <a:schemeClr val="tx1"/>
          </a:solidFill>
          <a:latin typeface="+mn-lt"/>
          <a:ea typeface="Gisha"/>
          <a:cs typeface="+mn-cs"/>
        </a:defRPr>
      </a:lvl2pPr>
      <a:lvl3pPr marL="1104900" indent="-228600" algn="l" rtl="0" eaLnBrk="0" fontAlgn="base" hangingPunct="0">
        <a:spcBef>
          <a:spcPct val="20000"/>
        </a:spcBef>
        <a:spcAft>
          <a:spcPct val="0"/>
        </a:spcAft>
        <a:buClr>
          <a:schemeClr val="accent1"/>
        </a:buClr>
        <a:buFont typeface="Wingdings 2" panose="05020102010507070707" pitchFamily="18" charset="2"/>
        <a:buChar char=""/>
        <a:defRPr sz="2400" kern="1200">
          <a:solidFill>
            <a:schemeClr val="tx1"/>
          </a:solidFill>
          <a:latin typeface="+mn-lt"/>
          <a:ea typeface="Gisha"/>
          <a:cs typeface="+mn-cs"/>
        </a:defRPr>
      </a:lvl3pPr>
      <a:lvl4pPr marL="1371600" indent="-209550" algn="l" rtl="0" eaLnBrk="0" fontAlgn="base" hangingPunct="0">
        <a:spcBef>
          <a:spcPct val="20000"/>
        </a:spcBef>
        <a:spcAft>
          <a:spcPct val="0"/>
        </a:spcAft>
        <a:buClr>
          <a:schemeClr val="accent1"/>
        </a:buClr>
        <a:buFont typeface="Wingdings 2" panose="05020102010507070707" pitchFamily="18" charset="2"/>
        <a:buChar char=""/>
        <a:defRPr sz="2000" kern="1200">
          <a:solidFill>
            <a:schemeClr val="tx1"/>
          </a:solidFill>
          <a:latin typeface="+mn-lt"/>
          <a:ea typeface="Gisha"/>
          <a:cs typeface="+mn-cs"/>
        </a:defRPr>
      </a:lvl4pPr>
      <a:lvl5pPr marL="1600200" indent="-209550" algn="l" rtl="0" eaLnBrk="0" fontAlgn="base" hangingPunct="0">
        <a:spcBef>
          <a:spcPct val="20000"/>
        </a:spcBef>
        <a:spcAft>
          <a:spcPct val="0"/>
        </a:spcAft>
        <a:buClr>
          <a:srgbClr val="FFFFFF"/>
        </a:buClr>
        <a:buFont typeface="Wingdings 2" panose="05020102010507070707" pitchFamily="18" charset="2"/>
        <a:buChar char=""/>
        <a:defRPr sz="1900" kern="1200">
          <a:solidFill>
            <a:schemeClr val="tx1"/>
          </a:solidFill>
          <a:latin typeface="+mn-lt"/>
          <a:ea typeface="Gish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0.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Subtitle 2"/>
          <p:cNvSpPr>
            <a:spLocks noGrp="1"/>
          </p:cNvSpPr>
          <p:nvPr>
            <p:ph type="subTitle" idx="4294967295"/>
          </p:nvPr>
        </p:nvSpPr>
        <p:spPr>
          <a:xfrm>
            <a:off x="1116013" y="5643563"/>
            <a:ext cx="6929437" cy="1214437"/>
          </a:xfrm>
        </p:spPr>
        <p:txBody>
          <a:bodyPr/>
          <a:lstStyle/>
          <a:p>
            <a:pPr algn="ctr" rtl="1" eaLnBrk="1" hangingPunct="1">
              <a:lnSpc>
                <a:spcPct val="90000"/>
              </a:lnSpc>
              <a:buNone/>
            </a:pPr>
            <a:r>
              <a:rPr lang="he-IL" sz="3600" b="1" dirty="0">
                <a:latin typeface="Times New Roman" panose="02020603050405020304" pitchFamily="18" charset="0"/>
                <a:cs typeface="Times New Roman" panose="02020603050405020304" pitchFamily="18" charset="0"/>
              </a:rPr>
              <a:t>ד"ר חני הרינג</a:t>
            </a:r>
          </a:p>
          <a:p>
            <a:pPr algn="ctr" rtl="1" eaLnBrk="1" hangingPunct="1">
              <a:lnSpc>
                <a:spcPct val="90000"/>
              </a:lnSpc>
              <a:buNone/>
            </a:pPr>
            <a:r>
              <a:rPr lang="he-IL" sz="3600" b="1" dirty="0">
                <a:latin typeface="Times New Roman" panose="02020603050405020304" pitchFamily="18" charset="0"/>
                <a:cs typeface="Times New Roman" panose="02020603050405020304" pitchFamily="18" charset="0"/>
              </a:rPr>
              <a:t>סגנית מנהל הקרן</a:t>
            </a:r>
          </a:p>
        </p:txBody>
      </p:sp>
      <p:pic>
        <p:nvPicPr>
          <p:cNvPr id="15363" name="Picture 4" descr="header_lef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0"/>
            <a:ext cx="6858000" cy="147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9DDD582F-9336-4DAA-BD8E-08F5892E75A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5536" y="2199767"/>
            <a:ext cx="8208912" cy="2718816"/>
          </a:xfrm>
          <a:prstGeom prst="rect">
            <a:avLst/>
          </a:prstGeom>
          <a:solidFill>
            <a:schemeClr val="accent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Tree>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64" y="81606"/>
            <a:ext cx="8774390" cy="956300"/>
          </a:xfrm>
        </p:spPr>
        <p:txBody>
          <a:bodyPr>
            <a:noAutofit/>
          </a:bodyPr>
          <a:lstStyle/>
          <a:p>
            <a:pPr>
              <a:defRPr/>
            </a:pPr>
            <a:r>
              <a:rPr lang="he-IL" sz="4000" b="1" dirty="0">
                <a:solidFill>
                  <a:srgbClr val="FFFF00"/>
                </a:solidFill>
              </a:rPr>
              <a:t>מספר ההגשות (ואחוזי הצלחה) בשנים האחרונות - קבוצה </a:t>
            </a:r>
            <a:r>
              <a:rPr lang="en-US" sz="4000" b="1" dirty="0">
                <a:solidFill>
                  <a:srgbClr val="FFFF00"/>
                </a:solidFill>
              </a:rPr>
              <a:t>II</a:t>
            </a:r>
          </a:p>
        </p:txBody>
      </p:sp>
      <p:graphicFrame>
        <p:nvGraphicFramePr>
          <p:cNvPr id="24666" name="Group 90"/>
          <p:cNvGraphicFramePr>
            <a:graphicFrameLocks noGrp="1"/>
          </p:cNvGraphicFramePr>
          <p:nvPr>
            <p:extLst>
              <p:ext uri="{D42A27DB-BD31-4B8C-83A1-F6EECF244321}">
                <p14:modId xmlns:p14="http://schemas.microsoft.com/office/powerpoint/2010/main" val="321671435"/>
              </p:ext>
            </p:extLst>
          </p:nvPr>
        </p:nvGraphicFramePr>
        <p:xfrm>
          <a:off x="107503" y="1124745"/>
          <a:ext cx="8928993" cy="5785707"/>
        </p:xfrm>
        <a:graphic>
          <a:graphicData uri="http://schemas.openxmlformats.org/drawingml/2006/table">
            <a:tbl>
              <a:tblPr rtl="1"/>
              <a:tblGrid>
                <a:gridCol w="1528403">
                  <a:extLst>
                    <a:ext uri="{9D8B030D-6E8A-4147-A177-3AD203B41FA5}">
                      <a16:colId xmlns:a16="http://schemas.microsoft.com/office/drawing/2014/main" val="2657528980"/>
                    </a:ext>
                  </a:extLst>
                </a:gridCol>
                <a:gridCol w="1528403">
                  <a:extLst>
                    <a:ext uri="{9D8B030D-6E8A-4147-A177-3AD203B41FA5}">
                      <a16:colId xmlns:a16="http://schemas.microsoft.com/office/drawing/2014/main" val="20000"/>
                    </a:ext>
                  </a:extLst>
                </a:gridCol>
                <a:gridCol w="1528403">
                  <a:extLst>
                    <a:ext uri="{9D8B030D-6E8A-4147-A177-3AD203B41FA5}">
                      <a16:colId xmlns:a16="http://schemas.microsoft.com/office/drawing/2014/main" val="20001"/>
                    </a:ext>
                  </a:extLst>
                </a:gridCol>
                <a:gridCol w="1528403">
                  <a:extLst>
                    <a:ext uri="{9D8B030D-6E8A-4147-A177-3AD203B41FA5}">
                      <a16:colId xmlns:a16="http://schemas.microsoft.com/office/drawing/2014/main" val="20002"/>
                    </a:ext>
                  </a:extLst>
                </a:gridCol>
                <a:gridCol w="2815381">
                  <a:extLst>
                    <a:ext uri="{9D8B030D-6E8A-4147-A177-3AD203B41FA5}">
                      <a16:colId xmlns:a16="http://schemas.microsoft.com/office/drawing/2014/main" val="20004"/>
                    </a:ext>
                  </a:extLst>
                </a:gridCol>
              </a:tblGrid>
              <a:tr h="353725">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20/21</a:t>
                      </a:r>
                    </a:p>
                  </a:txBody>
                  <a:tcPr marL="91437" marR="91437" marT="45703" marB="4570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18/19</a:t>
                      </a:r>
                    </a:p>
                  </a:txBody>
                  <a:tcPr marL="91437" marR="91437" marT="45703" marB="4570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16/17</a:t>
                      </a:r>
                    </a:p>
                  </a:txBody>
                  <a:tcPr marL="91437" marR="91437" marT="45703" marB="4570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14/15</a:t>
                      </a:r>
                    </a:p>
                  </a:txBody>
                  <a:tcPr marL="91437" marR="91437" marT="45703" marB="4570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lgn="l" eaLnBrk="0" hangingPunct="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lgn="l" eaLnBrk="0" hangingPunct="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lgn="l" eaLnBrk="0" hangingPunct="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lgn="l" eaLnBrk="0" hangingPunct="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AOR</a:t>
                      </a:r>
                    </a:p>
                  </a:txBody>
                  <a:tcPr marL="91437" marR="91437" marT="45703" marB="4570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53725">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77(31%)</a:t>
                      </a:r>
                    </a:p>
                  </a:txBody>
                  <a:tcPr marL="91437" marR="91437" marT="45703" marB="45703"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71 (32%)</a:t>
                      </a:r>
                    </a:p>
                  </a:txBody>
                  <a:tcPr marL="91437" marR="91437" marT="45703" marB="45703"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79 (38%)</a:t>
                      </a:r>
                    </a:p>
                  </a:txBody>
                  <a:tcPr marL="91437" marR="91437" marT="45703" marB="45703"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90 (30%)</a:t>
                      </a:r>
                    </a:p>
                  </a:txBody>
                  <a:tcPr marL="91437" marR="91437" marT="45703" marB="45703"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tc>
                  <a:txBody>
                    <a:bodyPr/>
                    <a:lstStyle>
                      <a:lvl1pPr algn="l" eaLnBrk="0" hangingPunct="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lgn="l" eaLnBrk="0" hangingPunct="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lgn="l" eaLnBrk="0" hangingPunct="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lgn="l" eaLnBrk="0" hangingPunct="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lgn="l" eaLnBrk="0" hangingPunct="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Physics</a:t>
                      </a:r>
                    </a:p>
                  </a:txBody>
                  <a:tcPr marL="91437" marR="91437" marT="45703" marB="45703"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extLst>
                  <a:ext uri="{0D108BD9-81ED-4DB2-BD59-A6C34878D82A}">
                    <a16:rowId xmlns:a16="http://schemas.microsoft.com/office/drawing/2014/main" val="10001"/>
                  </a:ext>
                </a:extLst>
              </a:tr>
              <a:tr h="353725">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43(30%)</a:t>
                      </a:r>
                    </a:p>
                  </a:txBody>
                  <a:tcPr marL="91437" marR="91437" marT="45703" marB="45703" horzOverflow="overflow">
                    <a:lnL>
                      <a:noFill/>
                    </a:lnL>
                    <a:lnR>
                      <a:noFill/>
                    </a:lnR>
                    <a:lnT>
                      <a:noFill/>
                    </a:lnT>
                    <a:lnB>
                      <a:noFill/>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39 (21%)</a:t>
                      </a:r>
                    </a:p>
                  </a:txBody>
                  <a:tcPr marL="91437" marR="91437" marT="45703" marB="45703" horzOverflow="overflow">
                    <a:lnL>
                      <a:noFill/>
                    </a:lnL>
                    <a:lnR>
                      <a:noFill/>
                    </a:lnR>
                    <a:lnT>
                      <a:noFill/>
                    </a:lnT>
                    <a:lnB>
                      <a:noFill/>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32 (34%)</a:t>
                      </a:r>
                    </a:p>
                  </a:txBody>
                  <a:tcPr marL="91437" marR="91437" marT="45703" marB="45703" horzOverflow="overflow">
                    <a:lnL>
                      <a:noFill/>
                    </a:lnL>
                    <a:lnR>
                      <a:noFill/>
                    </a:lnR>
                    <a:lnT>
                      <a:noFill/>
                    </a:lnT>
                    <a:lnB>
                      <a:noFill/>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44 (27%)</a:t>
                      </a:r>
                    </a:p>
                  </a:txBody>
                  <a:tcPr marL="91437" marR="91437" marT="45703" marB="45703" horzOverflow="overflow">
                    <a:lnL>
                      <a:noFill/>
                    </a:lnL>
                    <a:lnR>
                      <a:noFill/>
                    </a:lnR>
                    <a:lnT>
                      <a:noFill/>
                    </a:lnT>
                    <a:lnB>
                      <a:noFill/>
                    </a:lnB>
                    <a:lnTlToBr>
                      <a:noFill/>
                    </a:lnTlToBr>
                    <a:lnBlToTr>
                      <a:noFill/>
                    </a:lnBlToTr>
                    <a:noFill/>
                  </a:tcPr>
                </a:tc>
                <a:tc>
                  <a:txBody>
                    <a:bodyPr/>
                    <a:lstStyle>
                      <a:lvl1pPr algn="l" eaLnBrk="0" hangingPunct="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lgn="l" eaLnBrk="0" hangingPunct="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lgn="l" eaLnBrk="0" hangingPunct="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lgn="l" eaLnBrk="0" hangingPunct="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lgn="l" eaLnBrk="0" hangingPunct="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Chemistry</a:t>
                      </a:r>
                    </a:p>
                  </a:txBody>
                  <a:tcPr marL="91437" marR="91437" marT="45703" marB="45703"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619043">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34(44%)</a:t>
                      </a:r>
                    </a:p>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31(26%)</a:t>
                      </a:r>
                    </a:p>
                  </a:txBody>
                  <a:tcPr marL="91437" marR="91437" marT="45703" marB="45703" horzOverflow="overflow">
                    <a:lnL>
                      <a:noFill/>
                    </a:lnL>
                    <a:lnR>
                      <a:noFill/>
                    </a:lnR>
                    <a:lnT>
                      <a:noFill/>
                    </a:lnT>
                    <a:lnB>
                      <a:noFill/>
                    </a:lnB>
                    <a:lnTlToBr>
                      <a:noFill/>
                    </a:lnTlToBr>
                    <a:lnBlToTr>
                      <a:noFill/>
                    </a:lnBlToTr>
                    <a:solidFill>
                      <a:schemeClr val="tx1">
                        <a:alpha val="20000"/>
                      </a:schemeClr>
                    </a:solid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58 (38%)</a:t>
                      </a:r>
                      <a:endParaRPr kumimoji="0" lang="he-IL"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endParaRPr>
                    </a:p>
                    <a:p>
                      <a:pPr marL="0" marR="0" lvl="0" indent="0" algn="l"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   29 (45%)</a:t>
                      </a:r>
                    </a:p>
                  </a:txBody>
                  <a:tcPr marL="91437" marR="91437" marT="45703" marB="45703" horzOverflow="overflow">
                    <a:lnL>
                      <a:noFill/>
                    </a:lnL>
                    <a:lnR>
                      <a:noFill/>
                    </a:lnR>
                    <a:lnT>
                      <a:noFill/>
                    </a:lnT>
                    <a:lnB>
                      <a:noFill/>
                    </a:lnB>
                    <a:lnTlToBr>
                      <a:noFill/>
                    </a:lnTlToBr>
                    <a:lnBlToTr>
                      <a:noFill/>
                    </a:lnBlToTr>
                    <a:solidFill>
                      <a:schemeClr val="tx1">
                        <a:alpha val="20000"/>
                      </a:schemeClr>
                    </a:solid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47 (34%)</a:t>
                      </a:r>
                    </a:p>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41 (34%)</a:t>
                      </a:r>
                    </a:p>
                  </a:txBody>
                  <a:tcPr marL="91437" marR="91437" marT="45703" marB="45703" horzOverflow="overflow">
                    <a:lnL>
                      <a:noFill/>
                    </a:lnL>
                    <a:lnR>
                      <a:noFill/>
                    </a:lnR>
                    <a:lnT>
                      <a:noFill/>
                    </a:lnT>
                    <a:lnB>
                      <a:noFill/>
                    </a:lnB>
                    <a:lnTlToBr>
                      <a:noFill/>
                    </a:lnTlToBr>
                    <a:lnBlToTr>
                      <a:noFill/>
                    </a:lnBlToTr>
                    <a:solidFill>
                      <a:schemeClr val="tx1">
                        <a:alpha val="20000"/>
                      </a:schemeClr>
                    </a:solid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56 (30%)</a:t>
                      </a:r>
                    </a:p>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56 (21%)</a:t>
                      </a:r>
                    </a:p>
                  </a:txBody>
                  <a:tcPr marL="91437" marR="91437" marT="45703" marB="45703" horzOverflow="overflow">
                    <a:lnL>
                      <a:noFill/>
                    </a:lnL>
                    <a:lnR>
                      <a:noFill/>
                    </a:lnR>
                    <a:lnT>
                      <a:noFill/>
                    </a:lnT>
                    <a:lnB>
                      <a:noFill/>
                    </a:lnB>
                    <a:lnTlToBr>
                      <a:noFill/>
                    </a:lnTlToBr>
                    <a:lnBlToTr>
                      <a:noFill/>
                    </a:lnBlToTr>
                    <a:solidFill>
                      <a:schemeClr val="tx1">
                        <a:alpha val="20000"/>
                      </a:schemeClr>
                    </a:solidFill>
                  </a:tcPr>
                </a:tc>
                <a:tc>
                  <a:txBody>
                    <a:bodyPr/>
                    <a:lstStyle>
                      <a:lvl1pPr algn="l" eaLnBrk="0" hangingPunct="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lgn="l" eaLnBrk="0" hangingPunct="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lgn="l" eaLnBrk="0" hangingPunct="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lgn="l" eaLnBrk="0" hangingPunct="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lgn="l" eaLnBrk="0" hangingPunct="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Mathematics</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Computer Sciences</a:t>
                      </a:r>
                    </a:p>
                  </a:txBody>
                  <a:tcPr marL="91437" marR="91437" marT="45703" marB="45703" horzOverflow="overflow">
                    <a:lnL>
                      <a:noFill/>
                    </a:lnL>
                    <a:lnR>
                      <a:noFill/>
                    </a:lnR>
                    <a:lnT>
                      <a:noFill/>
                    </a:lnT>
                    <a:lnB>
                      <a:noFill/>
                    </a:lnB>
                    <a:lnTlToBr>
                      <a:noFill/>
                    </a:lnTlToBr>
                    <a:lnBlToTr>
                      <a:noFill/>
                    </a:lnBlToTr>
                    <a:solidFill>
                      <a:schemeClr val="tx1">
                        <a:alpha val="20000"/>
                      </a:schemeClr>
                    </a:solidFill>
                  </a:tcPr>
                </a:tc>
                <a:extLst>
                  <a:ext uri="{0D108BD9-81ED-4DB2-BD59-A6C34878D82A}">
                    <a16:rowId xmlns:a16="http://schemas.microsoft.com/office/drawing/2014/main" val="10003"/>
                  </a:ext>
                </a:extLst>
              </a:tr>
              <a:tr h="353725">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44(30%)</a:t>
                      </a:r>
                    </a:p>
                  </a:txBody>
                  <a:tcPr marL="91437" marR="91437" marT="45703" marB="45703" horzOverflow="overflow">
                    <a:lnL>
                      <a:noFill/>
                    </a:lnL>
                    <a:lnR>
                      <a:noFill/>
                    </a:lnR>
                    <a:lnT>
                      <a:noFill/>
                    </a:lnT>
                    <a:lnB>
                      <a:noFill/>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30 (30%)</a:t>
                      </a:r>
                    </a:p>
                  </a:txBody>
                  <a:tcPr marL="91437" marR="91437" marT="45703" marB="45703" horzOverflow="overflow">
                    <a:lnL>
                      <a:noFill/>
                    </a:lnL>
                    <a:lnR>
                      <a:noFill/>
                    </a:lnR>
                    <a:lnT>
                      <a:noFill/>
                    </a:lnT>
                    <a:lnB>
                      <a:noFill/>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42 (33%)</a:t>
                      </a:r>
                    </a:p>
                  </a:txBody>
                  <a:tcPr marL="91437" marR="91437" marT="45703" marB="45703" horzOverflow="overflow">
                    <a:lnL>
                      <a:noFill/>
                    </a:lnL>
                    <a:lnR>
                      <a:noFill/>
                    </a:lnR>
                    <a:lnT>
                      <a:noFill/>
                    </a:lnT>
                    <a:lnB>
                      <a:noFill/>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30 (27%)</a:t>
                      </a:r>
                    </a:p>
                  </a:txBody>
                  <a:tcPr marL="91437" marR="91437" marT="45703" marB="45703" horzOverflow="overflow">
                    <a:lnL>
                      <a:noFill/>
                    </a:lnL>
                    <a:lnR>
                      <a:noFill/>
                    </a:lnR>
                    <a:lnT>
                      <a:noFill/>
                    </a:lnT>
                    <a:lnB>
                      <a:noFill/>
                    </a:lnB>
                    <a:lnTlToBr>
                      <a:noFill/>
                    </a:lnTlToBr>
                    <a:lnBlToTr>
                      <a:noFill/>
                    </a:lnBlToTr>
                    <a:noFill/>
                  </a:tcPr>
                </a:tc>
                <a:tc>
                  <a:txBody>
                    <a:bodyPr/>
                    <a:lstStyle>
                      <a:lvl1pPr algn="l" eaLnBrk="0" hangingPunct="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lgn="l" eaLnBrk="0" hangingPunct="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lgn="l" eaLnBrk="0" hangingPunct="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lgn="l" eaLnBrk="0" hangingPunct="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lgn="l" eaLnBrk="0" hangingPunct="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Material Sciences</a:t>
                      </a:r>
                    </a:p>
                  </a:txBody>
                  <a:tcPr marL="91437" marR="91437" marT="45703" marB="45703"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498153">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22(23%)</a:t>
                      </a:r>
                    </a:p>
                  </a:txBody>
                  <a:tcPr marL="91437" marR="91437" marT="45703" marB="45703" horzOverflow="overflow">
                    <a:lnL>
                      <a:noFill/>
                    </a:lnL>
                    <a:lnR>
                      <a:noFill/>
                    </a:lnR>
                    <a:lnT>
                      <a:noFill/>
                    </a:lnT>
                    <a:lnB>
                      <a:noFill/>
                    </a:lnB>
                    <a:lnTlToBr>
                      <a:noFill/>
                    </a:lnTlToBr>
                    <a:lnBlToTr>
                      <a:noFill/>
                    </a:lnBlToTr>
                    <a:solidFill>
                      <a:schemeClr val="tx1">
                        <a:alpha val="20000"/>
                      </a:schemeClr>
                    </a:solid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27 (22%)</a:t>
                      </a:r>
                    </a:p>
                  </a:txBody>
                  <a:tcPr marL="91437" marR="91437" marT="45703" marB="45703" horzOverflow="overflow">
                    <a:lnL>
                      <a:noFill/>
                    </a:lnL>
                    <a:lnR>
                      <a:noFill/>
                    </a:lnR>
                    <a:lnT>
                      <a:noFill/>
                    </a:lnT>
                    <a:lnB>
                      <a:noFill/>
                    </a:lnB>
                    <a:lnTlToBr>
                      <a:noFill/>
                    </a:lnTlToBr>
                    <a:lnBlToTr>
                      <a:noFill/>
                    </a:lnBlToTr>
                    <a:solidFill>
                      <a:schemeClr val="tx1">
                        <a:alpha val="20000"/>
                      </a:schemeClr>
                    </a:solid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22 (27%)</a:t>
                      </a:r>
                    </a:p>
                  </a:txBody>
                  <a:tcPr marL="91437" marR="91437" marT="45703" marB="45703" horzOverflow="overflow">
                    <a:lnL>
                      <a:noFill/>
                    </a:lnL>
                    <a:lnR>
                      <a:noFill/>
                    </a:lnR>
                    <a:lnT>
                      <a:noFill/>
                    </a:lnT>
                    <a:lnB>
                      <a:noFill/>
                    </a:lnB>
                    <a:lnTlToBr>
                      <a:noFill/>
                    </a:lnTlToBr>
                    <a:lnBlToTr>
                      <a:noFill/>
                    </a:lnBlToTr>
                    <a:solidFill>
                      <a:schemeClr val="tx1">
                        <a:alpha val="20000"/>
                      </a:schemeClr>
                    </a:solid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29 (24%)</a:t>
                      </a:r>
                    </a:p>
                  </a:txBody>
                  <a:tcPr marL="91437" marR="91437" marT="45703" marB="45703" horzOverflow="overflow">
                    <a:lnL>
                      <a:noFill/>
                    </a:lnL>
                    <a:lnR>
                      <a:noFill/>
                    </a:lnR>
                    <a:lnT>
                      <a:noFill/>
                    </a:lnT>
                    <a:lnB>
                      <a:noFill/>
                    </a:lnB>
                    <a:lnTlToBr>
                      <a:noFill/>
                    </a:lnTlToBr>
                    <a:lnBlToTr>
                      <a:noFill/>
                    </a:lnBlToTr>
                    <a:solidFill>
                      <a:schemeClr val="tx1">
                        <a:alpha val="20000"/>
                      </a:schemeClr>
                    </a:solidFill>
                  </a:tcPr>
                </a:tc>
                <a:tc>
                  <a:txBody>
                    <a:bodyPr/>
                    <a:lstStyle>
                      <a:lvl1pPr algn="l" eaLnBrk="0" hangingPunct="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lgn="l" eaLnBrk="0" hangingPunct="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lgn="l" eaLnBrk="0" hangingPunct="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lgn="l" eaLnBrk="0" hangingPunct="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lgn="l" eaLnBrk="0" hangingPunct="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Atmosph</a:t>
                      </a:r>
                      <a:r>
                        <a:rPr kumimoji="0" lang="en-US" sz="14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 &amp; Earth Sciences</a:t>
                      </a:r>
                    </a:p>
                  </a:txBody>
                  <a:tcPr marL="91437" marR="91437" marT="45703" marB="45703" horzOverflow="overflow">
                    <a:lnL>
                      <a:noFill/>
                    </a:lnL>
                    <a:lnR>
                      <a:noFill/>
                    </a:lnR>
                    <a:lnT>
                      <a:noFill/>
                    </a:lnT>
                    <a:lnB>
                      <a:noFill/>
                    </a:lnB>
                    <a:lnTlToBr>
                      <a:noFill/>
                    </a:lnTlToBr>
                    <a:lnBlToTr>
                      <a:noFill/>
                    </a:lnBlToTr>
                    <a:solidFill>
                      <a:schemeClr val="tx1">
                        <a:alpha val="20000"/>
                      </a:schemeClr>
                    </a:solidFill>
                  </a:tcPr>
                </a:tc>
                <a:extLst>
                  <a:ext uri="{0D108BD9-81ED-4DB2-BD59-A6C34878D82A}">
                    <a16:rowId xmlns:a16="http://schemas.microsoft.com/office/drawing/2014/main" val="10005"/>
                  </a:ext>
                </a:extLst>
              </a:tr>
              <a:tr h="360684">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13(23%)</a:t>
                      </a:r>
                    </a:p>
                  </a:txBody>
                  <a:tcPr marL="91437" marR="91437" marT="45703" marB="45703" horzOverflow="overflow">
                    <a:lnL>
                      <a:noFill/>
                    </a:lnL>
                    <a:lnR>
                      <a:noFill/>
                    </a:lnR>
                    <a:lnT>
                      <a:noFill/>
                    </a:lnT>
                    <a:lnB>
                      <a:noFill/>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8 (12%)</a:t>
                      </a:r>
                    </a:p>
                  </a:txBody>
                  <a:tcPr marL="91437" marR="91437" marT="45703" marB="45703" horzOverflow="overflow">
                    <a:lnL>
                      <a:noFill/>
                    </a:lnL>
                    <a:lnR>
                      <a:noFill/>
                    </a:lnR>
                    <a:lnT>
                      <a:noFill/>
                    </a:lnT>
                    <a:lnB>
                      <a:noFill/>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17 (12%)</a:t>
                      </a:r>
                    </a:p>
                  </a:txBody>
                  <a:tcPr marL="91437" marR="91437" marT="45703" marB="45703" horzOverflow="overflow">
                    <a:lnL>
                      <a:noFill/>
                    </a:lnL>
                    <a:lnR>
                      <a:noFill/>
                    </a:lnR>
                    <a:lnT>
                      <a:noFill/>
                    </a:lnT>
                    <a:lnB>
                      <a:noFill/>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14 (21%)</a:t>
                      </a:r>
                    </a:p>
                  </a:txBody>
                  <a:tcPr marL="91437" marR="91437" marT="45703" marB="45703" horzOverflow="overflow">
                    <a:lnL>
                      <a:noFill/>
                    </a:lnL>
                    <a:lnR>
                      <a:noFill/>
                    </a:lnR>
                    <a:lnT>
                      <a:noFill/>
                    </a:lnT>
                    <a:lnB>
                      <a:noFill/>
                    </a:lnB>
                    <a:lnTlToBr>
                      <a:noFill/>
                    </a:lnTlToBr>
                    <a:lnBlToTr>
                      <a:noFill/>
                    </a:lnBlToTr>
                    <a:noFill/>
                  </a:tcPr>
                </a:tc>
                <a:tc>
                  <a:txBody>
                    <a:bodyPr/>
                    <a:lstStyle>
                      <a:lvl1pPr algn="l" eaLnBrk="0" hangingPunct="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lgn="l" eaLnBrk="0" hangingPunct="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lgn="l" eaLnBrk="0" hangingPunct="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lgn="l" eaLnBrk="0" hangingPunct="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lgn="l" eaLnBrk="0" hangingPunct="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Environmental Sciences</a:t>
                      </a:r>
                    </a:p>
                  </a:txBody>
                  <a:tcPr marL="91437" marR="91437" marT="45703" marB="45703"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353725">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a:t>
                      </a:r>
                    </a:p>
                  </a:txBody>
                  <a:tcPr marL="91437" marR="91437" marT="45703" marB="45703" horzOverflow="overflow">
                    <a:lnL>
                      <a:noFill/>
                    </a:lnL>
                    <a:lnR>
                      <a:noFill/>
                    </a:lnR>
                    <a:lnT>
                      <a:noFill/>
                    </a:lnT>
                    <a:lnB>
                      <a:noFill/>
                    </a:lnB>
                    <a:lnTlToBr>
                      <a:noFill/>
                    </a:lnTlToBr>
                    <a:lnBlToTr>
                      <a:noFill/>
                    </a:lnBlToTr>
                    <a:solidFill>
                      <a:schemeClr val="tx1">
                        <a:alpha val="20000"/>
                      </a:schemeClr>
                    </a:solid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a:t>
                      </a:r>
                    </a:p>
                  </a:txBody>
                  <a:tcPr marL="91437" marR="91437" marT="45703" marB="45703" horzOverflow="overflow">
                    <a:lnL>
                      <a:noFill/>
                    </a:lnL>
                    <a:lnR>
                      <a:noFill/>
                    </a:lnR>
                    <a:lnT>
                      <a:noFill/>
                    </a:lnT>
                    <a:lnB>
                      <a:noFill/>
                    </a:lnB>
                    <a:lnTlToBr>
                      <a:noFill/>
                    </a:lnTlToBr>
                    <a:lnBlToTr>
                      <a:noFill/>
                    </a:lnBlToTr>
                    <a:solidFill>
                      <a:schemeClr val="tx1">
                        <a:alpha val="20000"/>
                      </a:schemeClr>
                    </a:solid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26(23%)</a:t>
                      </a:r>
                    </a:p>
                  </a:txBody>
                  <a:tcPr marL="91437" marR="91437" marT="45703" marB="45703" horzOverflow="overflow">
                    <a:lnL>
                      <a:noFill/>
                    </a:lnL>
                    <a:lnR>
                      <a:noFill/>
                    </a:lnR>
                    <a:lnT>
                      <a:noFill/>
                    </a:lnT>
                    <a:lnB>
                      <a:noFill/>
                    </a:lnB>
                    <a:lnTlToBr>
                      <a:noFill/>
                    </a:lnTlToBr>
                    <a:lnBlToTr>
                      <a:noFill/>
                    </a:lnBlToTr>
                    <a:solidFill>
                      <a:schemeClr val="tx1">
                        <a:alpha val="20000"/>
                      </a:schemeClr>
                    </a:solid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21 (14%)</a:t>
                      </a:r>
                    </a:p>
                  </a:txBody>
                  <a:tcPr marL="91437" marR="91437" marT="45703" marB="45703" horzOverflow="overflow">
                    <a:lnL>
                      <a:noFill/>
                    </a:lnL>
                    <a:lnR>
                      <a:noFill/>
                    </a:lnR>
                    <a:lnT>
                      <a:noFill/>
                    </a:lnT>
                    <a:lnB>
                      <a:noFill/>
                    </a:lnB>
                    <a:lnTlToBr>
                      <a:noFill/>
                    </a:lnTlToBr>
                    <a:lnBlToTr>
                      <a:noFill/>
                    </a:lnBlToTr>
                    <a:solidFill>
                      <a:schemeClr val="tx1">
                        <a:alpha val="20000"/>
                      </a:schemeClr>
                    </a:solidFill>
                  </a:tcPr>
                </a:tc>
                <a:tc>
                  <a:txBody>
                    <a:bodyPr/>
                    <a:lstStyle>
                      <a:lvl1pPr algn="l" eaLnBrk="0" hangingPunct="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lgn="l" eaLnBrk="0" hangingPunct="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lgn="l" eaLnBrk="0" hangingPunct="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lgn="l" eaLnBrk="0" hangingPunct="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lgn="l" eaLnBrk="0" hangingPunct="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Ecology</a:t>
                      </a:r>
                    </a:p>
                  </a:txBody>
                  <a:tcPr marL="91437" marR="91437" marT="45703" marB="45703" horzOverflow="overflow">
                    <a:lnL>
                      <a:noFill/>
                    </a:lnL>
                    <a:lnR>
                      <a:noFill/>
                    </a:lnR>
                    <a:lnT>
                      <a:noFill/>
                    </a:lnT>
                    <a:lnB>
                      <a:noFill/>
                    </a:lnB>
                    <a:lnTlToBr>
                      <a:noFill/>
                    </a:lnTlToBr>
                    <a:lnBlToTr>
                      <a:noFill/>
                    </a:lnBlToTr>
                    <a:solidFill>
                      <a:schemeClr val="tx1">
                        <a:alpha val="20000"/>
                      </a:schemeClr>
                    </a:solidFill>
                  </a:tcPr>
                </a:tc>
                <a:extLst>
                  <a:ext uri="{0D108BD9-81ED-4DB2-BD59-A6C34878D82A}">
                    <a16:rowId xmlns:a16="http://schemas.microsoft.com/office/drawing/2014/main" val="10007"/>
                  </a:ext>
                </a:extLst>
              </a:tr>
              <a:tr h="353725">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6(33%)</a:t>
                      </a:r>
                    </a:p>
                  </a:txBody>
                  <a:tcPr marL="91437" marR="91437" marT="45703" marB="45703" horzOverflow="overflow">
                    <a:lnL>
                      <a:noFill/>
                    </a:lnL>
                    <a:lnR>
                      <a:noFill/>
                    </a:lnR>
                    <a:lnT>
                      <a:noFill/>
                    </a:lnT>
                    <a:lnB>
                      <a:noFill/>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7 (29%)</a:t>
                      </a:r>
                    </a:p>
                  </a:txBody>
                  <a:tcPr marL="91437" marR="91437" marT="45703" marB="45703" horzOverflow="overflow">
                    <a:lnL>
                      <a:noFill/>
                    </a:lnL>
                    <a:lnR>
                      <a:noFill/>
                    </a:lnR>
                    <a:lnT>
                      <a:noFill/>
                    </a:lnT>
                    <a:lnB>
                      <a:noFill/>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11 (18%)</a:t>
                      </a:r>
                    </a:p>
                  </a:txBody>
                  <a:tcPr marL="91437" marR="91437" marT="45703" marB="45703" horzOverflow="overflow">
                    <a:lnL>
                      <a:noFill/>
                    </a:lnL>
                    <a:lnR>
                      <a:noFill/>
                    </a:lnR>
                    <a:lnT>
                      <a:noFill/>
                    </a:lnT>
                    <a:lnB>
                      <a:noFill/>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9 (22%)</a:t>
                      </a:r>
                    </a:p>
                  </a:txBody>
                  <a:tcPr marL="91437" marR="91437" marT="45703" marB="45703" horzOverflow="overflow">
                    <a:lnL>
                      <a:noFill/>
                    </a:lnL>
                    <a:lnR>
                      <a:noFill/>
                    </a:lnR>
                    <a:lnT>
                      <a:noFill/>
                    </a:lnT>
                    <a:lnB>
                      <a:noFill/>
                    </a:lnB>
                    <a:lnTlToBr>
                      <a:noFill/>
                    </a:lnTlToBr>
                    <a:lnBlToTr>
                      <a:noFill/>
                    </a:lnBlToTr>
                    <a:noFill/>
                  </a:tcPr>
                </a:tc>
                <a:tc>
                  <a:txBody>
                    <a:bodyPr/>
                    <a:lstStyle>
                      <a:lvl1pPr algn="l" eaLnBrk="0" hangingPunct="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lgn="l" eaLnBrk="0" hangingPunct="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lgn="l" eaLnBrk="0" hangingPunct="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lgn="l" eaLnBrk="0" hangingPunct="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lgn="l" eaLnBrk="0" hangingPunct="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Energy</a:t>
                      </a:r>
                    </a:p>
                  </a:txBody>
                  <a:tcPr marL="91437" marR="91437" marT="45703" marB="45703"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8"/>
                  </a:ext>
                </a:extLst>
              </a:tr>
              <a:tr h="353725">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a:t>
                      </a:r>
                    </a:p>
                  </a:txBody>
                  <a:tcPr marL="91437" marR="91437" marT="45703" marB="45703" horzOverflow="overflow">
                    <a:lnL>
                      <a:noFill/>
                    </a:lnL>
                    <a:lnR>
                      <a:noFill/>
                    </a:lnR>
                    <a:lnT>
                      <a:noFill/>
                    </a:lnT>
                    <a:lnB>
                      <a:noFill/>
                    </a:lnB>
                    <a:lnTlToBr>
                      <a:noFill/>
                    </a:lnTlToBr>
                    <a:lnBlToTr>
                      <a:noFill/>
                    </a:lnBlToTr>
                    <a:solidFill>
                      <a:schemeClr val="tx1">
                        <a:alpha val="20000"/>
                      </a:schemeClr>
                    </a:solid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a:t>
                      </a:r>
                    </a:p>
                  </a:txBody>
                  <a:tcPr marL="91437" marR="91437" marT="45703" marB="45703" horzOverflow="overflow">
                    <a:lnL>
                      <a:noFill/>
                    </a:lnL>
                    <a:lnR>
                      <a:noFill/>
                    </a:lnR>
                    <a:lnT>
                      <a:noFill/>
                    </a:lnT>
                    <a:lnB>
                      <a:noFill/>
                    </a:lnB>
                    <a:lnTlToBr>
                      <a:noFill/>
                    </a:lnTlToBr>
                    <a:lnBlToTr>
                      <a:noFill/>
                    </a:lnBlToTr>
                    <a:solidFill>
                      <a:schemeClr val="tx1">
                        <a:alpha val="20000"/>
                      </a:schemeClr>
                    </a:solid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10 (10%)</a:t>
                      </a:r>
                    </a:p>
                  </a:txBody>
                  <a:tcPr marL="91437" marR="91437" marT="45703" marB="45703" horzOverflow="overflow">
                    <a:lnL>
                      <a:noFill/>
                    </a:lnL>
                    <a:lnR>
                      <a:noFill/>
                    </a:lnR>
                    <a:lnT>
                      <a:noFill/>
                    </a:lnT>
                    <a:lnB>
                      <a:noFill/>
                    </a:lnB>
                    <a:lnTlToBr>
                      <a:noFill/>
                    </a:lnTlToBr>
                    <a:lnBlToTr>
                      <a:noFill/>
                    </a:lnBlToTr>
                    <a:solidFill>
                      <a:schemeClr val="tx1">
                        <a:alpha val="20000"/>
                      </a:schemeClr>
                    </a:solid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13 (23%)</a:t>
                      </a:r>
                    </a:p>
                  </a:txBody>
                  <a:tcPr marL="91437" marR="91437" marT="45703" marB="45703" horzOverflow="overflow">
                    <a:lnL>
                      <a:noFill/>
                    </a:lnL>
                    <a:lnR>
                      <a:noFill/>
                    </a:lnR>
                    <a:lnT>
                      <a:noFill/>
                    </a:lnT>
                    <a:lnB>
                      <a:noFill/>
                    </a:lnB>
                    <a:lnTlToBr>
                      <a:noFill/>
                    </a:lnTlToBr>
                    <a:lnBlToTr>
                      <a:noFill/>
                    </a:lnBlToTr>
                    <a:solidFill>
                      <a:schemeClr val="tx1">
                        <a:alpha val="20000"/>
                      </a:schemeClr>
                    </a:solidFill>
                  </a:tcPr>
                </a:tc>
                <a:tc>
                  <a:txBody>
                    <a:bodyPr/>
                    <a:lstStyle>
                      <a:lvl1pPr algn="l" eaLnBrk="0" hangingPunct="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lgn="l" eaLnBrk="0" hangingPunct="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lgn="l" eaLnBrk="0" hangingPunct="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lgn="l" eaLnBrk="0" hangingPunct="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lgn="l" eaLnBrk="0" hangingPunct="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Oceanography</a:t>
                      </a:r>
                    </a:p>
                  </a:txBody>
                  <a:tcPr marL="91437" marR="91437" marT="45703" marB="45703" horzOverflow="overflow">
                    <a:lnL>
                      <a:noFill/>
                    </a:lnL>
                    <a:lnR>
                      <a:noFill/>
                    </a:lnR>
                    <a:lnT>
                      <a:noFill/>
                    </a:lnT>
                    <a:lnB>
                      <a:noFill/>
                    </a:lnB>
                    <a:lnTlToBr>
                      <a:noFill/>
                    </a:lnTlToBr>
                    <a:lnBlToTr>
                      <a:noFill/>
                    </a:lnBlToTr>
                    <a:solidFill>
                      <a:schemeClr val="tx1">
                        <a:alpha val="20000"/>
                      </a:schemeClr>
                    </a:solidFill>
                  </a:tcPr>
                </a:tc>
                <a:extLst>
                  <a:ext uri="{0D108BD9-81ED-4DB2-BD59-A6C34878D82A}">
                    <a16:rowId xmlns:a16="http://schemas.microsoft.com/office/drawing/2014/main" val="10009"/>
                  </a:ext>
                </a:extLst>
              </a:tr>
              <a:tr h="353725">
                <a:tc>
                  <a:txBody>
                    <a:bodyPr/>
                    <a:lstStyle/>
                    <a:p>
                      <a:pPr marL="0" marR="0" lvl="0" indent="0" algn="ctr" defTabSz="914400" rtl="1" eaLnBrk="1" fontAlgn="t" latinLnBrk="0" hangingPunct="1">
                        <a:lnSpc>
                          <a:spcPct val="100000"/>
                        </a:lnSpc>
                        <a:spcBef>
                          <a:spcPct val="0"/>
                        </a:spcBef>
                        <a:spcAft>
                          <a:spcPct val="0"/>
                        </a:spcAft>
                        <a:buClrTx/>
                        <a:buSzTx/>
                        <a:buFontTx/>
                        <a:buNone/>
                        <a:tabLst/>
                        <a:defRPr/>
                      </a:pPr>
                      <a:r>
                        <a:rPr kumimoji="0" lang="en-US" sz="18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16(19%)</a:t>
                      </a:r>
                    </a:p>
                  </a:txBody>
                  <a:tcPr marL="91437" marR="91437" marT="45703" marB="45703" horzOverflow="overflow">
                    <a:lnL>
                      <a:noFill/>
                    </a:lnL>
                    <a:lnR>
                      <a:noFill/>
                    </a:lnR>
                    <a:lnT>
                      <a:noFill/>
                    </a:lnT>
                    <a:lnB>
                      <a:noFill/>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22 (23%)</a:t>
                      </a:r>
                    </a:p>
                  </a:txBody>
                  <a:tcPr marL="91437" marR="91437" marT="45703" marB="45703" horzOverflow="overflow">
                    <a:lnL>
                      <a:noFill/>
                    </a:lnL>
                    <a:lnR>
                      <a:noFill/>
                    </a:lnR>
                    <a:lnT>
                      <a:noFill/>
                    </a:lnT>
                    <a:lnB>
                      <a:noFill/>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17 (24%)</a:t>
                      </a:r>
                    </a:p>
                  </a:txBody>
                  <a:tcPr marL="91437" marR="91437" marT="45703" marB="45703" horzOverflow="overflow">
                    <a:lnL>
                      <a:noFill/>
                    </a:lnL>
                    <a:lnR>
                      <a:noFill/>
                    </a:lnR>
                    <a:lnT>
                      <a:noFill/>
                    </a:lnT>
                    <a:lnB>
                      <a:noFill/>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17 (18%)</a:t>
                      </a:r>
                    </a:p>
                  </a:txBody>
                  <a:tcPr marL="91437" marR="91437" marT="45703" marB="45703" horzOverflow="overflow">
                    <a:lnL>
                      <a:noFill/>
                    </a:lnL>
                    <a:lnR>
                      <a:noFill/>
                    </a:lnR>
                    <a:lnT>
                      <a:noFill/>
                    </a:lnT>
                    <a:lnB>
                      <a:noFill/>
                    </a:lnB>
                    <a:lnTlToBr>
                      <a:noFill/>
                    </a:lnTlToBr>
                    <a:lnBlToTr>
                      <a:noFill/>
                    </a:lnBlToTr>
                    <a:noFill/>
                  </a:tcPr>
                </a:tc>
                <a:tc>
                  <a:txBody>
                    <a:bodyPr/>
                    <a:lstStyle>
                      <a:lvl1pPr algn="l" eaLnBrk="0" hangingPunct="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lgn="l" eaLnBrk="0" hangingPunct="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lgn="l" eaLnBrk="0" hangingPunct="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lgn="l" eaLnBrk="0" hangingPunct="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lgn="l" eaLnBrk="0" hangingPunct="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Economic</a:t>
                      </a:r>
                    </a:p>
                  </a:txBody>
                  <a:tcPr marL="91437" marR="91437" marT="45703" marB="45703"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10"/>
                  </a:ext>
                </a:extLst>
              </a:tr>
              <a:tr h="353725">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23(17%)</a:t>
                      </a:r>
                    </a:p>
                  </a:txBody>
                  <a:tcPr marL="91437" marR="91437" marT="45703" marB="45703"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19 (21%)</a:t>
                      </a:r>
                    </a:p>
                  </a:txBody>
                  <a:tcPr marL="91437" marR="91437" marT="45703" marB="45703"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13 (23%)</a:t>
                      </a:r>
                    </a:p>
                  </a:txBody>
                  <a:tcPr marL="91437" marR="91437" marT="45703" marB="45703"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19 (16%)</a:t>
                      </a:r>
                    </a:p>
                  </a:txBody>
                  <a:tcPr marL="91437" marR="91437" marT="45703" marB="45703"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tc>
                  <a:txBody>
                    <a:bodyPr/>
                    <a:lstStyle>
                      <a:lvl1pPr algn="l" eaLnBrk="0" hangingPunct="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lgn="l" eaLnBrk="0" hangingPunct="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lgn="l" eaLnBrk="0" hangingPunct="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lgn="l" eaLnBrk="0" hangingPunct="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lgn="l" eaLnBrk="0" hangingPunct="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Sociology   </a:t>
                      </a:r>
                    </a:p>
                  </a:txBody>
                  <a:tcPr marL="91437" marR="91437" marT="45703" marB="45703"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extLst>
                  <a:ext uri="{0D108BD9-81ED-4DB2-BD59-A6C34878D82A}">
                    <a16:rowId xmlns:a16="http://schemas.microsoft.com/office/drawing/2014/main" val="10011"/>
                  </a:ext>
                </a:extLst>
              </a:tr>
              <a:tr h="374875">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kern="1200"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72(19%)</a:t>
                      </a:r>
                    </a:p>
                  </a:txBody>
                  <a:tcPr marL="91437" marR="91437" marT="45703" marB="4570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69 (17%)</a:t>
                      </a:r>
                    </a:p>
                  </a:txBody>
                  <a:tcPr marL="91437" marR="91437" marT="45703" marB="4570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52 (19%)</a:t>
                      </a:r>
                    </a:p>
                  </a:txBody>
                  <a:tcPr marL="91437" marR="91437" marT="45703" marB="4570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8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endParaRPr>
                    </a:p>
                  </a:txBody>
                  <a:tcPr marL="91437" marR="91437" marT="45703" marB="4570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Psychology</a:t>
                      </a:r>
                    </a:p>
                  </a:txBody>
                  <a:tcPr marL="91437" marR="91437" marT="45703" marB="4570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615373">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381(27%)</a:t>
                      </a:r>
                    </a:p>
                  </a:txBody>
                  <a:tcPr marL="91437" marR="91437" marT="45703" marB="4570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379 (28%)</a:t>
                      </a:r>
                    </a:p>
                  </a:txBody>
                  <a:tcPr marL="91437" marR="91437" marT="45703" marB="4570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409 (30%)</a:t>
                      </a:r>
                    </a:p>
                  </a:txBody>
                  <a:tcPr marL="91437" marR="91437" marT="45703" marB="4570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398 (25%)</a:t>
                      </a:r>
                    </a:p>
                  </a:txBody>
                  <a:tcPr marL="91437" marR="91437" marT="45703" marB="4570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eaLnBrk="0" hangingPunct="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lgn="l" eaLnBrk="0" hangingPunct="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lgn="l" eaLnBrk="0" hangingPunct="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lgn="l" eaLnBrk="0" hangingPunct="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lgn="l" eaLnBrk="0" hangingPunct="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0" marR="0" lvl="0" indent="0" algn="r" defTabSz="914400" rtl="1" eaLnBrk="1" fontAlgn="t"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Total         </a:t>
                      </a:r>
                    </a:p>
                  </a:txBody>
                  <a:tcPr marL="91437" marR="91437" marT="45703" marB="4570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Tree>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338932"/>
            <a:ext cx="8229600" cy="1399032"/>
          </a:xfrm>
        </p:spPr>
        <p:txBody>
          <a:bodyPr>
            <a:normAutofit/>
          </a:bodyPr>
          <a:lstStyle/>
          <a:p>
            <a:pPr algn="l">
              <a:defRPr/>
            </a:pPr>
            <a:endParaRPr lang="en-US" dirty="0"/>
          </a:p>
        </p:txBody>
      </p:sp>
      <p:sp>
        <p:nvSpPr>
          <p:cNvPr id="3" name="Content Placeholder 2"/>
          <p:cNvSpPr>
            <a:spLocks noGrp="1"/>
          </p:cNvSpPr>
          <p:nvPr>
            <p:ph idx="1"/>
          </p:nvPr>
        </p:nvSpPr>
        <p:spPr/>
        <p:txBody>
          <a:bodyPr/>
          <a:lstStyle/>
          <a:p>
            <a:pPr marL="65087" indent="0" algn="ctr" rtl="0">
              <a:buNone/>
            </a:pPr>
            <a:r>
              <a:rPr lang="en-US" b="1" dirty="0"/>
              <a:t>FROM 2017</a:t>
            </a:r>
          </a:p>
          <a:p>
            <a:pPr algn="ctr" rtl="0"/>
            <a:r>
              <a:rPr lang="en-US" b="1" dirty="0">
                <a:solidFill>
                  <a:srgbClr val="FFFF00"/>
                </a:solidFill>
              </a:rPr>
              <a:t>TOTAL</a:t>
            </a:r>
            <a:r>
              <a:rPr lang="en-US" dirty="0"/>
              <a:t> </a:t>
            </a:r>
            <a:r>
              <a:rPr lang="en-US" b="1" dirty="0">
                <a:solidFill>
                  <a:srgbClr val="FFFF00"/>
                </a:solidFill>
              </a:rPr>
              <a:t>SUCCESS  RATE  IS EXPECTED TO BE LIMITED  TO  ~25%</a:t>
            </a:r>
          </a:p>
          <a:p>
            <a:pPr algn="ctr" rtl="0"/>
            <a:r>
              <a:rPr lang="en-US" b="1" dirty="0">
                <a:solidFill>
                  <a:srgbClr val="FFFF00"/>
                </a:solidFill>
              </a:rPr>
              <a:t>202</a:t>
            </a:r>
            <a:r>
              <a:rPr lang="he-IL" b="1" dirty="0">
                <a:solidFill>
                  <a:srgbClr val="FFFF00"/>
                </a:solidFill>
              </a:rPr>
              <a:t>2</a:t>
            </a:r>
            <a:r>
              <a:rPr lang="en-US" b="1" dirty="0">
                <a:solidFill>
                  <a:srgbClr val="FFFF00"/>
                </a:solidFill>
              </a:rPr>
              <a:t> grant</a:t>
            </a:r>
            <a:r>
              <a:rPr lang="he-IL" b="1" dirty="0">
                <a:solidFill>
                  <a:srgbClr val="FFFF00"/>
                </a:solidFill>
              </a:rPr>
              <a:t> </a:t>
            </a:r>
            <a:r>
              <a:rPr lang="en-US" b="1" dirty="0">
                <a:solidFill>
                  <a:srgbClr val="FFFF00"/>
                </a:solidFill>
              </a:rPr>
              <a:t>budget was increased by 1</a:t>
            </a:r>
            <a:r>
              <a:rPr lang="he-IL" b="1" dirty="0">
                <a:solidFill>
                  <a:srgbClr val="FFFF00"/>
                </a:solidFill>
              </a:rPr>
              <a:t>4</a:t>
            </a:r>
            <a:r>
              <a:rPr lang="en-US" b="1" dirty="0">
                <a:solidFill>
                  <a:srgbClr val="FFFF00"/>
                </a:solidFill>
              </a:rPr>
              <a:t>5%</a:t>
            </a:r>
          </a:p>
          <a:p>
            <a:pPr marL="65087" indent="0" algn="ctr" rtl="0">
              <a:buNone/>
            </a:pPr>
            <a:r>
              <a:rPr lang="en-US" b="1" dirty="0">
                <a:solidFill>
                  <a:srgbClr val="FFFF00"/>
                </a:solidFill>
              </a:rPr>
              <a:t>($284,000 for 4 years, experimental, split between the PIs)</a:t>
            </a:r>
            <a:r>
              <a:rPr lang="he-IL" b="1" dirty="0">
                <a:solidFill>
                  <a:srgbClr val="FFFF00"/>
                </a:solidFill>
              </a:rPr>
              <a:t> </a:t>
            </a:r>
            <a:endParaRPr lang="en-US" b="1" dirty="0">
              <a:solidFill>
                <a:srgbClr val="FFFF00"/>
              </a:solidFill>
            </a:endParaRPr>
          </a:p>
        </p:txBody>
      </p:sp>
    </p:spTree>
    <p:extLst>
      <p:ext uri="{BB962C8B-B14F-4D97-AF65-F5344CB8AC3E}">
        <p14:creationId xmlns:p14="http://schemas.microsoft.com/office/powerpoint/2010/main" val="100057389"/>
      </p:ext>
    </p:extLst>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663" y="5556"/>
            <a:ext cx="8229600" cy="1399033"/>
          </a:xfrm>
        </p:spPr>
        <p:txBody>
          <a:bodyPr/>
          <a:lstStyle/>
          <a:p>
            <a:pPr>
              <a:defRPr/>
            </a:pPr>
            <a:r>
              <a:rPr lang="he-IL" b="1" dirty="0">
                <a:solidFill>
                  <a:srgbClr val="FFFF00"/>
                </a:solidFill>
              </a:rPr>
              <a:t>כללי הגשה</a:t>
            </a:r>
            <a:endParaRPr lang="en-US" b="1" dirty="0">
              <a:solidFill>
                <a:srgbClr val="FFFF00"/>
              </a:solidFill>
            </a:endParaRPr>
          </a:p>
        </p:txBody>
      </p:sp>
      <p:sp>
        <p:nvSpPr>
          <p:cNvPr id="41987" name="Content Placeholder 2"/>
          <p:cNvSpPr>
            <a:spLocks noGrp="1"/>
          </p:cNvSpPr>
          <p:nvPr>
            <p:ph idx="1"/>
          </p:nvPr>
        </p:nvSpPr>
        <p:spPr>
          <a:xfrm>
            <a:off x="395288" y="1052513"/>
            <a:ext cx="8229600" cy="5805487"/>
          </a:xfrm>
        </p:spPr>
        <p:txBody>
          <a:bodyPr/>
          <a:lstStyle/>
          <a:p>
            <a:r>
              <a:rPr lang="he-IL" sz="2800" b="1" dirty="0"/>
              <a:t>ההגשה לתוכנית הרגילה היא פעם בשנה </a:t>
            </a:r>
            <a:r>
              <a:rPr lang="en-US" sz="2800" b="1" dirty="0"/>
              <a:t>.</a:t>
            </a:r>
            <a:r>
              <a:rPr lang="he-IL" sz="2800" b="1" dirty="0"/>
              <a:t> השנה המועד יהיה יום רביעי ה-16.11.22.</a:t>
            </a:r>
          </a:p>
          <a:p>
            <a:r>
              <a:rPr lang="he-IL" sz="2800" b="1" dirty="0"/>
              <a:t> ההגשה באמצעות המוסד בלבד  (תאריך הגשה אחד לחוקרים ורשויות מחקר).</a:t>
            </a:r>
          </a:p>
          <a:p>
            <a:r>
              <a:rPr lang="he-IL" sz="2800" b="1" dirty="0"/>
              <a:t>הגשה דרך אתר הקרן בלבד.</a:t>
            </a:r>
          </a:p>
          <a:p>
            <a:r>
              <a:rPr lang="he-IL" sz="2800" b="1" dirty="0"/>
              <a:t>החוקרים צריכים להיות חברי סגל או במעמד דומה ובעלי </a:t>
            </a:r>
            <a:r>
              <a:rPr lang="en-US" sz="2800" b="1" dirty="0"/>
              <a:t>Ph. D </a:t>
            </a:r>
            <a:r>
              <a:rPr lang="he-IL" sz="2800" b="1" dirty="0"/>
              <a:t> או </a:t>
            </a:r>
            <a:r>
              <a:rPr lang="en-US" sz="2800" b="1" dirty="0"/>
              <a:t>MD</a:t>
            </a:r>
            <a:r>
              <a:rPr lang="he-IL" sz="2800" b="1" dirty="0"/>
              <a:t>.</a:t>
            </a:r>
          </a:p>
          <a:p>
            <a:r>
              <a:rPr lang="he-IL" sz="2800" b="1" dirty="0"/>
              <a:t>מספר החוקרים בהצעה מוגבל ל- 6.</a:t>
            </a:r>
          </a:p>
          <a:p>
            <a:r>
              <a:rPr lang="he-IL" sz="2800" b="1" dirty="0"/>
              <a:t>חוקר לא יורשה להגיש יותר מהצעה אחת.</a:t>
            </a:r>
          </a:p>
          <a:p>
            <a:r>
              <a:rPr lang="he-IL" sz="2800" b="1" dirty="0"/>
              <a:t>לחוקר יהיה מענק פעיל אחד בלבד (מלבד יוצאים מן הכלל).</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98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198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1987">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1987">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1987">
                                            <p:txEl>
                                              <p:pRg st="5" end="5"/>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198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9728"/>
            <a:ext cx="7917506" cy="1192384"/>
          </a:xfrm>
        </p:spPr>
        <p:txBody>
          <a:bodyPr/>
          <a:lstStyle/>
          <a:p>
            <a:pPr>
              <a:defRPr/>
            </a:pPr>
            <a:r>
              <a:rPr lang="he-IL" b="1" dirty="0">
                <a:solidFill>
                  <a:srgbClr val="FFFF00"/>
                </a:solidFill>
              </a:rPr>
              <a:t>כללי הגשה</a:t>
            </a:r>
            <a:endParaRPr lang="en-US" b="1" dirty="0">
              <a:solidFill>
                <a:srgbClr val="FFFF00"/>
              </a:solidFill>
            </a:endParaRPr>
          </a:p>
        </p:txBody>
      </p:sp>
      <p:sp>
        <p:nvSpPr>
          <p:cNvPr id="44035" name="Content Placeholder 2"/>
          <p:cNvSpPr>
            <a:spLocks noGrp="1"/>
          </p:cNvSpPr>
          <p:nvPr>
            <p:ph idx="1"/>
          </p:nvPr>
        </p:nvSpPr>
        <p:spPr>
          <a:xfrm>
            <a:off x="539750" y="908050"/>
            <a:ext cx="8229600" cy="5732463"/>
          </a:xfrm>
        </p:spPr>
        <p:txBody>
          <a:bodyPr/>
          <a:lstStyle/>
          <a:p>
            <a:r>
              <a:rPr lang="he-IL" sz="2400" b="1" dirty="0"/>
              <a:t>חוקר מחברה יכול להיות שותף להצעה, אך לא לקבל מימון מעבר להוצאות נסיעה.</a:t>
            </a:r>
          </a:p>
          <a:p>
            <a:r>
              <a:rPr lang="he-IL" sz="2400" b="1" dirty="0"/>
              <a:t>נחתם הסדר עם ה-</a:t>
            </a:r>
            <a:r>
              <a:rPr lang="en-US" sz="2400" b="1" dirty="0"/>
              <a:t>NIH</a:t>
            </a:r>
            <a:r>
              <a:rPr lang="he-IL" sz="2400" b="1" dirty="0"/>
              <a:t>, עם ה- </a:t>
            </a:r>
            <a:r>
              <a:rPr lang="en-US" sz="2400" b="1" dirty="0"/>
              <a:t>Lawrence National Labs </a:t>
            </a:r>
            <a:r>
              <a:rPr lang="he-IL" sz="2400" b="1" dirty="0"/>
              <a:t> ,וגם עם </a:t>
            </a:r>
            <a:r>
              <a:rPr lang="en-US" sz="2400" b="1" dirty="0"/>
              <a:t>NIST</a:t>
            </a:r>
            <a:r>
              <a:rPr lang="he-IL" sz="2400" b="1" dirty="0"/>
              <a:t> ,לפיו חוקר ממוסדות אלה יכול לקבל כסף מה-</a:t>
            </a:r>
            <a:r>
              <a:rPr lang="en-US" sz="2400" b="1" dirty="0"/>
              <a:t>BSF</a:t>
            </a:r>
            <a:r>
              <a:rPr lang="he-IL" sz="2400" b="1" dirty="0"/>
              <a:t>. עם מוסדות ממשלתיים אחרים יש לבדוק לפני ההגשה. </a:t>
            </a:r>
          </a:p>
          <a:p>
            <a:r>
              <a:rPr lang="he-IL" sz="2400" b="1" dirty="0"/>
              <a:t>עדיף שותף מאוניברסיטה אמריקאית ולא ממוסד מחקר ממשלתי. </a:t>
            </a:r>
            <a:r>
              <a:rPr lang="he-IL" sz="2400" b="1" i="1" dirty="0"/>
              <a:t>במידה והשותף מבקש כסף רק לנסיעות, הבעיה לא קיימת.</a:t>
            </a:r>
          </a:p>
          <a:p>
            <a:r>
              <a:rPr lang="he-IL" sz="2400" b="1" dirty="0"/>
              <a:t>בקשה שנדחתה תוגש רק עוד פעם נוספת אחת. </a:t>
            </a:r>
          </a:p>
          <a:p>
            <a:r>
              <a:rPr lang="he-IL" sz="2400" b="1" dirty="0"/>
              <a:t>הצעה בין-תחומית תוכל להיות מוגשת שנה אחר שנה- רק לאחר אישור מוקדם.</a:t>
            </a:r>
          </a:p>
          <a:p>
            <a:r>
              <a:rPr lang="he-IL" sz="2400" b="1" dirty="0"/>
              <a:t>חוקרים שבקשתם נקבעה כמצוינת יוכלו להגיש גם פעם שלישית. </a:t>
            </a:r>
          </a:p>
          <a:p>
            <a:r>
              <a:rPr lang="he-IL" sz="2400" b="1" dirty="0"/>
              <a:t>כללי ההגשה מפורטים באתר:  </a:t>
            </a:r>
            <a:r>
              <a:rPr lang="en-US" sz="2400" b="1" dirty="0">
                <a:solidFill>
                  <a:srgbClr val="FFFF00"/>
                </a:solidFill>
              </a:rPr>
              <a:t>www.bsf.org.il </a:t>
            </a:r>
            <a:r>
              <a:rPr lang="he-IL" sz="2400" b="1" dirty="0"/>
              <a:t> ויתעדכנו כל שנה.</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0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0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03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03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403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40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076" y="-237332"/>
            <a:ext cx="8229599" cy="1399033"/>
          </a:xfrm>
        </p:spPr>
        <p:txBody>
          <a:bodyPr/>
          <a:lstStyle/>
          <a:p>
            <a:pPr>
              <a:defRPr/>
            </a:pPr>
            <a:r>
              <a:rPr lang="he-IL" b="1" dirty="0">
                <a:solidFill>
                  <a:srgbClr val="FFFF00"/>
                </a:solidFill>
              </a:rPr>
              <a:t>תהליך השיפוט</a:t>
            </a:r>
            <a:endParaRPr lang="en-US" b="1" dirty="0">
              <a:solidFill>
                <a:srgbClr val="FFFF00"/>
              </a:solidFill>
            </a:endParaRPr>
          </a:p>
        </p:txBody>
      </p:sp>
      <p:sp>
        <p:nvSpPr>
          <p:cNvPr id="39939" name="Content Placeholder 2"/>
          <p:cNvSpPr>
            <a:spLocks noGrp="1"/>
          </p:cNvSpPr>
          <p:nvPr>
            <p:ph idx="1"/>
          </p:nvPr>
        </p:nvSpPr>
        <p:spPr>
          <a:xfrm>
            <a:off x="530225" y="764704"/>
            <a:ext cx="8362255" cy="5760639"/>
          </a:xfrm>
        </p:spPr>
        <p:txBody>
          <a:bodyPr/>
          <a:lstStyle/>
          <a:p>
            <a:r>
              <a:rPr lang="he-IL" sz="2800" b="1" dirty="0"/>
              <a:t>לתוכנית הרגילה הוגשו בנובמבר 2021,  320 בקשות.</a:t>
            </a:r>
          </a:p>
          <a:p>
            <a:r>
              <a:rPr lang="he-IL" sz="2800" b="1" dirty="0"/>
              <a:t>6 הצעות הוסרו (סה"כ היו בשיפוט 314 הצעות)</a:t>
            </a:r>
            <a:r>
              <a:rPr lang="en-US" sz="2800" b="1" dirty="0"/>
              <a:t>.</a:t>
            </a:r>
            <a:endParaRPr lang="he-IL" sz="2800" b="1" dirty="0"/>
          </a:p>
          <a:p>
            <a:r>
              <a:rPr lang="he-IL" sz="2800" b="1" dirty="0"/>
              <a:t>הבחירה נעשית על סמך ביקורת עמיתים מכל העולם ובסיוע פנלים של יועצים מקרב הקהילה האקדמית בארץ ובארה"ב.</a:t>
            </a:r>
          </a:p>
          <a:p>
            <a:r>
              <a:rPr lang="he-IL" sz="2800" b="1" dirty="0"/>
              <a:t>לכל הצעה מתקבלות  3 עד 5 חוות דעת.</a:t>
            </a:r>
          </a:p>
          <a:p>
            <a:r>
              <a:rPr lang="he-IL" sz="2800" b="1" dirty="0"/>
              <a:t>במחזור האחרון-  </a:t>
            </a:r>
            <a:r>
              <a:rPr lang="en-US" sz="2800" b="1" dirty="0"/>
              <a:t> 17%</a:t>
            </a:r>
            <a:r>
              <a:rPr lang="he-IL" sz="2800" b="1" dirty="0"/>
              <a:t>מהסוקרים היו ישראלים </a:t>
            </a:r>
            <a:r>
              <a:rPr lang="en-US" sz="2800" b="1" dirty="0"/>
              <a:t>39%</a:t>
            </a:r>
            <a:r>
              <a:rPr lang="he-IL" sz="2800" b="1" dirty="0"/>
              <a:t> אמריקאים </a:t>
            </a:r>
            <a:r>
              <a:rPr lang="en-US" sz="2800" b="1" dirty="0"/>
              <a:t> </a:t>
            </a:r>
            <a:r>
              <a:rPr lang="he-IL" sz="2800" b="1" dirty="0"/>
              <a:t>ו</a:t>
            </a:r>
            <a:r>
              <a:rPr lang="en-US" sz="2800" b="1" dirty="0"/>
              <a:t>44% </a:t>
            </a:r>
            <a:r>
              <a:rPr lang="he-IL" sz="2800" b="1" dirty="0"/>
              <a:t>  אירופאים</a:t>
            </a:r>
            <a:r>
              <a:rPr lang="en-US" sz="2800" b="1" dirty="0"/>
              <a:t>/</a:t>
            </a:r>
            <a:r>
              <a:rPr lang="he-IL" sz="2800" b="1" dirty="0"/>
              <a:t> אחרים (מתוך 1435 סקירות).</a:t>
            </a:r>
          </a:p>
          <a:p>
            <a:r>
              <a:rPr lang="he-IL" sz="2800" b="1" dirty="0"/>
              <a:t>רק כ- 25% מהבקשות ממומנות מחמת מגבלות תקציב.</a:t>
            </a:r>
          </a:p>
          <a:p>
            <a:r>
              <a:rPr lang="he-IL" sz="2800" b="1" dirty="0"/>
              <a:t>חוסר האפשרות לממן את כל הבקשות המומלצות יוצר כעסים ולעיתים טענות על שיפוט מוטה.</a:t>
            </a:r>
          </a:p>
          <a:p>
            <a:pPr>
              <a:buFont typeface="Wingdings 2" panose="05020102010507070707" pitchFamily="18" charset="2"/>
              <a:buNone/>
            </a:pPr>
            <a:endParaRPr lang="en-US" sz="2800" b="1" dirty="0"/>
          </a:p>
        </p:txBody>
      </p:sp>
    </p:spTree>
  </p:cSld>
  <p:clrMapOvr>
    <a:masterClrMapping/>
  </p:clrMapOvr>
  <p:transition>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p:cNvSpPr>
            <a:spLocks noGrp="1"/>
          </p:cNvSpPr>
          <p:nvPr>
            <p:ph idx="1"/>
          </p:nvPr>
        </p:nvSpPr>
        <p:spPr>
          <a:xfrm>
            <a:off x="0" y="908050"/>
            <a:ext cx="9144000" cy="5949950"/>
          </a:xfrm>
        </p:spPr>
        <p:txBody>
          <a:bodyPr/>
          <a:lstStyle/>
          <a:p>
            <a:r>
              <a:rPr lang="he-IL" sz="3600" dirty="0"/>
              <a:t>לכל תחום נבחרים ראשי תחום ויועצים.</a:t>
            </a:r>
          </a:p>
          <a:p>
            <a:r>
              <a:rPr lang="he-IL" sz="3600" dirty="0"/>
              <a:t>ראש התחום מחלק את העבודות ליועצים בתחום. </a:t>
            </a:r>
          </a:p>
          <a:p>
            <a:r>
              <a:rPr lang="he-IL" sz="3600" dirty="0"/>
              <a:t>היועץ ממליץ על סוקרים פוטנציאלים.</a:t>
            </a:r>
          </a:p>
          <a:p>
            <a:r>
              <a:rPr lang="he-IL" sz="3600" dirty="0"/>
              <a:t>פאנל היועצים מתכנס לדון בשמות המוצעים ומוסיף עוד שמות, כולל  2 מהרשימה שהמליצו מגישי ההצעה.</a:t>
            </a:r>
          </a:p>
          <a:p>
            <a:r>
              <a:rPr lang="he-IL" sz="3600" dirty="0"/>
              <a:t>הקרן מנהלת תכתובת אלקטרונית עם הסוקרים.</a:t>
            </a:r>
          </a:p>
          <a:p>
            <a:r>
              <a:rPr lang="he-IL" sz="3600" dirty="0"/>
              <a:t>היועץ מסכם את חוות הדעת ומוסיף את הערכתו.</a:t>
            </a:r>
          </a:p>
          <a:p>
            <a:r>
              <a:rPr lang="he-IL" sz="3600" dirty="0"/>
              <a:t>בחלק מהעבודות ראש התחום נדרש לתת חוות דעת שניה.</a:t>
            </a:r>
          </a:p>
        </p:txBody>
      </p:sp>
      <p:sp>
        <p:nvSpPr>
          <p:cNvPr id="28677" name="Text Box 5"/>
          <p:cNvSpPr txBox="1">
            <a:spLocks noChangeArrowheads="1"/>
          </p:cNvSpPr>
          <p:nvPr/>
        </p:nvSpPr>
        <p:spPr bwMode="auto">
          <a:xfrm>
            <a:off x="2051050" y="333375"/>
            <a:ext cx="6049963" cy="769441"/>
          </a:xfrm>
          <a:prstGeom prst="rect">
            <a:avLst/>
          </a:prstGeom>
          <a:noFill/>
          <a:ln w="9525">
            <a:noFill/>
            <a:miter lim="800000"/>
            <a:headEnd/>
            <a:tailEnd/>
          </a:ln>
          <a:effectLst/>
        </p:spPr>
        <p:txBody>
          <a:bodyPr>
            <a:spAutoFit/>
          </a:bodyPr>
          <a:lstStyle/>
          <a:p>
            <a:pPr algn="ctr" rtl="1" eaLnBrk="1" hangingPunct="1">
              <a:spcBef>
                <a:spcPct val="50000"/>
              </a:spcBef>
              <a:defRPr/>
            </a:pPr>
            <a:r>
              <a:rPr lang="he-IL" sz="44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latin typeface="Times New Roman" pitchFamily="18" charset="0"/>
                <a:ea typeface="Gisha"/>
                <a:cs typeface="Times New Roman" pitchFamily="18" charset="0"/>
              </a:rPr>
              <a:t>תהליך</a:t>
            </a:r>
            <a:r>
              <a:rPr lang="he-IL" sz="3600" dirty="0">
                <a:solidFill>
                  <a:srgbClr val="FFFF00"/>
                </a:solidFill>
              </a:rPr>
              <a:t> </a:t>
            </a:r>
            <a:r>
              <a:rPr lang="he-IL" sz="44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latin typeface="Times New Roman" pitchFamily="18" charset="0"/>
                <a:ea typeface="Gisha"/>
                <a:cs typeface="Times New Roman" pitchFamily="18" charset="0"/>
              </a:rPr>
              <a:t>השיפוט</a:t>
            </a:r>
            <a:endParaRPr lang="en-US" sz="44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latin typeface="Times New Roman" pitchFamily="18" charset="0"/>
              <a:ea typeface="Gisha"/>
              <a:cs typeface="Times New Roman" pitchFamily="18"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608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082">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082">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6082">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608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EB56D-F9B3-45F0-949C-26EF99D35F9C}"/>
              </a:ext>
            </a:extLst>
          </p:cNvPr>
          <p:cNvSpPr>
            <a:spLocks noGrp="1"/>
          </p:cNvSpPr>
          <p:nvPr>
            <p:ph type="title"/>
          </p:nvPr>
        </p:nvSpPr>
        <p:spPr>
          <a:xfrm>
            <a:off x="498390" y="194282"/>
            <a:ext cx="8229600" cy="1399032"/>
          </a:xfrm>
        </p:spPr>
        <p:txBody>
          <a:bodyPr>
            <a:normAutofit/>
          </a:bodyPr>
          <a:lstStyle/>
          <a:p>
            <a:pPr algn="just"/>
            <a:r>
              <a:rPr lang="he-IL" sz="3600" b="1" dirty="0">
                <a:solidFill>
                  <a:srgbClr val="FFFF00"/>
                </a:solidFill>
              </a:rPr>
              <a:t>תהליך השיפוט- קריטריונים</a:t>
            </a:r>
            <a:endParaRPr lang="en-US" sz="3600" b="1" dirty="0">
              <a:solidFill>
                <a:srgbClr val="FFFF00"/>
              </a:solidFill>
            </a:endParaRPr>
          </a:p>
        </p:txBody>
      </p:sp>
      <p:sp>
        <p:nvSpPr>
          <p:cNvPr id="4" name="Content Placeholder 3">
            <a:extLst>
              <a:ext uri="{FF2B5EF4-FFF2-40B4-BE49-F238E27FC236}">
                <a16:creationId xmlns:a16="http://schemas.microsoft.com/office/drawing/2014/main" id="{B8006ECE-D0A1-421F-B663-643D9CF7ED03}"/>
              </a:ext>
            </a:extLst>
          </p:cNvPr>
          <p:cNvSpPr>
            <a:spLocks noGrp="1"/>
          </p:cNvSpPr>
          <p:nvPr>
            <p:ph idx="1"/>
          </p:nvPr>
        </p:nvSpPr>
        <p:spPr>
          <a:xfrm>
            <a:off x="520888" y="1593314"/>
            <a:ext cx="8229600" cy="4572000"/>
          </a:xfrm>
        </p:spPr>
        <p:txBody>
          <a:bodyPr/>
          <a:lstStyle/>
          <a:p>
            <a:pPr algn="l" rtl="0"/>
            <a:r>
              <a:rPr lang="en-US" dirty="0"/>
              <a:t>Scientific &amp; technological merit</a:t>
            </a:r>
          </a:p>
          <a:p>
            <a:pPr lvl="1" algn="l" rtl="0"/>
            <a:r>
              <a:rPr lang="en-US" dirty="0"/>
              <a:t>Originality</a:t>
            </a:r>
          </a:p>
          <a:p>
            <a:pPr lvl="1" algn="l" rtl="0"/>
            <a:r>
              <a:rPr lang="en-US" dirty="0"/>
              <a:t>Importance</a:t>
            </a:r>
          </a:p>
          <a:p>
            <a:pPr lvl="1" algn="l" rtl="0"/>
            <a:r>
              <a:rPr lang="en-US" dirty="0"/>
              <a:t>Novelty, uniqueness</a:t>
            </a:r>
          </a:p>
          <a:p>
            <a:pPr algn="l" rtl="0"/>
            <a:r>
              <a:rPr lang="en-US" b="1" dirty="0">
                <a:solidFill>
                  <a:srgbClr val="FFFF00"/>
                </a:solidFill>
              </a:rPr>
              <a:t>Strength of cooperative arrangements</a:t>
            </a:r>
          </a:p>
          <a:p>
            <a:pPr algn="l" rtl="0"/>
            <a:r>
              <a:rPr lang="en-US" dirty="0"/>
              <a:t>Anticipated scientific and socio-economic benefits</a:t>
            </a:r>
          </a:p>
          <a:p>
            <a:pPr algn="l" rtl="0"/>
            <a:r>
              <a:rPr lang="en-US" dirty="0"/>
              <a:t>Suitability of PIs, equipment, facilities</a:t>
            </a:r>
          </a:p>
          <a:p>
            <a:pPr algn="l" rtl="0"/>
            <a:r>
              <a:rPr lang="en-US" dirty="0"/>
              <a:t>PIs’ track records</a:t>
            </a:r>
          </a:p>
          <a:p>
            <a:pPr marL="536575" lvl="1" indent="0" algn="l" rtl="0">
              <a:buNone/>
            </a:pPr>
            <a:endParaRPr lang="en-US" dirty="0"/>
          </a:p>
          <a:p>
            <a:pPr lvl="1" algn="l" rtl="0"/>
            <a:endParaRPr lang="en-US" dirty="0"/>
          </a:p>
          <a:p>
            <a:pPr lvl="1" algn="l" rtl="0">
              <a:buFont typeface="Arial" panose="020B0604020202020204" pitchFamily="34" charset="0"/>
              <a:buChar char="•"/>
            </a:pPr>
            <a:endParaRPr lang="en-US" dirty="0"/>
          </a:p>
        </p:txBody>
      </p:sp>
    </p:spTree>
    <p:extLst>
      <p:ext uri="{BB962C8B-B14F-4D97-AF65-F5344CB8AC3E}">
        <p14:creationId xmlns:p14="http://schemas.microsoft.com/office/powerpoint/2010/main" val="244837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076" y="5556"/>
            <a:ext cx="8229599" cy="1399033"/>
          </a:xfrm>
        </p:spPr>
        <p:txBody>
          <a:bodyPr/>
          <a:lstStyle/>
          <a:p>
            <a:pPr>
              <a:defRPr/>
            </a:pPr>
            <a:r>
              <a:rPr lang="he-IL" b="1" dirty="0">
                <a:solidFill>
                  <a:srgbClr val="FFFF00"/>
                </a:solidFill>
              </a:rPr>
              <a:t>תהליך השיפוט - קבלת ההחלטות</a:t>
            </a:r>
            <a:endParaRPr lang="en-US" b="1" dirty="0">
              <a:solidFill>
                <a:srgbClr val="FFFF00"/>
              </a:solidFill>
            </a:endParaRPr>
          </a:p>
        </p:txBody>
      </p:sp>
      <p:sp>
        <p:nvSpPr>
          <p:cNvPr id="48131" name="Content Placeholder 2"/>
          <p:cNvSpPr>
            <a:spLocks noGrp="1"/>
          </p:cNvSpPr>
          <p:nvPr>
            <p:ph idx="1"/>
          </p:nvPr>
        </p:nvSpPr>
        <p:spPr>
          <a:xfrm>
            <a:off x="0" y="1268413"/>
            <a:ext cx="9144000" cy="5589587"/>
          </a:xfrm>
        </p:spPr>
        <p:txBody>
          <a:bodyPr/>
          <a:lstStyle/>
          <a:p>
            <a:r>
              <a:rPr lang="he-IL" sz="2400" b="1" dirty="0"/>
              <a:t>צוות ה</a:t>
            </a:r>
            <a:r>
              <a:rPr lang="en-US" sz="2400" b="1" dirty="0"/>
              <a:t>BSF-</a:t>
            </a:r>
            <a:r>
              <a:rPr lang="he-IL" sz="2400" b="1" dirty="0"/>
              <a:t> קורא את כל חוות הדעת.</a:t>
            </a:r>
          </a:p>
          <a:p>
            <a:r>
              <a:rPr lang="he-IL" sz="2400" b="1" dirty="0"/>
              <a:t>בתום הליך קבלת חוות הדעת היועצים מתכנסים לדון בעבודות בנוכחות צוות ה-</a:t>
            </a:r>
            <a:r>
              <a:rPr lang="en-US" sz="2400" b="1" dirty="0"/>
              <a:t>BSF</a:t>
            </a:r>
            <a:r>
              <a:rPr lang="he-IL" sz="2400" b="1" dirty="0"/>
              <a:t>.</a:t>
            </a:r>
          </a:p>
          <a:p>
            <a:r>
              <a:rPr lang="he-IL" sz="2400" b="1" dirty="0"/>
              <a:t>עבודות בציון מצוין בתכנית הרגילה, ובציון מצוין\טוב מאד עבור תכנית לצעירים , תוגדרנה כראויות למענק.</a:t>
            </a:r>
          </a:p>
          <a:p>
            <a:r>
              <a:rPr lang="he-IL" sz="2400" b="1" u="sng" dirty="0"/>
              <a:t>קריטריון חשוב:   באם היה מענק קודם, האם היו מאמרים משותפים?</a:t>
            </a:r>
          </a:p>
          <a:p>
            <a:pPr>
              <a:buFont typeface="Wingdings 2" panose="05020102010507070707" pitchFamily="18" charset="2"/>
              <a:buNone/>
            </a:pPr>
            <a:r>
              <a:rPr lang="he-IL" sz="2400" b="1" dirty="0"/>
              <a:t>    כל ההצעות הראויות ידורגו על ידי הועדה. ההחלטה על אחוז הזכיה בכל הועדות תעשה ע"י מועצת המנהלים ולא תעלה על 25%. אין מצב שתמומנה כל הבקשות שנמצאו כראויות למימון, כך שחלק מהן לא יקבלו מענק.</a:t>
            </a:r>
          </a:p>
          <a:p>
            <a:r>
              <a:rPr lang="he-IL" sz="2400" b="1" dirty="0"/>
              <a:t>עבודות שלא נמצאו ראויות למענק יקבלו מכתב דחיה. החוקרים יקבלו את כל הסקירות החיצוניות ,ובנוסף גם את סיכום והמלצות הועדה. במידה ויחליטו להגיש שוב יצטרכו להתיחס להערות.</a:t>
            </a:r>
          </a:p>
          <a:p>
            <a:r>
              <a:rPr lang="he-IL" sz="2400" b="1" dirty="0"/>
              <a:t> גובה המימון נקבע על יד הקרן וחלוקתו תהיה על פי רצון החוקרים.</a:t>
            </a:r>
            <a:endParaRPr lang="he-IL" sz="2400" b="1" u="sng" dirty="0"/>
          </a:p>
          <a:p>
            <a:pPr marL="742950" lvl="1"/>
            <a:r>
              <a:rPr lang="he-IL" sz="2000" b="1" u="sng" dirty="0"/>
              <a:t> </a:t>
            </a:r>
            <a:endParaRPr lang="he-IL" sz="2000" b="1"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1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13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813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813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813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8131">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813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663" y="265906"/>
            <a:ext cx="8229600" cy="1399033"/>
          </a:xfrm>
        </p:spPr>
        <p:txBody>
          <a:bodyPr/>
          <a:lstStyle/>
          <a:p>
            <a:pPr>
              <a:defRPr/>
            </a:pPr>
            <a:r>
              <a:rPr lang="he-IL" b="1" dirty="0">
                <a:solidFill>
                  <a:srgbClr val="FFFF00"/>
                </a:solidFill>
              </a:rPr>
              <a:t>תקציב מענק רגיל</a:t>
            </a:r>
            <a:endParaRPr lang="en-US" b="1" dirty="0">
              <a:solidFill>
                <a:srgbClr val="FFFF00"/>
              </a:solidFill>
            </a:endParaRPr>
          </a:p>
        </p:txBody>
      </p:sp>
      <p:sp>
        <p:nvSpPr>
          <p:cNvPr id="50179" name="Content Placeholder 2"/>
          <p:cNvSpPr>
            <a:spLocks noGrp="1"/>
          </p:cNvSpPr>
          <p:nvPr>
            <p:ph idx="1"/>
          </p:nvPr>
        </p:nvSpPr>
        <p:spPr>
          <a:xfrm>
            <a:off x="468313" y="1571625"/>
            <a:ext cx="8229600" cy="5286375"/>
          </a:xfrm>
        </p:spPr>
        <p:txBody>
          <a:bodyPr/>
          <a:lstStyle/>
          <a:p>
            <a:r>
              <a:rPr lang="he-IL" sz="2800" b="1" dirty="0"/>
              <a:t> בקשת התקציב מוגבלת ל-</a:t>
            </a:r>
            <a:r>
              <a:rPr lang="he-IL" sz="2400" b="1" dirty="0">
                <a:solidFill>
                  <a:srgbClr val="FFFF00"/>
                </a:solidFill>
              </a:rPr>
              <a:t> 250,000$ כולל  תקורה (15%).</a:t>
            </a:r>
          </a:p>
          <a:p>
            <a:r>
              <a:rPr lang="he-IL" sz="2400" b="1" dirty="0"/>
              <a:t>משך המחקר 2-4 שנים מחתימת החוזה.</a:t>
            </a:r>
          </a:p>
          <a:p>
            <a:r>
              <a:rPr lang="he-IL" sz="2400" b="1" dirty="0"/>
              <a:t>ההקצבה השנתית לא גדלה בגין קיצור משך הגרנט!</a:t>
            </a:r>
          </a:p>
          <a:p>
            <a:pPr algn="just"/>
            <a:r>
              <a:rPr lang="he-IL" sz="2400" b="1" dirty="0"/>
              <a:t>מענקים ניתנים בסכומים של עד </a:t>
            </a:r>
            <a:r>
              <a:rPr lang="he-IL" sz="2400" b="1" dirty="0">
                <a:solidFill>
                  <a:srgbClr val="FFFF00"/>
                </a:solidFill>
              </a:rPr>
              <a:t>55000$ </a:t>
            </a:r>
            <a:r>
              <a:rPr lang="en-US" sz="2400" b="1" dirty="0">
                <a:solidFill>
                  <a:srgbClr val="FFFF00"/>
                </a:solidFill>
              </a:rPr>
              <a:t> </a:t>
            </a:r>
            <a:r>
              <a:rPr lang="he-IL" sz="2400" b="1" dirty="0"/>
              <a:t>לשנה לשני החוקרים יחדיו. </a:t>
            </a:r>
          </a:p>
          <a:p>
            <a:pPr algn="just"/>
            <a:r>
              <a:rPr lang="he-IL" sz="2400" b="1" dirty="0"/>
              <a:t>גודל המענק תלוי באם הבקשה כוללת חלוקת  כסף  גם לאמריקאי ובאם הוא תאורטי\מעשי.</a:t>
            </a:r>
          </a:p>
          <a:p>
            <a:r>
              <a:rPr lang="he-IL" sz="2400" b="1" dirty="0"/>
              <a:t>מחקר תאורטי המצריך כח אדם בלבד זוכה </a:t>
            </a:r>
            <a:r>
              <a:rPr lang="he-IL" sz="2400" b="1" dirty="0" err="1"/>
              <a:t>בכ</a:t>
            </a:r>
            <a:r>
              <a:rPr lang="he-IL" sz="2400" b="1" dirty="0"/>
              <a:t>- </a:t>
            </a:r>
            <a:r>
              <a:rPr lang="he-IL" sz="2400" b="1" dirty="0">
                <a:solidFill>
                  <a:srgbClr val="FFFF00"/>
                </a:solidFill>
              </a:rPr>
              <a:t>35,000-$25,000$</a:t>
            </a:r>
            <a:r>
              <a:rPr lang="he-IL" sz="2400" b="1" dirty="0"/>
              <a:t> לשנה.</a:t>
            </a:r>
          </a:p>
          <a:p>
            <a:r>
              <a:rPr lang="he-IL" sz="2400" b="1" dirty="0"/>
              <a:t>מחקר המצריך גם עבודת שדה/מעבדה יזכה בכ</a:t>
            </a:r>
            <a:r>
              <a:rPr lang="he-IL" sz="2400" b="1" dirty="0">
                <a:solidFill>
                  <a:srgbClr val="FFFF00"/>
                </a:solidFill>
              </a:rPr>
              <a:t>-35,000-55,000$</a:t>
            </a:r>
            <a:r>
              <a:rPr lang="he-IL" sz="2400" b="1" dirty="0"/>
              <a:t> לשנה.</a:t>
            </a:r>
          </a:p>
          <a:p>
            <a:r>
              <a:rPr lang="he-IL" sz="2400" b="1" dirty="0">
                <a:solidFill>
                  <a:srgbClr val="00FFFF"/>
                </a:solidFill>
              </a:rPr>
              <a:t>ממוצע התקציב במחזור האחרון גדל ועמד על</a:t>
            </a:r>
            <a:r>
              <a:rPr lang="en-US" sz="2400" b="1" dirty="0">
                <a:solidFill>
                  <a:srgbClr val="00FFFF"/>
                </a:solidFill>
              </a:rPr>
              <a:t>$244,500 </a:t>
            </a:r>
            <a:r>
              <a:rPr lang="he-IL" sz="2400" b="1" dirty="0">
                <a:solidFill>
                  <a:srgbClr val="00FFFF"/>
                </a:solidFill>
              </a:rPr>
              <a:t> ל-4 שנים</a:t>
            </a:r>
            <a:r>
              <a:rPr lang="he-IL" sz="2400" b="1" dirty="0"/>
              <a:t>. </a:t>
            </a:r>
          </a:p>
        </p:txBody>
      </p:sp>
    </p:spTree>
  </p:cSld>
  <p:clrMapOvr>
    <a:masterClrMapping/>
  </p:clrMapOvr>
  <p:transition>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e-IL" b="1" dirty="0">
                <a:solidFill>
                  <a:srgbClr val="FFFF00"/>
                </a:solidFill>
              </a:rPr>
              <a:t>עקרונות המימון (1)</a:t>
            </a:r>
            <a:endParaRPr lang="en-US" b="1" dirty="0">
              <a:solidFill>
                <a:srgbClr val="FFFF00"/>
              </a:solidFill>
            </a:endParaRPr>
          </a:p>
        </p:txBody>
      </p:sp>
      <p:sp>
        <p:nvSpPr>
          <p:cNvPr id="58371" name="Content Placeholder 2"/>
          <p:cNvSpPr>
            <a:spLocks noGrp="1"/>
          </p:cNvSpPr>
          <p:nvPr>
            <p:ph idx="1"/>
          </p:nvPr>
        </p:nvSpPr>
        <p:spPr>
          <a:xfrm>
            <a:off x="457200" y="1571625"/>
            <a:ext cx="8229600" cy="4572000"/>
          </a:xfrm>
        </p:spPr>
        <p:txBody>
          <a:bodyPr/>
          <a:lstStyle/>
          <a:p>
            <a:r>
              <a:rPr lang="he-IL" sz="3600" dirty="0"/>
              <a:t>החוזה נחתם עם המוסד בו עובד החוקר.</a:t>
            </a:r>
          </a:p>
          <a:p>
            <a:r>
              <a:rPr lang="he-IL" sz="3600" dirty="0"/>
              <a:t>חלוקת התקציב בין החוקרים נקבעת על ידי החוקרים.</a:t>
            </a:r>
          </a:p>
          <a:p>
            <a:r>
              <a:rPr lang="he-IL" sz="3600" dirty="0"/>
              <a:t>חלוקת התקציב אינה מהווה שיקול באישור המחקר אבל חלוקת התקציב רומזת על סיכויי שת"פ גבוהים יותר.</a:t>
            </a:r>
          </a:p>
          <a:p>
            <a:r>
              <a:rPr lang="he-IL" sz="3600" dirty="0"/>
              <a:t>במידה והאמריקאי מבקש רק תקציב לנסיעות לישראל, הוא ימומן דרך המוסד הישראלי.</a:t>
            </a:r>
          </a:p>
          <a:p>
            <a:endParaRPr lang="en-US" sz="3600" b="1" dirty="0"/>
          </a:p>
        </p:txBody>
      </p:sp>
    </p:spTree>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437" y="170656"/>
            <a:ext cx="8229601" cy="1399033"/>
          </a:xfrm>
        </p:spPr>
        <p:txBody>
          <a:bodyPr>
            <a:noAutofit/>
          </a:bodyPr>
          <a:lstStyle/>
          <a:p>
            <a:pPr>
              <a:defRPr/>
            </a:pPr>
            <a:r>
              <a:rPr lang="he-IL" b="1" dirty="0">
                <a:solidFill>
                  <a:srgbClr val="FFFF00"/>
                </a:solidFill>
              </a:rPr>
              <a:t>אודות הקרן הדו לאומית למדע ישראל-  ארה"ב </a:t>
            </a:r>
            <a:r>
              <a:rPr lang="en-US" b="1" dirty="0">
                <a:solidFill>
                  <a:srgbClr val="FFFF00"/>
                </a:solidFill>
              </a:rPr>
              <a:t> (BSF)</a:t>
            </a:r>
          </a:p>
        </p:txBody>
      </p:sp>
      <p:sp>
        <p:nvSpPr>
          <p:cNvPr id="17411" name="Content Placeholder 2"/>
          <p:cNvSpPr>
            <a:spLocks noGrp="1"/>
          </p:cNvSpPr>
          <p:nvPr>
            <p:ph idx="1"/>
          </p:nvPr>
        </p:nvSpPr>
        <p:spPr>
          <a:xfrm>
            <a:off x="457200" y="1882775"/>
            <a:ext cx="8229600" cy="4572000"/>
          </a:xfrm>
        </p:spPr>
        <p:txBody>
          <a:bodyPr/>
          <a:lstStyle/>
          <a:p>
            <a:r>
              <a:rPr lang="he-IL" sz="3600" b="1"/>
              <a:t>הקרן נוסדה ב 1972.</a:t>
            </a:r>
          </a:p>
          <a:p>
            <a:r>
              <a:rPr lang="he-IL" sz="3600" b="1"/>
              <a:t>משרדי הקרן  מצויים בישראל (ירושלים).</a:t>
            </a:r>
          </a:p>
          <a:p>
            <a:r>
              <a:rPr lang="he-IL" sz="3600" b="1"/>
              <a:t>הקרן בבעלות משותפת של ממשלות ארה"ב וישראל.</a:t>
            </a:r>
          </a:p>
          <a:p>
            <a:r>
              <a:rPr lang="he-IL" sz="3600" b="1"/>
              <a:t>המחקרים חייבים להיות מוגשים ומבוצעים במשותף על ידי חוקרים ישראלים ואמריקאים.</a:t>
            </a:r>
          </a:p>
          <a:p>
            <a:r>
              <a:rPr lang="he-IL" sz="3600" b="1"/>
              <a:t>מענקים ניתנים למחקר במוסדות ללא כוונת רווח.</a:t>
            </a:r>
          </a:p>
          <a:p>
            <a:endParaRPr lang="he-IL" sz="3600" b="1"/>
          </a:p>
          <a:p>
            <a:endParaRPr lang="he-IL" sz="2800" b="1"/>
          </a:p>
          <a:p>
            <a:endParaRPr lang="he-IL" sz="2800" b="1"/>
          </a:p>
        </p:txBody>
      </p:sp>
    </p:spTree>
  </p:cSld>
  <p:clrMapOvr>
    <a:masterClrMapping/>
  </p:clrMapOvr>
  <p:transition>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399032"/>
          </a:xfrm>
        </p:spPr>
        <p:txBody>
          <a:bodyPr/>
          <a:lstStyle/>
          <a:p>
            <a:pPr>
              <a:defRPr/>
            </a:pPr>
            <a:r>
              <a:rPr lang="he-IL" b="1" dirty="0">
                <a:solidFill>
                  <a:srgbClr val="FFFF00"/>
                </a:solidFill>
              </a:rPr>
              <a:t>עקרונות המימון (2)</a:t>
            </a:r>
            <a:endParaRPr lang="en-US" b="1" dirty="0">
              <a:solidFill>
                <a:srgbClr val="FFFF00"/>
              </a:solidFill>
            </a:endParaRPr>
          </a:p>
        </p:txBody>
      </p:sp>
      <p:sp>
        <p:nvSpPr>
          <p:cNvPr id="60419" name="Content Placeholder 2"/>
          <p:cNvSpPr>
            <a:spLocks noGrp="1"/>
          </p:cNvSpPr>
          <p:nvPr>
            <p:ph idx="1"/>
          </p:nvPr>
        </p:nvSpPr>
        <p:spPr>
          <a:xfrm>
            <a:off x="45531" y="1196752"/>
            <a:ext cx="8686800" cy="5357812"/>
          </a:xfrm>
        </p:spPr>
        <p:txBody>
          <a:bodyPr/>
          <a:lstStyle/>
          <a:p>
            <a:r>
              <a:rPr lang="he-IL" sz="2700" dirty="0"/>
              <a:t>סה"כ התקציב המבוקש לכל השנים ולכל החוקרים ביחד, לא יעלה על </a:t>
            </a:r>
            <a:r>
              <a:rPr lang="he-IL" sz="2700" b="1" dirty="0">
                <a:solidFill>
                  <a:srgbClr val="FFFF00"/>
                </a:solidFill>
              </a:rPr>
              <a:t>250,000$</a:t>
            </a:r>
            <a:r>
              <a:rPr lang="he-IL" sz="2700" b="1" dirty="0"/>
              <a:t>, </a:t>
            </a:r>
            <a:r>
              <a:rPr lang="he-IL" sz="2700" dirty="0"/>
              <a:t>כולל תקורה.</a:t>
            </a:r>
          </a:p>
          <a:p>
            <a:r>
              <a:rPr lang="he-IL" sz="2700" dirty="0"/>
              <a:t>התקורה למוסד היא קבועה בגובה 15%.</a:t>
            </a:r>
          </a:p>
          <a:p>
            <a:r>
              <a:rPr lang="he-IL" sz="2700" i="1" u="sng" dirty="0"/>
              <a:t>לא ימומן שכר חוקרים ראשיים גם אם הם על  "כסף רך "</a:t>
            </a:r>
            <a:r>
              <a:rPr lang="he-IL" sz="2700" dirty="0"/>
              <a:t>.</a:t>
            </a:r>
          </a:p>
          <a:p>
            <a:r>
              <a:rPr lang="he-IL" sz="2700" dirty="0"/>
              <a:t>ימומן שכר עוזרי מחקר, טכנאים וכו'</a:t>
            </a:r>
          </a:p>
          <a:p>
            <a:r>
              <a:rPr lang="he-IL" sz="2700" dirty="0"/>
              <a:t>מימון עובדים קבועים עד 50% משכרם.</a:t>
            </a:r>
          </a:p>
          <a:p>
            <a:r>
              <a:rPr lang="he-IL" sz="2700" dirty="0"/>
              <a:t>ימומנו  הוצאות מחקר אחרות על פי פירוט ואישור.</a:t>
            </a:r>
          </a:p>
          <a:p>
            <a:r>
              <a:rPr lang="he-IL" sz="2700" dirty="0"/>
              <a:t> ימומנו פגישות בין החוקרים במוסדותיהם  לצורך עבודה משותפת. </a:t>
            </a:r>
            <a:r>
              <a:rPr lang="he-IL" sz="2700" i="1" dirty="0"/>
              <a:t>נסיעה תוכר רק אם תכלול לפחות 2 ימי עבודה מלאים עם השותף.</a:t>
            </a:r>
          </a:p>
          <a:p>
            <a:r>
              <a:rPr lang="he-IL" sz="2700" b="1" i="1" dirty="0">
                <a:solidFill>
                  <a:srgbClr val="FFFF00"/>
                </a:solidFill>
              </a:rPr>
              <a:t>שימו לב, נסיעות יאושרו רק לפגישות במעבדת השותף ולא בכנסים. </a:t>
            </a:r>
          </a:p>
          <a:p>
            <a:endParaRPr lang="en-US" sz="2700" dirty="0"/>
          </a:p>
        </p:txBody>
      </p:sp>
    </p:spTree>
  </p:cSld>
  <p:clrMapOvr>
    <a:masterClrMapping/>
  </p:clrMapOvr>
  <p:transition>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2"/>
          <p:cNvSpPr>
            <a:spLocks noGrp="1"/>
          </p:cNvSpPr>
          <p:nvPr>
            <p:ph idx="4294967295"/>
          </p:nvPr>
        </p:nvSpPr>
        <p:spPr>
          <a:xfrm>
            <a:off x="611560" y="836712"/>
            <a:ext cx="8136904" cy="5472608"/>
          </a:xfrm>
        </p:spPr>
        <p:txBody>
          <a:bodyPr/>
          <a:lstStyle/>
          <a:p>
            <a:pPr algn="r" rtl="1"/>
            <a:r>
              <a:rPr lang="he-IL" sz="2700" b="1" dirty="0">
                <a:latin typeface="Times New Roman" panose="02020603050405020304" pitchFamily="18" charset="0"/>
                <a:cs typeface="Times New Roman" panose="02020603050405020304" pitchFamily="18" charset="0"/>
              </a:rPr>
              <a:t>זכאים להגיש חוקרים עד 10 שנים ממועד קבלת תארי </a:t>
            </a:r>
            <a:r>
              <a:rPr lang="en-US" sz="2700" b="1" dirty="0">
                <a:latin typeface="Times New Roman" panose="02020603050405020304" pitchFamily="18" charset="0"/>
                <a:cs typeface="Times New Roman" panose="02020603050405020304" pitchFamily="18" charset="0"/>
              </a:rPr>
              <a:t>PhD </a:t>
            </a:r>
            <a:r>
              <a:rPr lang="he-IL" sz="2700" b="1" dirty="0">
                <a:latin typeface="Times New Roman" panose="02020603050405020304" pitchFamily="18" charset="0"/>
                <a:cs typeface="Times New Roman" panose="02020603050405020304" pitchFamily="18" charset="0"/>
              </a:rPr>
              <a:t> או </a:t>
            </a:r>
            <a:r>
              <a:rPr lang="en-US" sz="2700" b="1" dirty="0">
                <a:latin typeface="Times New Roman" panose="02020603050405020304" pitchFamily="18" charset="0"/>
                <a:cs typeface="Times New Roman" panose="02020603050405020304" pitchFamily="18" charset="0"/>
              </a:rPr>
              <a:t>MD</a:t>
            </a:r>
            <a:r>
              <a:rPr lang="he-IL" sz="2700" b="1" dirty="0">
                <a:latin typeface="Times New Roman" panose="02020603050405020304" pitchFamily="18" charset="0"/>
                <a:cs typeface="Times New Roman" panose="02020603050405020304" pitchFamily="18" charset="0"/>
              </a:rPr>
              <a:t>    </a:t>
            </a:r>
          </a:p>
          <a:p>
            <a:pPr algn="r" rtl="1"/>
            <a:r>
              <a:rPr lang="he-IL" sz="2700" b="1" dirty="0">
                <a:latin typeface="Times New Roman" panose="02020603050405020304" pitchFamily="18" charset="0"/>
                <a:cs typeface="Times New Roman" panose="02020603050405020304" pitchFamily="18" charset="0"/>
              </a:rPr>
              <a:t>הבקשה היא לשתי שנות מחקר בסכום כולל של 75,000$.</a:t>
            </a:r>
          </a:p>
          <a:p>
            <a:pPr algn="r" rtl="1"/>
            <a:r>
              <a:rPr lang="he-IL" sz="2700" b="1" dirty="0">
                <a:latin typeface="Times New Roman" panose="02020603050405020304" pitchFamily="18" charset="0"/>
                <a:cs typeface="Times New Roman" panose="02020603050405020304" pitchFamily="18" charset="0"/>
              </a:rPr>
              <a:t>ההגשה והשיפוט דומים לבקשות רגילות, אולם קיימת העדפה מסוימת בתהליך השיפוט והמיון. במחזור </a:t>
            </a:r>
            <a:r>
              <a:rPr lang="en-US" sz="2700" b="1" dirty="0">
                <a:latin typeface="Times New Roman" panose="02020603050405020304" pitchFamily="18" charset="0"/>
                <a:cs typeface="Times New Roman" panose="02020603050405020304" pitchFamily="18" charset="0"/>
              </a:rPr>
              <a:t>2021</a:t>
            </a:r>
            <a:r>
              <a:rPr lang="he-IL" sz="2700" b="1" dirty="0">
                <a:latin typeface="Times New Roman" panose="02020603050405020304" pitchFamily="18" charset="0"/>
                <a:cs typeface="Times New Roman" panose="02020603050405020304" pitchFamily="18" charset="0"/>
              </a:rPr>
              <a:t> הוגשו </a:t>
            </a:r>
            <a:r>
              <a:rPr lang="en-US" sz="2700" b="1" dirty="0">
                <a:latin typeface="Times New Roman" panose="02020603050405020304" pitchFamily="18" charset="0"/>
                <a:cs typeface="Times New Roman" panose="02020603050405020304" pitchFamily="18" charset="0"/>
              </a:rPr>
              <a:t>30</a:t>
            </a:r>
            <a:r>
              <a:rPr lang="he-IL" sz="2700" b="1" dirty="0">
                <a:latin typeface="Times New Roman" panose="02020603050405020304" pitchFamily="18" charset="0"/>
                <a:cs typeface="Times New Roman" panose="02020603050405020304" pitchFamily="18" charset="0"/>
              </a:rPr>
              <a:t> הצעות  וזכו </a:t>
            </a:r>
            <a:r>
              <a:rPr lang="en-US" sz="2700" b="1" dirty="0">
                <a:latin typeface="Times New Roman" panose="02020603050405020304" pitchFamily="18" charset="0"/>
                <a:cs typeface="Times New Roman" panose="02020603050405020304" pitchFamily="18" charset="0"/>
              </a:rPr>
              <a:t> 12</a:t>
            </a:r>
            <a:r>
              <a:rPr lang="he-IL" sz="2700" b="1" dirty="0">
                <a:latin typeface="Times New Roman" panose="02020603050405020304" pitchFamily="18" charset="0"/>
                <a:cs typeface="Times New Roman" panose="02020603050405020304" pitchFamily="18" charset="0"/>
              </a:rPr>
              <a:t>(</a:t>
            </a:r>
            <a:r>
              <a:rPr lang="en-US" sz="2700" b="1" dirty="0">
                <a:latin typeface="Times New Roman" panose="02020603050405020304" pitchFamily="18" charset="0"/>
                <a:cs typeface="Times New Roman" panose="02020603050405020304" pitchFamily="18" charset="0"/>
              </a:rPr>
              <a:t>40%</a:t>
            </a:r>
            <a:r>
              <a:rPr lang="he-IL" sz="2700" b="1" dirty="0">
                <a:latin typeface="Times New Roman" panose="02020603050405020304" pitchFamily="18" charset="0"/>
                <a:cs typeface="Times New Roman" panose="02020603050405020304" pitchFamily="18" charset="0"/>
              </a:rPr>
              <a:t>).  </a:t>
            </a:r>
          </a:p>
          <a:p>
            <a:pPr algn="r" rtl="1"/>
            <a:r>
              <a:rPr lang="he-IL" sz="2700" b="1" dirty="0">
                <a:latin typeface="Times New Roman" panose="02020603050405020304" pitchFamily="18" charset="0"/>
                <a:cs typeface="Times New Roman" panose="02020603050405020304" pitchFamily="18" charset="0"/>
              </a:rPr>
              <a:t>לא ניתן להגיש באותו מחזור גם בקשה במסלול הרגיל.</a:t>
            </a:r>
          </a:p>
          <a:p>
            <a:pPr algn="r" rtl="1"/>
            <a:r>
              <a:rPr lang="he-IL" sz="2700" b="1" dirty="0">
                <a:latin typeface="Times New Roman" panose="02020603050405020304" pitchFamily="18" charset="0"/>
                <a:cs typeface="Times New Roman" panose="02020603050405020304" pitchFamily="18" charset="0"/>
              </a:rPr>
              <a:t>החוקר הבכיר לא מקבל כסף. אם שני המגישים צעירים הם יזכו כל אחד ב- 75,000$. לא ניתן להגיש יותר משני צעירים בהצעה. </a:t>
            </a:r>
          </a:p>
          <a:p>
            <a:pPr algn="r" rtl="1"/>
            <a:endParaRPr lang="he-IL" sz="2700" b="1" dirty="0">
              <a:latin typeface="Times New Roman" panose="02020603050405020304" pitchFamily="18" charset="0"/>
              <a:cs typeface="Times New Roman" panose="02020603050405020304" pitchFamily="18" charset="0"/>
            </a:endParaRPr>
          </a:p>
          <a:p>
            <a:pPr algn="r" rtl="1"/>
            <a:endParaRPr lang="he-IL" sz="2700" b="1" dirty="0">
              <a:latin typeface="Times New Roman" panose="02020603050405020304" pitchFamily="18" charset="0"/>
              <a:cs typeface="Times New Roman" panose="02020603050405020304" pitchFamily="18" charset="0"/>
            </a:endParaRPr>
          </a:p>
          <a:p>
            <a:pPr algn="r" rtl="1"/>
            <a:endParaRPr lang="he-IL" sz="2700" b="1" dirty="0">
              <a:latin typeface="Times New Roman" panose="02020603050405020304" pitchFamily="18" charset="0"/>
              <a:cs typeface="Times New Roman" panose="02020603050405020304" pitchFamily="18" charset="0"/>
            </a:endParaRPr>
          </a:p>
        </p:txBody>
      </p:sp>
      <p:sp>
        <p:nvSpPr>
          <p:cNvPr id="76803" name="Text Box 3"/>
          <p:cNvSpPr txBox="1">
            <a:spLocks noChangeArrowheads="1"/>
          </p:cNvSpPr>
          <p:nvPr/>
        </p:nvSpPr>
        <p:spPr bwMode="auto">
          <a:xfrm>
            <a:off x="1619672" y="75437"/>
            <a:ext cx="6624638" cy="769441"/>
          </a:xfrm>
          <a:prstGeom prst="rect">
            <a:avLst/>
          </a:prstGeom>
          <a:noFill/>
          <a:ln w="9525">
            <a:noFill/>
            <a:miter lim="800000"/>
            <a:headEnd/>
            <a:tailEnd/>
          </a:ln>
          <a:effectLst/>
        </p:spPr>
        <p:txBody>
          <a:bodyPr>
            <a:spAutoFit/>
          </a:bodyPr>
          <a:lstStyle/>
          <a:p>
            <a:pPr marL="484188" indent="-484188" algn="ctr" rtl="1">
              <a:defRPr/>
            </a:pPr>
            <a:r>
              <a:rPr lang="he-IL" sz="44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latin typeface="Times New Roman" pitchFamily="18" charset="0"/>
                <a:ea typeface="Gisha"/>
                <a:cs typeface="Times New Roman" pitchFamily="18" charset="0"/>
              </a:rPr>
              <a:t>תוכנית מענקים לצעירים</a:t>
            </a:r>
            <a:endParaRPr lang="en-US" sz="44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latin typeface="Times New Roman" pitchFamily="18" charset="0"/>
              <a:ea typeface="Gisha"/>
              <a:cs typeface="Times New Roman" pitchFamily="18"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2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22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2226">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222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e-IL" b="1" dirty="0">
                <a:solidFill>
                  <a:srgbClr val="FFFF00"/>
                </a:solidFill>
              </a:rPr>
              <a:t>טיפים להגשת הצעה</a:t>
            </a:r>
            <a:endParaRPr lang="en-US" b="1" dirty="0">
              <a:solidFill>
                <a:srgbClr val="FFFF00"/>
              </a:solidFill>
            </a:endParaRPr>
          </a:p>
        </p:txBody>
      </p:sp>
      <p:sp>
        <p:nvSpPr>
          <p:cNvPr id="62467" name="Content Placeholder 2"/>
          <p:cNvSpPr>
            <a:spLocks noGrp="1"/>
          </p:cNvSpPr>
          <p:nvPr>
            <p:ph idx="1"/>
          </p:nvPr>
        </p:nvSpPr>
        <p:spPr>
          <a:xfrm>
            <a:off x="214313" y="1412776"/>
            <a:ext cx="8472487" cy="4643438"/>
          </a:xfrm>
        </p:spPr>
        <p:txBody>
          <a:bodyPr/>
          <a:lstStyle/>
          <a:p>
            <a:r>
              <a:rPr lang="he-IL" sz="2700" b="1" dirty="0"/>
              <a:t>הגשה של עבודה קריאה, כתובה נכון, גרפים מצורפים וביבליוגרפיה מסודרת- נא הקפידו על כללי ההגשה המצויים באתר.</a:t>
            </a:r>
          </a:p>
          <a:p>
            <a:r>
              <a:rPr lang="he-IL" sz="2700" b="1" dirty="0"/>
              <a:t>תקציר ו-</a:t>
            </a:r>
            <a:r>
              <a:rPr lang="en-US" sz="2700" b="1" dirty="0"/>
              <a:t>Impact statement</a:t>
            </a:r>
            <a:r>
              <a:rPr lang="he-IL" sz="2700" b="1" dirty="0"/>
              <a:t>- ממצים ומענינים.</a:t>
            </a:r>
          </a:p>
          <a:p>
            <a:r>
              <a:rPr lang="he-IL" sz="2700" b="1" dirty="0"/>
              <a:t>שאלה מחקרית מנוסחת היטב.</a:t>
            </a:r>
          </a:p>
          <a:p>
            <a:r>
              <a:rPr lang="he-IL" sz="2700" b="1" dirty="0"/>
              <a:t>פורפורציה בין הקדמה, תכנית המחקר וביבליוגרפיה.</a:t>
            </a:r>
          </a:p>
          <a:p>
            <a:r>
              <a:rPr lang="he-IL" sz="2700" b="1" dirty="0"/>
              <a:t>שת"פ- חשוב!!! תכנית עבודה משותפת, כסף לאמריקאי, מכתבי שת"פ מפורטים מכל חוקר.</a:t>
            </a:r>
          </a:p>
          <a:p>
            <a:r>
              <a:rPr lang="he-IL" sz="2700" b="1" dirty="0"/>
              <a:t>תקציב- חשוב לפרט חלקו של כל חוקר. חלוקה הולמת של תקציב.</a:t>
            </a:r>
          </a:p>
          <a:p>
            <a:r>
              <a:rPr lang="he-IL" sz="2700" b="1" dirty="0"/>
              <a:t> בוטל הצורך לרשום אחוז השתתפות של החוקרים במחקר אבל צריך לפרט חלקו של כל אחד בתכנית העבודה ובתקציב</a:t>
            </a:r>
            <a:r>
              <a:rPr lang="he-IL" sz="2700" dirty="0"/>
              <a:t>. </a:t>
            </a:r>
          </a:p>
        </p:txBody>
      </p:sp>
    </p:spTree>
  </p:cSld>
  <p:clrMapOvr>
    <a:masterClrMapping/>
  </p:clrMapOvr>
  <p:transition>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2"/>
          <p:cNvSpPr>
            <a:spLocks noGrp="1"/>
          </p:cNvSpPr>
          <p:nvPr>
            <p:ph idx="4294967295"/>
          </p:nvPr>
        </p:nvSpPr>
        <p:spPr>
          <a:xfrm>
            <a:off x="0" y="1773238"/>
            <a:ext cx="9144000" cy="5286375"/>
          </a:xfrm>
        </p:spPr>
        <p:txBody>
          <a:bodyPr/>
          <a:lstStyle/>
          <a:p>
            <a:pPr algn="r" rtl="1"/>
            <a:r>
              <a:rPr lang="he-IL" sz="2400" b="1" dirty="0">
                <a:latin typeface="Times New Roman" panose="02020603050405020304" pitchFamily="18" charset="0"/>
                <a:cs typeface="Times New Roman" panose="02020603050405020304" pitchFamily="18" charset="0"/>
              </a:rPr>
              <a:t>כל מענק בגובה 4000$.</a:t>
            </a:r>
          </a:p>
          <a:p>
            <a:pPr algn="r" rtl="1"/>
            <a:r>
              <a:rPr lang="he-IL" sz="2400" b="1" dirty="0">
                <a:latin typeface="Times New Roman" panose="02020603050405020304" pitchFamily="18" charset="0"/>
                <a:cs typeface="Times New Roman" panose="02020603050405020304" pitchFamily="18" charset="0"/>
              </a:rPr>
              <a:t>מיועד לחוקרים צעירים העובדים על עבודת דוקטורט בלבד.</a:t>
            </a:r>
          </a:p>
          <a:p>
            <a:pPr algn="r" rtl="1"/>
            <a:r>
              <a:rPr lang="he-IL" sz="2400" b="1" dirty="0">
                <a:latin typeface="Times New Roman" panose="02020603050405020304" pitchFamily="18" charset="0"/>
                <a:cs typeface="Times New Roman" panose="02020603050405020304" pitchFamily="18" charset="0"/>
              </a:rPr>
              <a:t>הנסיעות הם של אמריקאים לישראל וישראלים לארה"ב.</a:t>
            </a:r>
          </a:p>
          <a:p>
            <a:pPr algn="r" rtl="1"/>
            <a:r>
              <a:rPr lang="he-IL" sz="2400" b="1" dirty="0">
                <a:latin typeface="Times New Roman" panose="02020603050405020304" pitchFamily="18" charset="0"/>
                <a:cs typeface="Times New Roman" panose="02020603050405020304" pitchFamily="18" charset="0"/>
              </a:rPr>
              <a:t>לא מיועד לחברי סגל צעירים.</a:t>
            </a:r>
          </a:p>
          <a:p>
            <a:pPr algn="r" rtl="1"/>
            <a:r>
              <a:rPr lang="he-IL" sz="2400" b="1" dirty="0">
                <a:latin typeface="Times New Roman" panose="02020603050405020304" pitchFamily="18" charset="0"/>
                <a:cs typeface="Times New Roman" panose="02020603050405020304" pitchFamily="18" charset="0"/>
              </a:rPr>
              <a:t>הבחירה נעשית על ידי ועדה אקדמית חיצונית.  </a:t>
            </a:r>
          </a:p>
          <a:p>
            <a:pPr algn="r" rtl="1"/>
            <a:r>
              <a:rPr lang="he-IL" sz="2400" b="1" dirty="0">
                <a:latin typeface="Times New Roman" panose="02020603050405020304" pitchFamily="18" charset="0"/>
                <a:cs typeface="Times New Roman" panose="02020603050405020304" pitchFamily="18" charset="0"/>
              </a:rPr>
              <a:t>כל מוסד מורשה לשלוח עד 5 בקשות בלבד בכל מחזור,</a:t>
            </a:r>
            <a:r>
              <a:rPr lang="en-US" sz="2400" b="1" dirty="0">
                <a:latin typeface="Times New Roman" panose="02020603050405020304" pitchFamily="18" charset="0"/>
                <a:cs typeface="Times New Roman" panose="02020603050405020304" pitchFamily="18" charset="0"/>
              </a:rPr>
              <a:t> </a:t>
            </a:r>
            <a:r>
              <a:rPr lang="he-IL" sz="2400" b="1" dirty="0">
                <a:latin typeface="Times New Roman" panose="02020603050405020304" pitchFamily="18" charset="0"/>
                <a:cs typeface="Times New Roman" panose="02020603050405020304" pitchFamily="18" charset="0"/>
              </a:rPr>
              <a:t>וזה מחייב לעיתים דיון מקדים באוניברסיטה.</a:t>
            </a:r>
          </a:p>
          <a:p>
            <a:pPr algn="r" rtl="1"/>
            <a:r>
              <a:rPr lang="he-IL" sz="2400" b="1" dirty="0">
                <a:latin typeface="Times New Roman" panose="02020603050405020304" pitchFamily="18" charset="0"/>
                <a:cs typeface="Times New Roman" panose="02020603050405020304" pitchFamily="18" charset="0"/>
              </a:rPr>
              <a:t>התכנית חודשה ב2021. בדצמבר הוגשו 26 הצעות וזכו 8. במאי </a:t>
            </a:r>
            <a:r>
              <a:rPr lang="en-US" sz="2400" b="1" dirty="0">
                <a:latin typeface="Times New Roman" panose="02020603050405020304" pitchFamily="18" charset="0"/>
                <a:cs typeface="Times New Roman" panose="02020603050405020304" pitchFamily="18" charset="0"/>
              </a:rPr>
              <a:t>2022</a:t>
            </a:r>
            <a:r>
              <a:rPr lang="he-IL" sz="2400" b="1" dirty="0">
                <a:latin typeface="Times New Roman" panose="02020603050405020304" pitchFamily="18" charset="0"/>
                <a:cs typeface="Times New Roman" panose="02020603050405020304" pitchFamily="18" charset="0"/>
              </a:rPr>
              <a:t> הוגשו 23 הצעות ובהן 9 אמריקאים . זכו 9 הצעות, מתוכן 6 לתלמידות מחקר. </a:t>
            </a:r>
          </a:p>
          <a:p>
            <a:pPr algn="r" rtl="1"/>
            <a:r>
              <a:rPr lang="he-IL" sz="2400" b="1" dirty="0">
                <a:latin typeface="Times New Roman" panose="02020603050405020304" pitchFamily="18" charset="0"/>
                <a:cs typeface="Times New Roman" panose="02020603050405020304" pitchFamily="18" charset="0"/>
              </a:rPr>
              <a:t>בגלל הירידה במספר ההגשות אנו שוקלים מעבר להגשה פעם בשנה.</a:t>
            </a:r>
          </a:p>
        </p:txBody>
      </p:sp>
      <p:sp>
        <p:nvSpPr>
          <p:cNvPr id="80899" name="Text Box 3"/>
          <p:cNvSpPr txBox="1">
            <a:spLocks noChangeArrowheads="1"/>
          </p:cNvSpPr>
          <p:nvPr/>
        </p:nvSpPr>
        <p:spPr bwMode="auto">
          <a:xfrm>
            <a:off x="1404915" y="190478"/>
            <a:ext cx="6929486" cy="1446550"/>
          </a:xfrm>
          <a:prstGeom prst="rect">
            <a:avLst/>
          </a:prstGeom>
          <a:noFill/>
          <a:ln w="9525">
            <a:noFill/>
            <a:miter lim="800000"/>
            <a:headEnd/>
            <a:tailEnd/>
          </a:ln>
          <a:effectLst/>
        </p:spPr>
        <p:txBody>
          <a:bodyPr>
            <a:spAutoFit/>
          </a:bodyPr>
          <a:lstStyle/>
          <a:p>
            <a:pPr algn="ctr" rtl="1" eaLnBrk="1" hangingPunct="1">
              <a:spcBef>
                <a:spcPct val="50000"/>
              </a:spcBef>
              <a:defRPr/>
            </a:pPr>
            <a:r>
              <a:rPr lang="he-IL" sz="44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latin typeface="Times New Roman" pitchFamily="18" charset="0"/>
                <a:ea typeface="Gisha"/>
                <a:cs typeface="Times New Roman" pitchFamily="18" charset="0"/>
              </a:rPr>
              <a:t>מענקי נסיעות השתלמות לצעירים על שם </a:t>
            </a:r>
            <a:r>
              <a:rPr lang="he-IL" sz="4400" dirty="0" err="1">
                <a:ln w="6350">
                  <a:solidFill>
                    <a:schemeClr val="accent1">
                      <a:shade val="43000"/>
                    </a:schemeClr>
                  </a:solidFill>
                </a:ln>
                <a:solidFill>
                  <a:srgbClr val="FFFF00"/>
                </a:solidFill>
                <a:effectLst>
                  <a:outerShdw blurRad="26000" dist="26000" dir="14500000" algn="tl" rotWithShape="0">
                    <a:srgbClr val="000000">
                      <a:alpha val="40000"/>
                    </a:srgbClr>
                  </a:outerShdw>
                </a:effectLst>
                <a:latin typeface="Times New Roman" pitchFamily="18" charset="0"/>
                <a:ea typeface="Gisha"/>
                <a:cs typeface="Times New Roman" pitchFamily="18" charset="0"/>
              </a:rPr>
              <a:t>פרופ</a:t>
            </a:r>
            <a:r>
              <a:rPr lang="he-IL" sz="44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latin typeface="Times New Roman" pitchFamily="18" charset="0"/>
                <a:ea typeface="Gisha"/>
                <a:cs typeface="Times New Roman" pitchFamily="18" charset="0"/>
              </a:rPr>
              <a:t>' </a:t>
            </a:r>
            <a:r>
              <a:rPr lang="he-IL" sz="4400" dirty="0" err="1">
                <a:ln w="6350">
                  <a:solidFill>
                    <a:schemeClr val="accent1">
                      <a:shade val="43000"/>
                    </a:schemeClr>
                  </a:solidFill>
                </a:ln>
                <a:solidFill>
                  <a:srgbClr val="FFFF00"/>
                </a:solidFill>
                <a:effectLst>
                  <a:outerShdw blurRad="26000" dist="26000" dir="14500000" algn="tl" rotWithShape="0">
                    <a:srgbClr val="000000">
                      <a:alpha val="40000"/>
                    </a:srgbClr>
                  </a:outerShdw>
                </a:effectLst>
                <a:latin typeface="Times New Roman" pitchFamily="18" charset="0"/>
                <a:ea typeface="Gisha"/>
                <a:cs typeface="Times New Roman" pitchFamily="18" charset="0"/>
              </a:rPr>
              <a:t>רחמימוב</a:t>
            </a:r>
            <a:endParaRPr lang="en-US" sz="44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latin typeface="Times New Roman" pitchFamily="18" charset="0"/>
              <a:ea typeface="Gisha"/>
              <a:cs typeface="Times New Roman" pitchFamily="18" charset="0"/>
            </a:endParaRPr>
          </a:p>
        </p:txBody>
      </p:sp>
    </p:spTree>
  </p:cSld>
  <p:clrMapOvr>
    <a:masterClrMapping/>
  </p:clrMapOvr>
  <p:transition>
    <p:rand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E4D32-F2F2-41F4-B607-1E4CE6AFAEA8}"/>
              </a:ext>
            </a:extLst>
          </p:cNvPr>
          <p:cNvSpPr>
            <a:spLocks noGrp="1"/>
          </p:cNvSpPr>
          <p:nvPr>
            <p:ph type="title"/>
          </p:nvPr>
        </p:nvSpPr>
        <p:spPr/>
        <p:txBody>
          <a:bodyPr/>
          <a:lstStyle/>
          <a:p>
            <a:r>
              <a:rPr lang="he-IL" b="1" dirty="0">
                <a:solidFill>
                  <a:srgbClr val="FFFF00"/>
                </a:solidFill>
              </a:rPr>
              <a:t>תכנית העוסקת בפתרונות לשינויי אקלים</a:t>
            </a:r>
            <a:endParaRPr lang="en-US" b="1" dirty="0">
              <a:solidFill>
                <a:srgbClr val="FFFF00"/>
              </a:solidFill>
            </a:endParaRPr>
          </a:p>
        </p:txBody>
      </p:sp>
      <p:sp>
        <p:nvSpPr>
          <p:cNvPr id="3" name="Content Placeholder 2">
            <a:extLst>
              <a:ext uri="{FF2B5EF4-FFF2-40B4-BE49-F238E27FC236}">
                <a16:creationId xmlns:a16="http://schemas.microsoft.com/office/drawing/2014/main" id="{C962D4D1-B454-4D19-863B-CFDCF719412F}"/>
              </a:ext>
            </a:extLst>
          </p:cNvPr>
          <p:cNvSpPr>
            <a:spLocks noGrp="1"/>
          </p:cNvSpPr>
          <p:nvPr>
            <p:ph idx="1"/>
          </p:nvPr>
        </p:nvSpPr>
        <p:spPr>
          <a:xfrm>
            <a:off x="457200" y="1666526"/>
            <a:ext cx="8229600" cy="4788282"/>
          </a:xfrm>
        </p:spPr>
        <p:txBody>
          <a:bodyPr/>
          <a:lstStyle/>
          <a:p>
            <a:r>
              <a:rPr lang="he-IL" sz="2400" b="1" dirty="0"/>
              <a:t>ההצעות המוגשות נדרשות לרעיונות יוצאי דופן ולכלול פתרונות לשינויי האקלים.</a:t>
            </a:r>
          </a:p>
          <a:p>
            <a:r>
              <a:rPr lang="he-IL" sz="2400" b="1" dirty="0"/>
              <a:t>התכנית חייבת לכלול מחקר בין-תחומי ולערב תחומי מחקר שונים.</a:t>
            </a:r>
          </a:p>
          <a:p>
            <a:r>
              <a:rPr lang="he-IL" sz="2400" b="1" dirty="0"/>
              <a:t>ההגשה בשני שלבים: ראשית הגשת   </a:t>
            </a:r>
            <a:r>
              <a:rPr lang="en-US" sz="2400" b="1" dirty="0"/>
              <a:t>Pre-Proposal </a:t>
            </a:r>
            <a:r>
              <a:rPr lang="he-IL" sz="2400" b="1" dirty="0"/>
              <a:t> בן 5 עמודים. ההצעות נבחנות ע"י ועדת מומחים. ההצעות שנבחרו יעברו להגשה מלאה והן ישלחו לסקירה של סוקרים חיצוניים.</a:t>
            </a:r>
          </a:p>
          <a:p>
            <a:r>
              <a:rPr lang="he-IL" sz="2400" b="1" dirty="0"/>
              <a:t>השנה הוגשו 20 הצעות ומתוכן 8 נבחרו להגשה מלאה. </a:t>
            </a:r>
          </a:p>
          <a:p>
            <a:r>
              <a:rPr lang="he-IL" sz="2400" b="1" dirty="0"/>
              <a:t>אנו מצפים לממן עד 2 הצעות למשך 3-4 שנים בסכום של  </a:t>
            </a:r>
            <a:r>
              <a:rPr lang="en-US" sz="2400" b="1" dirty="0"/>
              <a:t>$150,000</a:t>
            </a:r>
            <a:r>
              <a:rPr lang="he-IL" sz="2400" b="1" dirty="0"/>
              <a:t> לשנה. סכום כולל של עד </a:t>
            </a:r>
            <a:r>
              <a:rPr lang="en-US" sz="2400" b="1" dirty="0"/>
              <a:t>$600,000</a:t>
            </a:r>
            <a:r>
              <a:rPr lang="he-IL" sz="2400" b="1" dirty="0"/>
              <a:t>   למענק. </a:t>
            </a:r>
          </a:p>
          <a:p>
            <a:r>
              <a:rPr lang="he-IL" sz="2400" b="1" dirty="0"/>
              <a:t>פרטי התכנית באתר הקרן. </a:t>
            </a:r>
            <a:endParaRPr lang="en-US" sz="2400" b="1" dirty="0"/>
          </a:p>
        </p:txBody>
      </p:sp>
    </p:spTree>
    <p:extLst>
      <p:ext uri="{BB962C8B-B14F-4D97-AF65-F5344CB8AC3E}">
        <p14:creationId xmlns:p14="http://schemas.microsoft.com/office/powerpoint/2010/main" val="27353235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p:cNvSpPr>
          <p:nvPr>
            <p:ph type="body" idx="4294967295"/>
          </p:nvPr>
        </p:nvSpPr>
        <p:spPr>
          <a:xfrm>
            <a:off x="466726" y="1268760"/>
            <a:ext cx="8425754" cy="5400600"/>
          </a:xfrm>
        </p:spPr>
        <p:txBody>
          <a:bodyPr/>
          <a:lstStyle/>
          <a:p>
            <a:pPr algn="just" rtl="1">
              <a:lnSpc>
                <a:spcPct val="90000"/>
              </a:lnSpc>
            </a:pPr>
            <a:r>
              <a:rPr lang="he-IL" sz="2300" b="1" dirty="0">
                <a:latin typeface="Times New Roman" panose="02020603050405020304" pitchFamily="18" charset="0"/>
                <a:cs typeface="Times New Roman" panose="02020603050405020304" pitchFamily="18" charset="0"/>
              </a:rPr>
              <a:t>תכנית שיתוף הפעולה החלה ב 2012 והתרחבה מאז מאד. הכסף למימון </a:t>
            </a:r>
            <a:r>
              <a:rPr lang="he-IL" sz="2400" b="1" dirty="0">
                <a:latin typeface="Times New Roman" panose="02020603050405020304" pitchFamily="18" charset="0"/>
                <a:cs typeface="Times New Roman" panose="02020603050405020304" pitchFamily="18" charset="0"/>
              </a:rPr>
              <a:t>הצד הישראלי מגיע מממשלת ישראל (ות"ת). האמריקאי ממומן עי' ה-</a:t>
            </a:r>
            <a:r>
              <a:rPr lang="en-US" sz="2400" b="1" dirty="0">
                <a:latin typeface="Times New Roman" panose="02020603050405020304" pitchFamily="18" charset="0"/>
                <a:cs typeface="Times New Roman" panose="02020603050405020304" pitchFamily="18" charset="0"/>
              </a:rPr>
              <a:t>NSF</a:t>
            </a:r>
          </a:p>
          <a:p>
            <a:pPr marL="65087" indent="0" algn="just" rtl="1">
              <a:lnSpc>
                <a:spcPct val="90000"/>
              </a:lnSpc>
              <a:buNone/>
            </a:pPr>
            <a:r>
              <a:rPr lang="en-US" sz="2400" b="1" dirty="0">
                <a:latin typeface="Times New Roman" panose="02020603050405020304" pitchFamily="18" charset="0"/>
                <a:cs typeface="Times New Roman" panose="02020603050405020304" pitchFamily="18" charset="0"/>
              </a:rPr>
              <a:t>    </a:t>
            </a:r>
            <a:r>
              <a:rPr lang="he-IL" sz="2400" b="1" dirty="0">
                <a:latin typeface="Times New Roman" panose="02020603050405020304" pitchFamily="18" charset="0"/>
                <a:cs typeface="Times New Roman" panose="02020603050405020304" pitchFamily="18" charset="0"/>
              </a:rPr>
              <a:t>הסכם גג נחתם עם ה </a:t>
            </a:r>
            <a:r>
              <a:rPr lang="en-US" sz="2400" b="1" dirty="0">
                <a:latin typeface="Times New Roman" panose="02020603050405020304" pitchFamily="18" charset="0"/>
                <a:cs typeface="Times New Roman" panose="02020603050405020304" pitchFamily="18" charset="0"/>
              </a:rPr>
              <a:t>NSF</a:t>
            </a:r>
            <a:r>
              <a:rPr lang="he-IL" sz="2400" b="1" dirty="0">
                <a:latin typeface="Times New Roman" panose="02020603050405020304" pitchFamily="18" charset="0"/>
                <a:cs typeface="Times New Roman" panose="02020603050405020304" pitchFamily="18" charset="0"/>
              </a:rPr>
              <a:t>  המאשר את כל שתופי הפעולה הקיימים ל</a:t>
            </a:r>
            <a:r>
              <a:rPr lang="en-US" sz="2400" b="1" dirty="0">
                <a:latin typeface="Times New Roman" panose="02020603050405020304" pitchFamily="18" charset="0"/>
                <a:cs typeface="Times New Roman" panose="02020603050405020304" pitchFamily="18" charset="0"/>
              </a:rPr>
              <a:t>5-</a:t>
            </a:r>
            <a:r>
              <a:rPr lang="he-IL" sz="2400" b="1" dirty="0">
                <a:latin typeface="Times New Roman" panose="02020603050405020304" pitchFamily="18" charset="0"/>
                <a:cs typeface="Times New Roman" panose="02020603050405020304" pitchFamily="18" charset="0"/>
              </a:rPr>
              <a:t>     שנים. כרגע מופעלות כ-20  תכניות. אנו מצפים לאישור המימון ל5 שנים נוספות </a:t>
            </a:r>
            <a:r>
              <a:rPr lang="he-IL" sz="2400" b="1" dirty="0" err="1">
                <a:latin typeface="Times New Roman" panose="02020603050405020304" pitchFamily="18" charset="0"/>
                <a:cs typeface="Times New Roman" panose="02020603050405020304" pitchFamily="18" charset="0"/>
              </a:rPr>
              <a:t>מות"ת</a:t>
            </a:r>
            <a:r>
              <a:rPr lang="he-IL" sz="2400" b="1" dirty="0">
                <a:latin typeface="Times New Roman" panose="02020603050405020304" pitchFamily="18" charset="0"/>
                <a:cs typeface="Times New Roman" panose="02020603050405020304" pitchFamily="18" charset="0"/>
              </a:rPr>
              <a:t>. </a:t>
            </a:r>
          </a:p>
          <a:p>
            <a:pPr algn="just" rtl="1">
              <a:lnSpc>
                <a:spcPct val="90000"/>
              </a:lnSpc>
            </a:pPr>
            <a:r>
              <a:rPr lang="he-IL" sz="2400" b="1" dirty="0">
                <a:latin typeface="Times New Roman" panose="02020603050405020304" pitchFamily="18" charset="0"/>
                <a:cs typeface="Times New Roman" panose="02020603050405020304" pitchFamily="18" charset="0"/>
              </a:rPr>
              <a:t>ההצעה מוגשת תחילה ל- </a:t>
            </a:r>
            <a:r>
              <a:rPr lang="en-US" sz="2400" b="1" dirty="0">
                <a:latin typeface="Times New Roman" panose="02020603050405020304" pitchFamily="18" charset="0"/>
                <a:cs typeface="Times New Roman" panose="02020603050405020304" pitchFamily="18" charset="0"/>
              </a:rPr>
              <a:t>NSF</a:t>
            </a:r>
            <a:r>
              <a:rPr lang="he-IL" sz="2400" b="1" dirty="0">
                <a:latin typeface="Times New Roman" panose="02020603050405020304" pitchFamily="18" charset="0"/>
                <a:cs typeface="Times New Roman" panose="02020603050405020304" pitchFamily="18" charset="0"/>
              </a:rPr>
              <a:t> עי' החוקר האמריקאי, המתאר בהצעה את חלקו של השותף הישראלי </a:t>
            </a:r>
            <a:r>
              <a:rPr lang="he-IL" sz="2400" b="1" u="sng" dirty="0">
                <a:latin typeface="Times New Roman" panose="02020603050405020304" pitchFamily="18" charset="0"/>
                <a:cs typeface="Times New Roman" panose="02020603050405020304" pitchFamily="18" charset="0"/>
              </a:rPr>
              <a:t>ואת תקציבו</a:t>
            </a:r>
            <a:r>
              <a:rPr lang="he-IL" sz="2400" b="1" dirty="0">
                <a:latin typeface="Times New Roman" panose="02020603050405020304" pitchFamily="18" charset="0"/>
                <a:cs typeface="Times New Roman" panose="02020603050405020304" pitchFamily="18" charset="0"/>
              </a:rPr>
              <a:t>. קורות חיים ג"כ מוספים. </a:t>
            </a:r>
          </a:p>
          <a:p>
            <a:pPr algn="just" rtl="1">
              <a:lnSpc>
                <a:spcPct val="90000"/>
              </a:lnSpc>
            </a:pPr>
            <a:r>
              <a:rPr lang="he-IL" sz="2400" b="1" dirty="0">
                <a:latin typeface="Times New Roman" panose="02020603050405020304" pitchFamily="18" charset="0"/>
                <a:cs typeface="Times New Roman" panose="02020603050405020304" pitchFamily="18" charset="0"/>
              </a:rPr>
              <a:t>ההצעה שהוגשה ל-</a:t>
            </a:r>
            <a:r>
              <a:rPr lang="en-US" sz="2400" b="1" dirty="0">
                <a:latin typeface="Times New Roman" panose="02020603050405020304" pitchFamily="18" charset="0"/>
                <a:cs typeface="Times New Roman" panose="02020603050405020304" pitchFamily="18" charset="0"/>
              </a:rPr>
              <a:t>NSF</a:t>
            </a:r>
            <a:r>
              <a:rPr lang="he-IL" sz="2400" b="1" dirty="0">
                <a:latin typeface="Times New Roman" panose="02020603050405020304" pitchFamily="18" charset="0"/>
                <a:cs typeface="Times New Roman" panose="02020603050405020304" pitchFamily="18" charset="0"/>
              </a:rPr>
              <a:t> מוגשת אח"כ ע"י החוקר הישראלי  ל-</a:t>
            </a:r>
            <a:r>
              <a:rPr lang="en-US" sz="2400" b="1" dirty="0">
                <a:latin typeface="Times New Roman" panose="02020603050405020304" pitchFamily="18" charset="0"/>
                <a:cs typeface="Times New Roman" panose="02020603050405020304" pitchFamily="18" charset="0"/>
              </a:rPr>
              <a:t>BSF</a:t>
            </a:r>
            <a:r>
              <a:rPr lang="he-IL" sz="2400" b="1" dirty="0">
                <a:latin typeface="Times New Roman" panose="02020603050405020304" pitchFamily="18" charset="0"/>
                <a:cs typeface="Times New Roman" panose="02020603050405020304" pitchFamily="18" charset="0"/>
              </a:rPr>
              <a:t> . </a:t>
            </a:r>
          </a:p>
          <a:p>
            <a:pPr algn="just" rtl="1">
              <a:lnSpc>
                <a:spcPct val="90000"/>
              </a:lnSpc>
            </a:pPr>
            <a:r>
              <a:rPr lang="he-IL" sz="2400" b="1" dirty="0">
                <a:latin typeface="Times New Roman" panose="02020603050405020304" pitchFamily="18" charset="0"/>
                <a:cs typeface="Times New Roman" panose="02020603050405020304" pitchFamily="18" charset="0"/>
              </a:rPr>
              <a:t>שימו לב- </a:t>
            </a:r>
            <a:r>
              <a:rPr lang="he-IL" sz="2400" b="1" dirty="0">
                <a:solidFill>
                  <a:srgbClr val="FFFF00"/>
                </a:solidFill>
                <a:latin typeface="Times New Roman" panose="02020603050405020304" pitchFamily="18" charset="0"/>
                <a:cs typeface="Times New Roman" panose="02020603050405020304" pitchFamily="18" charset="0"/>
              </a:rPr>
              <a:t>חלק מהתכניות הינן ללא תאריך הגשה</a:t>
            </a:r>
          </a:p>
          <a:p>
            <a:pPr algn="just" rtl="1">
              <a:lnSpc>
                <a:spcPct val="90000"/>
              </a:lnSpc>
            </a:pPr>
            <a:r>
              <a:rPr lang="he-IL" sz="2400" b="1" dirty="0">
                <a:latin typeface="Times New Roman" panose="02020603050405020304" pitchFamily="18" charset="0"/>
                <a:cs typeface="Times New Roman" panose="02020603050405020304" pitchFamily="18" charset="0"/>
              </a:rPr>
              <a:t>ההצעה עוברת שיפוט ב-</a:t>
            </a:r>
            <a:r>
              <a:rPr lang="en-US" sz="2400" b="1" dirty="0">
                <a:latin typeface="Times New Roman" panose="02020603050405020304" pitchFamily="18" charset="0"/>
                <a:cs typeface="Times New Roman" panose="02020603050405020304" pitchFamily="18" charset="0"/>
              </a:rPr>
              <a:t>NSF</a:t>
            </a:r>
            <a:r>
              <a:rPr lang="he-IL" sz="2400" b="1" dirty="0">
                <a:latin typeface="Times New Roman" panose="02020603050405020304" pitchFamily="18" charset="0"/>
                <a:cs typeface="Times New Roman" panose="02020603050405020304" pitchFamily="18" charset="0"/>
              </a:rPr>
              <a:t>  יחד עם ההצעות הרגילות ובמעורבות משתנה של ישראלים (נותנים חוות דעת או משתתפים בפנלים). המלצות הפנלים עוברות לסגל הרלוונטי ב-</a:t>
            </a:r>
            <a:r>
              <a:rPr lang="en-US" sz="2400" b="1" dirty="0">
                <a:latin typeface="Times New Roman" panose="02020603050405020304" pitchFamily="18" charset="0"/>
                <a:cs typeface="Times New Roman" panose="02020603050405020304" pitchFamily="18" charset="0"/>
              </a:rPr>
              <a:t>NSF</a:t>
            </a:r>
            <a:r>
              <a:rPr lang="he-IL" sz="2400" b="1" dirty="0">
                <a:latin typeface="Times New Roman" panose="02020603050405020304" pitchFamily="18" charset="0"/>
                <a:cs typeface="Times New Roman" panose="02020603050405020304" pitchFamily="18" charset="0"/>
              </a:rPr>
              <a:t>  והוא מחליט על מענקים, תוך הפעלת שיקולים נוספים לאילו בועדות.</a:t>
            </a:r>
          </a:p>
          <a:p>
            <a:pPr algn="just" rtl="1">
              <a:lnSpc>
                <a:spcPct val="90000"/>
              </a:lnSpc>
            </a:pPr>
            <a:r>
              <a:rPr lang="he-IL" sz="2400" b="1" i="1" u="sng" dirty="0">
                <a:latin typeface="Times New Roman" panose="02020603050405020304" pitchFamily="18" charset="0"/>
                <a:cs typeface="Times New Roman" panose="02020603050405020304" pitchFamily="18" charset="0"/>
              </a:rPr>
              <a:t>אנו נממן כל ישראלי השותף בהצעה שאושרה למימון על ידי ה </a:t>
            </a:r>
            <a:r>
              <a:rPr lang="en-US" sz="2400" b="1" dirty="0">
                <a:latin typeface="Times New Roman" panose="02020603050405020304" pitchFamily="18" charset="0"/>
                <a:cs typeface="Times New Roman" panose="02020603050405020304" pitchFamily="18" charset="0"/>
              </a:rPr>
              <a:t>NSF</a:t>
            </a:r>
            <a:r>
              <a:rPr lang="he-IL" sz="2400" b="1" dirty="0">
                <a:latin typeface="Times New Roman" panose="02020603050405020304" pitchFamily="18" charset="0"/>
                <a:cs typeface="Times New Roman" panose="02020603050405020304" pitchFamily="18" charset="0"/>
              </a:rPr>
              <a:t>. </a:t>
            </a:r>
            <a:endParaRPr lang="en-US" sz="2400" b="1" dirty="0">
              <a:latin typeface="Times New Roman" panose="02020603050405020304" pitchFamily="18" charset="0"/>
              <a:cs typeface="Times New Roman" panose="02020603050405020304" pitchFamily="18" charset="0"/>
            </a:endParaRPr>
          </a:p>
        </p:txBody>
      </p:sp>
      <p:sp>
        <p:nvSpPr>
          <p:cNvPr id="5" name="Rectangle 2"/>
          <p:cNvSpPr>
            <a:spLocks noGrp="1"/>
          </p:cNvSpPr>
          <p:nvPr>
            <p:ph type="title" idx="4294967295"/>
          </p:nvPr>
        </p:nvSpPr>
        <p:spPr bwMode="auto">
          <a:xfrm>
            <a:off x="466726" y="116632"/>
            <a:ext cx="8229600" cy="1214611"/>
          </a:xfrm>
        </p:spPr>
        <p:txBody>
          <a:bodyPr wrap="square" lIns="91440" tIns="45720" rIns="91440" bIns="45720" numCol="1" anchorCtr="0" compatLnSpc="1">
            <a:prstTxWarp prst="textNoShape">
              <a:avLst/>
            </a:prstTxWarp>
            <a:normAutofit fontScale="90000"/>
          </a:bodyPr>
          <a:lstStyle/>
          <a:p>
            <a:pPr algn="ctr" rtl="1">
              <a:defRPr/>
            </a:pPr>
            <a:r>
              <a:rPr lang="he-IL" sz="4400" b="1" dirty="0">
                <a:solidFill>
                  <a:srgbClr val="FFFF00"/>
                </a:solidFill>
                <a:latin typeface="Times New Roman" pitchFamily="18" charset="0"/>
                <a:cs typeface="Times New Roman" pitchFamily="18" charset="0"/>
              </a:rPr>
              <a:t>שתוף פעולה  </a:t>
            </a:r>
            <a:r>
              <a:rPr lang="en-US" sz="4400" b="1" dirty="0">
                <a:solidFill>
                  <a:srgbClr val="FFFF00"/>
                </a:solidFill>
                <a:latin typeface="Times New Roman" pitchFamily="18" charset="0"/>
                <a:cs typeface="Times New Roman" pitchFamily="18" charset="0"/>
              </a:rPr>
              <a:t>BSF-NSF</a:t>
            </a:r>
            <a:r>
              <a:rPr lang="he-IL" sz="4400" b="1" dirty="0">
                <a:solidFill>
                  <a:srgbClr val="FFFF00"/>
                </a:solidFill>
                <a:latin typeface="Times New Roman" pitchFamily="18" charset="0"/>
                <a:cs typeface="Times New Roman" pitchFamily="18" charset="0"/>
              </a:rPr>
              <a:t> </a:t>
            </a:r>
            <a:br>
              <a:rPr lang="he-IL" sz="4400" b="1" dirty="0">
                <a:solidFill>
                  <a:srgbClr val="FFFF00"/>
                </a:solidFill>
                <a:latin typeface="Times New Roman" pitchFamily="18" charset="0"/>
                <a:cs typeface="Times New Roman" pitchFamily="18" charset="0"/>
              </a:rPr>
            </a:br>
            <a:r>
              <a:rPr lang="he-IL" sz="4400" b="1" dirty="0">
                <a:latin typeface="Times New Roman" pitchFamily="18" charset="0"/>
                <a:cs typeface="Times New Roman" pitchFamily="18" charset="0"/>
              </a:rPr>
              <a:t>כללי</a:t>
            </a:r>
            <a:endParaRPr lang="en-US" b="1" dirty="0">
              <a:ln>
                <a:noFill/>
              </a:ln>
              <a:effectLst/>
              <a:cs typeface="Gisha" pitchFamily="34" charset="-79"/>
            </a:endParaRPr>
          </a:p>
        </p:txBody>
      </p:sp>
    </p:spTree>
    <p:extLst>
      <p:ext uri="{BB962C8B-B14F-4D97-AF65-F5344CB8AC3E}">
        <p14:creationId xmlns:p14="http://schemas.microsoft.com/office/powerpoint/2010/main" val="2397929895"/>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246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2466">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2466">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246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2466">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2466">
                                            <p:txEl>
                                              <p:pRg st="5" end="5"/>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246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normAutofit/>
          </a:bodyPr>
          <a:lstStyle/>
          <a:p>
            <a:pPr algn="ctr" rtl="1">
              <a:defRPr/>
            </a:pPr>
            <a:r>
              <a:rPr lang="en-US" sz="4400" b="1" dirty="0">
                <a:solidFill>
                  <a:srgbClr val="FFFF00"/>
                </a:solidFill>
                <a:latin typeface="Times New Roman" pitchFamily="18" charset="0"/>
                <a:cs typeface="Times New Roman" pitchFamily="18" charset="0"/>
              </a:rPr>
              <a:t>NSF</a:t>
            </a:r>
            <a:r>
              <a:rPr lang="he-IL" sz="4400" b="1" dirty="0">
                <a:solidFill>
                  <a:srgbClr val="FFFF00"/>
                </a:solidFill>
                <a:latin typeface="Times New Roman" pitchFamily="18" charset="0"/>
                <a:cs typeface="Times New Roman" pitchFamily="18" charset="0"/>
              </a:rPr>
              <a:t>-</a:t>
            </a:r>
            <a:r>
              <a:rPr lang="en-US" sz="4400" b="1" dirty="0">
                <a:solidFill>
                  <a:srgbClr val="FFFF00"/>
                </a:solidFill>
                <a:latin typeface="Times New Roman" pitchFamily="18" charset="0"/>
                <a:cs typeface="Times New Roman" pitchFamily="18" charset="0"/>
              </a:rPr>
              <a:t>BSF</a:t>
            </a:r>
            <a:r>
              <a:rPr lang="he-IL" sz="4400" b="1" dirty="0">
                <a:solidFill>
                  <a:srgbClr val="FFFF00"/>
                </a:solidFill>
                <a:latin typeface="Times New Roman" pitchFamily="18" charset="0"/>
                <a:cs typeface="Times New Roman" pitchFamily="18" charset="0"/>
              </a:rPr>
              <a:t> </a:t>
            </a:r>
            <a:r>
              <a:rPr lang="en-US" sz="4400" b="1" dirty="0">
                <a:solidFill>
                  <a:srgbClr val="FFFF00"/>
                </a:solidFill>
                <a:latin typeface="Times New Roman" pitchFamily="18" charset="0"/>
                <a:cs typeface="Times New Roman" pitchFamily="18" charset="0"/>
              </a:rPr>
              <a:t>Eligibility</a:t>
            </a:r>
            <a:r>
              <a:rPr lang="en-US" sz="4400" dirty="0">
                <a:latin typeface="Times New Roman" pitchFamily="18" charset="0"/>
                <a:cs typeface="Times New Roman" pitchFamily="18" charset="0"/>
              </a:rPr>
              <a:t>:</a:t>
            </a:r>
          </a:p>
        </p:txBody>
      </p:sp>
      <p:sp>
        <p:nvSpPr>
          <p:cNvPr id="65539" name="Rectangle 3"/>
          <p:cNvSpPr>
            <a:spLocks noGrp="1"/>
          </p:cNvSpPr>
          <p:nvPr>
            <p:ph type="body" idx="4294967295"/>
          </p:nvPr>
        </p:nvSpPr>
        <p:spPr>
          <a:xfrm>
            <a:off x="457200" y="1412776"/>
            <a:ext cx="8229600" cy="4680520"/>
          </a:xfrm>
        </p:spPr>
        <p:txBody>
          <a:bodyPr/>
          <a:lstStyle/>
          <a:p>
            <a:pPr algn="r" rtl="1"/>
            <a:r>
              <a:rPr lang="he-IL" sz="2400" b="1" dirty="0">
                <a:latin typeface="Times New Roman" panose="02020603050405020304" pitchFamily="18" charset="0"/>
                <a:cs typeface="Times New Roman" panose="02020603050405020304" pitchFamily="18" charset="0"/>
              </a:rPr>
              <a:t>חוקר יכול להגיש רק </a:t>
            </a:r>
            <a:r>
              <a:rPr lang="he-IL" sz="2400" b="1" dirty="0">
                <a:solidFill>
                  <a:srgbClr val="FFFF00"/>
                </a:solidFill>
                <a:latin typeface="Times New Roman" panose="02020603050405020304" pitchFamily="18" charset="0"/>
                <a:cs typeface="Times New Roman" panose="02020603050405020304" pitchFamily="18" charset="0"/>
              </a:rPr>
              <a:t>הצעה אחת </a:t>
            </a:r>
            <a:r>
              <a:rPr lang="he-IL" sz="2400" b="1" dirty="0">
                <a:latin typeface="Times New Roman" panose="02020603050405020304" pitchFamily="18" charset="0"/>
                <a:cs typeface="Times New Roman" panose="02020603050405020304" pitchFamily="18" charset="0"/>
              </a:rPr>
              <a:t>במהלך שנה אקדמית (1.10-30.9).</a:t>
            </a:r>
          </a:p>
          <a:p>
            <a:pPr algn="r" rtl="1"/>
            <a:r>
              <a:rPr lang="he-IL" sz="2400" b="1" dirty="0">
                <a:latin typeface="Times New Roman" panose="02020603050405020304" pitchFamily="18" charset="0"/>
                <a:cs typeface="Times New Roman" panose="02020603050405020304" pitchFamily="18" charset="0"/>
              </a:rPr>
              <a:t>חוקר עם מענק פעיל יוכל להגיש הצעה חדשה רק בשנה האחרונה למענק.</a:t>
            </a:r>
          </a:p>
          <a:p>
            <a:pPr algn="r" rtl="1"/>
            <a:r>
              <a:rPr lang="he-IL" sz="2400" b="1" dirty="0">
                <a:latin typeface="Times New Roman" panose="02020603050405020304" pitchFamily="18" charset="0"/>
                <a:cs typeface="Times New Roman" panose="02020603050405020304" pitchFamily="18" charset="0"/>
              </a:rPr>
              <a:t>ניתן להגיש רק פעם אחת (בקיץ) לתכניות עם שני מועדי הגשה בשנה </a:t>
            </a:r>
            <a:r>
              <a:rPr lang="en-US" sz="2400" b="1" dirty="0">
                <a:latin typeface="Times New Roman" panose="02020603050405020304" pitchFamily="18" charset="0"/>
                <a:cs typeface="Times New Roman" panose="02020603050405020304" pitchFamily="18" charset="0"/>
              </a:rPr>
              <a:t>Psychology, Economy and Ocean Sc.)</a:t>
            </a:r>
            <a:r>
              <a:rPr lang="he-IL" sz="2400" b="1" dirty="0">
                <a:latin typeface="Times New Roman" panose="02020603050405020304" pitchFamily="18" charset="0"/>
                <a:cs typeface="Times New Roman" panose="02020603050405020304" pitchFamily="18" charset="0"/>
              </a:rPr>
              <a:t>)</a:t>
            </a:r>
          </a:p>
          <a:p>
            <a:pPr algn="r" rtl="1"/>
            <a:r>
              <a:rPr lang="he-IL" sz="2400" b="1" dirty="0">
                <a:latin typeface="Times New Roman" panose="02020603050405020304" pitchFamily="18" charset="0"/>
                <a:cs typeface="Times New Roman" panose="02020603050405020304" pitchFamily="18" charset="0"/>
              </a:rPr>
              <a:t>לחוקר המחזיק מענק רגיל מותר להגיש הצעה אחרת לתכנית  </a:t>
            </a:r>
            <a:r>
              <a:rPr lang="en-US" sz="2400" b="1" dirty="0">
                <a:latin typeface="Times New Roman" panose="02020603050405020304" pitchFamily="18" charset="0"/>
                <a:cs typeface="Times New Roman" panose="02020603050405020304" pitchFamily="18" charset="0"/>
              </a:rPr>
              <a:t>BSF-NSF</a:t>
            </a:r>
            <a:r>
              <a:rPr lang="he-IL" sz="2400" b="1" dirty="0">
                <a:latin typeface="Times New Roman" panose="02020603050405020304" pitchFamily="18" charset="0"/>
                <a:cs typeface="Times New Roman" panose="02020603050405020304" pitchFamily="18" charset="0"/>
              </a:rPr>
              <a:t> ולהפעיל מענקים מקבילים בשתי התוכניות.</a:t>
            </a:r>
          </a:p>
          <a:p>
            <a:pPr algn="r" rtl="1"/>
            <a:r>
              <a:rPr lang="he-IL" sz="2400" b="1" dirty="0">
                <a:latin typeface="Times New Roman" panose="02020603050405020304" pitchFamily="18" charset="0"/>
                <a:cs typeface="Times New Roman" panose="02020603050405020304" pitchFamily="18" charset="0"/>
              </a:rPr>
              <a:t>חוקר יוכל להגיש באותו מחזור הצעה </a:t>
            </a:r>
            <a:r>
              <a:rPr lang="he-IL" sz="2400" b="1" u="sng" dirty="0">
                <a:latin typeface="Times New Roman" panose="02020603050405020304" pitchFamily="18" charset="0"/>
                <a:cs typeface="Times New Roman" panose="02020603050405020304" pitchFamily="18" charset="0"/>
              </a:rPr>
              <a:t>דומה</a:t>
            </a:r>
            <a:r>
              <a:rPr lang="he-IL" sz="2400" b="1" dirty="0">
                <a:latin typeface="Times New Roman" panose="02020603050405020304" pitchFamily="18" charset="0"/>
                <a:cs typeface="Times New Roman" panose="02020603050405020304" pitchFamily="18" charset="0"/>
              </a:rPr>
              <a:t> לשתי התכניות, אך אם יזכה בשתיהן יאלץ לוותר על מענק  </a:t>
            </a:r>
            <a:r>
              <a:rPr lang="en-US" sz="2400" b="1" dirty="0">
                <a:latin typeface="Times New Roman" panose="02020603050405020304" pitchFamily="18" charset="0"/>
                <a:cs typeface="Times New Roman" panose="02020603050405020304" pitchFamily="18" charset="0"/>
              </a:rPr>
              <a:t>BSF</a:t>
            </a:r>
            <a:r>
              <a:rPr lang="he-IL" sz="2400" b="1" dirty="0">
                <a:latin typeface="Times New Roman" panose="02020603050405020304" pitchFamily="18" charset="0"/>
                <a:cs typeface="Times New Roman" panose="02020603050405020304" pitchFamily="18" charset="0"/>
              </a:rPr>
              <a:t> הרגיל.</a:t>
            </a:r>
          </a:p>
          <a:p>
            <a:pPr algn="r" rtl="1"/>
            <a:r>
              <a:rPr lang="he-IL" sz="2400" b="1" dirty="0">
                <a:latin typeface="Times New Roman" panose="02020603050405020304" pitchFamily="18" charset="0"/>
                <a:cs typeface="Times New Roman" panose="02020603050405020304" pitchFamily="18" charset="0"/>
              </a:rPr>
              <a:t>במקרה של הצעות דומות שהוגשו לשתי התכניות, כאשר אין עדיין החלטה ב- </a:t>
            </a:r>
            <a:r>
              <a:rPr lang="en-US" sz="2400" b="1" dirty="0">
                <a:latin typeface="Times New Roman" panose="02020603050405020304" pitchFamily="18" charset="0"/>
                <a:cs typeface="Times New Roman" panose="02020603050405020304" pitchFamily="18" charset="0"/>
              </a:rPr>
              <a:t>NSF</a:t>
            </a:r>
            <a:r>
              <a:rPr lang="he-IL" sz="2400" b="1" dirty="0">
                <a:latin typeface="Times New Roman" panose="02020603050405020304" pitchFamily="18" charset="0"/>
                <a:cs typeface="Times New Roman" panose="02020603050405020304" pitchFamily="18" charset="0"/>
              </a:rPr>
              <a:t> , ה- </a:t>
            </a:r>
            <a:r>
              <a:rPr lang="en-US" sz="2400" b="1" dirty="0">
                <a:latin typeface="Times New Roman" panose="02020603050405020304" pitchFamily="18" charset="0"/>
                <a:cs typeface="Times New Roman" panose="02020603050405020304" pitchFamily="18" charset="0"/>
              </a:rPr>
              <a:t>BSF</a:t>
            </a:r>
            <a:r>
              <a:rPr lang="he-IL" sz="2400" b="1" dirty="0">
                <a:latin typeface="Times New Roman" panose="02020603050405020304" pitchFamily="18" charset="0"/>
                <a:cs typeface="Times New Roman" panose="02020603050405020304" pitchFamily="18" charset="0"/>
              </a:rPr>
              <a:t>  ידחה את מתן המענק עד לקבלת התוצאות מה-  </a:t>
            </a:r>
            <a:r>
              <a:rPr lang="en-US" sz="2400" b="1" dirty="0">
                <a:latin typeface="Times New Roman" panose="02020603050405020304" pitchFamily="18" charset="0"/>
                <a:cs typeface="Times New Roman" panose="02020603050405020304" pitchFamily="18" charset="0"/>
              </a:rPr>
              <a:t>NSF</a:t>
            </a:r>
            <a:r>
              <a:rPr lang="he-IL" sz="2400" b="1" dirty="0">
                <a:latin typeface="Times New Roman" panose="02020603050405020304" pitchFamily="18" charset="0"/>
                <a:cs typeface="Times New Roman" panose="02020603050405020304" pitchFamily="18" charset="0"/>
              </a:rPr>
              <a:t>.</a:t>
            </a:r>
            <a:endParaRPr lang="en-US" sz="2400" b="1" dirty="0">
              <a:latin typeface="Times New Roman" panose="02020603050405020304" pitchFamily="18" charset="0"/>
              <a:cs typeface="Times New Roman" panose="02020603050405020304" pitchFamily="18" charset="0"/>
            </a:endParaRPr>
          </a:p>
          <a:p>
            <a:pPr algn="r" rtl="1"/>
            <a:endParaRPr lang="he-IL" sz="2600" dirty="0"/>
          </a:p>
          <a:p>
            <a:pPr algn="r" rtl="1"/>
            <a:endParaRPr lang="he-IL" sz="2600" dirty="0"/>
          </a:p>
          <a:p>
            <a:pPr algn="r"/>
            <a:endParaRPr lang="en-US" sz="2600" dirty="0">
              <a:cs typeface="Gisha" panose="020B0502040204020203" pitchFamily="34" charset="-79"/>
            </a:endParaRPr>
          </a:p>
        </p:txBody>
      </p:sp>
    </p:spTree>
    <p:extLst>
      <p:ext uri="{BB962C8B-B14F-4D97-AF65-F5344CB8AC3E}">
        <p14:creationId xmlns:p14="http://schemas.microsoft.com/office/powerpoint/2010/main" val="1162958868"/>
      </p:ext>
    </p:extLst>
  </p:cSld>
  <p:clrMapOvr>
    <a:masterClrMapping/>
  </p:clrMapOvr>
  <p:transition>
    <p:rand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857250"/>
          </a:xfrm>
        </p:spPr>
        <p:txBody>
          <a:bodyPr/>
          <a:lstStyle/>
          <a:p>
            <a:r>
              <a:rPr lang="en-US" b="1" dirty="0">
                <a:solidFill>
                  <a:srgbClr val="FFFF00"/>
                </a:solidFill>
              </a:rPr>
              <a:t>NSF</a:t>
            </a:r>
            <a:r>
              <a:rPr lang="he-IL" b="1" dirty="0">
                <a:solidFill>
                  <a:srgbClr val="FFFF00"/>
                </a:solidFill>
              </a:rPr>
              <a:t>-</a:t>
            </a:r>
            <a:r>
              <a:rPr lang="en-US" b="1" dirty="0">
                <a:solidFill>
                  <a:srgbClr val="FFFF00"/>
                </a:solidFill>
              </a:rPr>
              <a:t>BSF</a:t>
            </a:r>
            <a:r>
              <a:rPr lang="he-IL" b="1" dirty="0">
                <a:solidFill>
                  <a:srgbClr val="FFFF00"/>
                </a:solidFill>
              </a:rPr>
              <a:t>- תקציב</a:t>
            </a:r>
            <a:endParaRPr lang="en-US" b="1" dirty="0">
              <a:solidFill>
                <a:srgbClr val="FFFF00"/>
              </a:solidFill>
            </a:endParaRPr>
          </a:p>
        </p:txBody>
      </p:sp>
      <p:sp>
        <p:nvSpPr>
          <p:cNvPr id="3" name="Content Placeholder 2"/>
          <p:cNvSpPr>
            <a:spLocks noGrp="1"/>
          </p:cNvSpPr>
          <p:nvPr>
            <p:ph idx="1"/>
          </p:nvPr>
        </p:nvSpPr>
        <p:spPr>
          <a:xfrm>
            <a:off x="457200" y="1412776"/>
            <a:ext cx="8229600" cy="4572000"/>
          </a:xfrm>
        </p:spPr>
        <p:txBody>
          <a:bodyPr/>
          <a:lstStyle/>
          <a:p>
            <a:r>
              <a:rPr lang="he-IL" dirty="0"/>
              <a:t>מחקר תאורטי יקבל כ </a:t>
            </a:r>
            <a:r>
              <a:rPr lang="he-IL" dirty="0">
                <a:solidFill>
                  <a:srgbClr val="FFFF00"/>
                </a:solidFill>
              </a:rPr>
              <a:t>57,000$ </a:t>
            </a:r>
            <a:r>
              <a:rPr lang="he-IL" dirty="0"/>
              <a:t>ומעשי עד </a:t>
            </a:r>
            <a:r>
              <a:rPr lang="he-IL" dirty="0">
                <a:solidFill>
                  <a:srgbClr val="FFFF00"/>
                </a:solidFill>
              </a:rPr>
              <a:t>80,000$</a:t>
            </a:r>
            <a:r>
              <a:rPr lang="en-US" dirty="0">
                <a:solidFill>
                  <a:srgbClr val="FFFF00"/>
                </a:solidFill>
              </a:rPr>
              <a:t> </a:t>
            </a:r>
            <a:r>
              <a:rPr lang="he-IL" dirty="0"/>
              <a:t>בשנה. במידה ויבקשו תקציב לשתי מעבדות שונות ניתן להגדיל התקציב עד 150%. </a:t>
            </a:r>
          </a:p>
          <a:p>
            <a:r>
              <a:rPr lang="he-IL" dirty="0"/>
              <a:t>מספר שנות המענק יהיה כפי שיקבע על ידי ה </a:t>
            </a:r>
            <a:r>
              <a:rPr lang="en-US" dirty="0"/>
              <a:t>NSF</a:t>
            </a:r>
            <a:r>
              <a:rPr lang="he-IL" dirty="0"/>
              <a:t>, כרגיל 3 שנים, אך לעיתים 4 ואפילו 5 שנים.</a:t>
            </a:r>
          </a:p>
          <a:p>
            <a:r>
              <a:rPr lang="he-IL" dirty="0"/>
              <a:t>במונחים ריאלים, ובניגוד למחשבה בישראל, תקציבים אלו דומים לתקציבים שמקבלים החוקרים האמריקאים, הכוללים כ 35% תקורה, משכורות קיץ לחוקר ושכר לימוד לסטודנט המבצע את המחקר.</a:t>
            </a:r>
            <a:endParaRPr lang="en-US" dirty="0"/>
          </a:p>
        </p:txBody>
      </p:sp>
    </p:spTree>
    <p:extLst>
      <p:ext uri="{BB962C8B-B14F-4D97-AF65-F5344CB8AC3E}">
        <p14:creationId xmlns:p14="http://schemas.microsoft.com/office/powerpoint/2010/main" val="16983687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0404" y="13744"/>
            <a:ext cx="7643192" cy="1183008"/>
          </a:xfrm>
        </p:spPr>
        <p:txBody>
          <a:bodyPr>
            <a:normAutofit/>
          </a:bodyPr>
          <a:lstStyle/>
          <a:p>
            <a:r>
              <a:rPr lang="en-US" sz="3200" b="1" dirty="0">
                <a:solidFill>
                  <a:srgbClr val="FFFF00"/>
                </a:solidFill>
              </a:rPr>
              <a:t>Active NSF-BSF Programs in 2022</a:t>
            </a:r>
          </a:p>
        </p:txBody>
      </p:sp>
      <p:sp>
        <p:nvSpPr>
          <p:cNvPr id="3" name="Content Placeholder 2"/>
          <p:cNvSpPr>
            <a:spLocks noGrp="1"/>
          </p:cNvSpPr>
          <p:nvPr>
            <p:ph idx="1"/>
          </p:nvPr>
        </p:nvSpPr>
        <p:spPr>
          <a:xfrm>
            <a:off x="539552" y="1196752"/>
            <a:ext cx="8229600" cy="4572000"/>
          </a:xfrm>
        </p:spPr>
        <p:txBody>
          <a:bodyPr/>
          <a:lstStyle/>
          <a:p>
            <a:pPr algn="l" rtl="0"/>
            <a:r>
              <a:rPr lang="en-US" sz="2000" b="1" dirty="0"/>
              <a:t>Directorate of Biology:</a:t>
            </a:r>
          </a:p>
          <a:p>
            <a:pPr algn="l" rtl="0"/>
            <a:r>
              <a:rPr lang="en-US" sz="1800" b="1" dirty="0"/>
              <a:t>Environmental Biology (DEB) – </a:t>
            </a:r>
            <a:r>
              <a:rPr lang="en-US" sz="1800" b="1" dirty="0">
                <a:solidFill>
                  <a:srgbClr val="FFFF00"/>
                </a:solidFill>
              </a:rPr>
              <a:t>no deadline</a:t>
            </a:r>
          </a:p>
          <a:p>
            <a:pPr algn="l" rtl="0"/>
            <a:r>
              <a:rPr lang="en-US" sz="1800" b="1" dirty="0"/>
              <a:t>Integrative Organismal Systems (IOS) – </a:t>
            </a:r>
            <a:r>
              <a:rPr lang="en-US" sz="1800" b="1" dirty="0">
                <a:solidFill>
                  <a:srgbClr val="FFFF00"/>
                </a:solidFill>
              </a:rPr>
              <a:t>no deadline</a:t>
            </a:r>
          </a:p>
          <a:p>
            <a:pPr algn="l" rtl="0"/>
            <a:r>
              <a:rPr lang="en-US" sz="1800" b="1" dirty="0"/>
              <a:t>Molecular and Cellular Biology (MCB) – </a:t>
            </a:r>
            <a:r>
              <a:rPr lang="en-US" sz="1800" b="1" dirty="0">
                <a:solidFill>
                  <a:srgbClr val="FFFF00"/>
                </a:solidFill>
              </a:rPr>
              <a:t>no deadline</a:t>
            </a:r>
          </a:p>
          <a:p>
            <a:pPr algn="l" rtl="0"/>
            <a:r>
              <a:rPr lang="en-US" sz="1800" b="1" dirty="0"/>
              <a:t>Biological Infrastructure (DBI) – </a:t>
            </a:r>
            <a:r>
              <a:rPr lang="en-US" sz="1800" b="1" dirty="0">
                <a:solidFill>
                  <a:srgbClr val="FFFF00"/>
                </a:solidFill>
              </a:rPr>
              <a:t>no deadline</a:t>
            </a:r>
          </a:p>
          <a:p>
            <a:pPr algn="l" rtl="0"/>
            <a:r>
              <a:rPr lang="en-US" sz="1800" b="1" dirty="0"/>
              <a:t>Ecology and Evolution of Infectious Diseases (EEID) – </a:t>
            </a:r>
            <a:r>
              <a:rPr lang="en-US" sz="1800" b="1" dirty="0">
                <a:solidFill>
                  <a:srgbClr val="FFFF00"/>
                </a:solidFill>
              </a:rPr>
              <a:t>deadline in Nov.</a:t>
            </a:r>
          </a:p>
          <a:p>
            <a:pPr algn="l" rtl="0"/>
            <a:r>
              <a:rPr lang="en-US" sz="1800" b="1" dirty="0"/>
              <a:t>Enabling Discovery through Genomic Tools  (EDGE) – </a:t>
            </a:r>
            <a:r>
              <a:rPr lang="en-US" sz="1800" b="1" dirty="0">
                <a:solidFill>
                  <a:srgbClr val="FFFF00"/>
                </a:solidFill>
              </a:rPr>
              <a:t>deadline in Feb.</a:t>
            </a:r>
          </a:p>
          <a:p>
            <a:pPr marL="65087" indent="0" algn="l" rtl="0">
              <a:buNone/>
            </a:pPr>
            <a:endParaRPr lang="en-US" sz="1800" b="1" dirty="0"/>
          </a:p>
          <a:p>
            <a:pPr algn="l" rtl="0"/>
            <a:r>
              <a:rPr lang="en-US" sz="2000" b="1" dirty="0"/>
              <a:t>Directorate of Computer and Information Science and Engineering:</a:t>
            </a:r>
          </a:p>
          <a:p>
            <a:pPr algn="l" rtl="0"/>
            <a:r>
              <a:rPr lang="en-US" sz="1800" b="1" dirty="0"/>
              <a:t>Computational Neuroscience (CRCNS) – </a:t>
            </a:r>
            <a:r>
              <a:rPr lang="en-US" sz="1800" b="1" dirty="0">
                <a:solidFill>
                  <a:srgbClr val="FFFF00"/>
                </a:solidFill>
              </a:rPr>
              <a:t>deadline in Nov.</a:t>
            </a:r>
          </a:p>
          <a:p>
            <a:pPr algn="l" rtl="0"/>
            <a:r>
              <a:rPr lang="en-US" sz="1800" b="1" dirty="0"/>
              <a:t>Cyber Security and Privacy (</a:t>
            </a:r>
            <a:r>
              <a:rPr lang="en-US" sz="1800" b="1" dirty="0" err="1"/>
              <a:t>SaTC</a:t>
            </a:r>
            <a:r>
              <a:rPr lang="en-US" sz="1800" b="1" dirty="0"/>
              <a:t>) – </a:t>
            </a:r>
            <a:r>
              <a:rPr lang="en-US" sz="1800" b="1" dirty="0">
                <a:solidFill>
                  <a:srgbClr val="FFFF00"/>
                </a:solidFill>
              </a:rPr>
              <a:t>no deadline</a:t>
            </a:r>
          </a:p>
          <a:p>
            <a:pPr algn="l" rtl="0"/>
            <a:r>
              <a:rPr lang="en-US" sz="1800" b="1" dirty="0"/>
              <a:t>Computing and Communication Foundations (CCF) – </a:t>
            </a:r>
            <a:r>
              <a:rPr lang="en-US" sz="1800" b="1" dirty="0">
                <a:solidFill>
                  <a:srgbClr val="FFFF00"/>
                </a:solidFill>
              </a:rPr>
              <a:t>no deadline</a:t>
            </a:r>
          </a:p>
          <a:p>
            <a:pPr algn="l" rtl="0"/>
            <a:r>
              <a:rPr lang="en-US" sz="1800" b="1" dirty="0"/>
              <a:t>Computer and Network Systems (CNS) – </a:t>
            </a:r>
            <a:r>
              <a:rPr lang="en-US" sz="1800" b="1" dirty="0">
                <a:solidFill>
                  <a:srgbClr val="FFFF00"/>
                </a:solidFill>
              </a:rPr>
              <a:t>no deadline</a:t>
            </a:r>
          </a:p>
          <a:p>
            <a:pPr algn="l" rtl="0"/>
            <a:r>
              <a:rPr lang="en-US" sz="1800" b="1" dirty="0"/>
              <a:t> Information and Intelligent Systems (IIS) – </a:t>
            </a:r>
            <a:r>
              <a:rPr lang="en-US" sz="1800" b="1" dirty="0">
                <a:solidFill>
                  <a:srgbClr val="FFFF00"/>
                </a:solidFill>
              </a:rPr>
              <a:t>no deadline</a:t>
            </a:r>
          </a:p>
          <a:p>
            <a:pPr marL="65087" indent="0" algn="l" rtl="0">
              <a:buNone/>
            </a:pPr>
            <a:endParaRPr lang="en-US" sz="1800" b="1" dirty="0"/>
          </a:p>
        </p:txBody>
      </p:sp>
    </p:spTree>
    <p:extLst>
      <p:ext uri="{BB962C8B-B14F-4D97-AF65-F5344CB8AC3E}">
        <p14:creationId xmlns:p14="http://schemas.microsoft.com/office/powerpoint/2010/main" val="1032656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0404" y="13744"/>
            <a:ext cx="7643192" cy="1183008"/>
          </a:xfrm>
        </p:spPr>
        <p:txBody>
          <a:bodyPr>
            <a:normAutofit/>
          </a:bodyPr>
          <a:lstStyle/>
          <a:p>
            <a:r>
              <a:rPr lang="en-US" sz="3200" b="1" dirty="0">
                <a:solidFill>
                  <a:srgbClr val="FFFF00"/>
                </a:solidFill>
              </a:rPr>
              <a:t>Active NSF-BSF Programs in 2022</a:t>
            </a:r>
          </a:p>
        </p:txBody>
      </p:sp>
      <p:sp>
        <p:nvSpPr>
          <p:cNvPr id="3" name="Content Placeholder 2"/>
          <p:cNvSpPr>
            <a:spLocks noGrp="1"/>
          </p:cNvSpPr>
          <p:nvPr>
            <p:ph idx="1"/>
          </p:nvPr>
        </p:nvSpPr>
        <p:spPr>
          <a:xfrm>
            <a:off x="539552" y="1196752"/>
            <a:ext cx="8229600" cy="4572000"/>
          </a:xfrm>
        </p:spPr>
        <p:txBody>
          <a:bodyPr/>
          <a:lstStyle/>
          <a:p>
            <a:pPr algn="l" rtl="0"/>
            <a:endParaRPr lang="en-US" sz="2000" b="1" dirty="0"/>
          </a:p>
          <a:p>
            <a:pPr algn="l" rtl="0"/>
            <a:r>
              <a:rPr lang="en-US" sz="2000" b="1" dirty="0"/>
              <a:t>Directorate of Engineering:</a:t>
            </a:r>
          </a:p>
          <a:p>
            <a:pPr algn="l" rtl="0"/>
            <a:r>
              <a:rPr lang="en-US" sz="1800" b="1" dirty="0"/>
              <a:t>Chemical, Bioengineering, Environmental and Transport Systems (CBET) – </a:t>
            </a:r>
            <a:r>
              <a:rPr lang="en-US" sz="1800" b="1" dirty="0">
                <a:solidFill>
                  <a:srgbClr val="FFFF00"/>
                </a:solidFill>
              </a:rPr>
              <a:t>no deadline</a:t>
            </a:r>
          </a:p>
          <a:p>
            <a:pPr algn="l" rtl="0"/>
            <a:r>
              <a:rPr lang="en-US" sz="1800" b="1" dirty="0"/>
              <a:t>Electrical, Communications and Cyber Systems (ECCS) – </a:t>
            </a:r>
            <a:r>
              <a:rPr lang="en-US" sz="1800" b="1" dirty="0">
                <a:solidFill>
                  <a:srgbClr val="FFFF00"/>
                </a:solidFill>
              </a:rPr>
              <a:t>no deadline</a:t>
            </a:r>
          </a:p>
          <a:p>
            <a:pPr algn="l" rtl="0"/>
            <a:r>
              <a:rPr lang="en-US" sz="1800" b="1" dirty="0"/>
              <a:t>Civil, Mechanical and Manufacturing Innovation (CMMI) – </a:t>
            </a:r>
            <a:r>
              <a:rPr lang="en-US" sz="1800" b="1" dirty="0">
                <a:solidFill>
                  <a:srgbClr val="FFFF00"/>
                </a:solidFill>
              </a:rPr>
              <a:t>no deadline </a:t>
            </a:r>
          </a:p>
          <a:p>
            <a:pPr marL="65087" indent="0" algn="l" rtl="0">
              <a:buNone/>
            </a:pPr>
            <a:endParaRPr lang="en-US" sz="1800" b="1" dirty="0"/>
          </a:p>
          <a:p>
            <a:pPr algn="l" rtl="0"/>
            <a:r>
              <a:rPr lang="en-US" sz="2000" b="1" dirty="0"/>
              <a:t>Directorate of Mathematical and Physical Sciences :</a:t>
            </a:r>
          </a:p>
          <a:p>
            <a:pPr algn="l" rtl="0"/>
            <a:r>
              <a:rPr lang="en-US" sz="1800" b="1" dirty="0"/>
              <a:t>Astronomical Sciences (AST)  – </a:t>
            </a:r>
            <a:r>
              <a:rPr lang="en-US" sz="1800" b="1" dirty="0">
                <a:solidFill>
                  <a:srgbClr val="FFFF00"/>
                </a:solidFill>
              </a:rPr>
              <a:t>deadline in Nov.</a:t>
            </a:r>
          </a:p>
          <a:p>
            <a:pPr algn="l" rtl="0"/>
            <a:r>
              <a:rPr lang="en-US" sz="1800" b="1" dirty="0"/>
              <a:t>Materials Research (DMR) </a:t>
            </a:r>
            <a:r>
              <a:rPr lang="en-US" sz="1800" dirty="0"/>
              <a:t> </a:t>
            </a:r>
            <a:r>
              <a:rPr lang="en-US" sz="1800" b="1" dirty="0"/>
              <a:t>– </a:t>
            </a:r>
            <a:r>
              <a:rPr lang="en-US" sz="1800" b="1" dirty="0">
                <a:solidFill>
                  <a:srgbClr val="FFFF00"/>
                </a:solidFill>
              </a:rPr>
              <a:t>no deadline</a:t>
            </a:r>
          </a:p>
          <a:p>
            <a:pPr algn="l" rtl="0"/>
            <a:r>
              <a:rPr lang="en-US" sz="1800" b="1" dirty="0"/>
              <a:t>Physics (PHY) – </a:t>
            </a:r>
            <a:r>
              <a:rPr lang="en-US" sz="1800" b="1" dirty="0">
                <a:solidFill>
                  <a:srgbClr val="FFFF00"/>
                </a:solidFill>
              </a:rPr>
              <a:t>various dates between Oct. to Dec.</a:t>
            </a:r>
          </a:p>
          <a:p>
            <a:pPr algn="l" rtl="0"/>
            <a:r>
              <a:rPr lang="en-US" sz="1800" b="1" dirty="0"/>
              <a:t>Mathematical Sciences (DMS)  - </a:t>
            </a:r>
            <a:r>
              <a:rPr lang="en-US" sz="1800" b="1" dirty="0">
                <a:solidFill>
                  <a:srgbClr val="FFFF00"/>
                </a:solidFill>
              </a:rPr>
              <a:t>various dates between Sept. to Dec.</a:t>
            </a:r>
          </a:p>
          <a:p>
            <a:pPr marL="65087" indent="0" algn="l" rtl="0">
              <a:buNone/>
            </a:pPr>
            <a:endParaRPr lang="en-US" sz="1800" b="1" dirty="0">
              <a:solidFill>
                <a:srgbClr val="FFFF00"/>
              </a:solidFill>
            </a:endParaRPr>
          </a:p>
          <a:p>
            <a:pPr algn="l" rtl="0"/>
            <a:endParaRPr lang="en-US" sz="1800" b="1" dirty="0"/>
          </a:p>
        </p:txBody>
      </p:sp>
    </p:spTree>
    <p:extLst>
      <p:ext uri="{BB962C8B-B14F-4D97-AF65-F5344CB8AC3E}">
        <p14:creationId xmlns:p14="http://schemas.microsoft.com/office/powerpoint/2010/main" val="2272125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457200" y="1571625"/>
            <a:ext cx="8229600" cy="4572000"/>
          </a:xfrm>
        </p:spPr>
        <p:txBody>
          <a:bodyPr/>
          <a:lstStyle/>
          <a:p>
            <a:r>
              <a:rPr lang="he-IL" sz="2700" b="1" dirty="0"/>
              <a:t>הקרן מנוהלת עי" מועצת מנהלים עצמאית.</a:t>
            </a:r>
          </a:p>
          <a:p>
            <a:r>
              <a:rPr lang="he-IL" sz="2700" b="1" dirty="0"/>
              <a:t>נציגי ישראל בהנהלת הקרן:</a:t>
            </a:r>
          </a:p>
          <a:p>
            <a:pPr lvl="1"/>
            <a:r>
              <a:rPr lang="he-IL" sz="2700" b="1" dirty="0"/>
              <a:t>נציג האקדמיה למדעים (פרופ' חיים סידר)</a:t>
            </a:r>
          </a:p>
          <a:p>
            <a:pPr lvl="1"/>
            <a:r>
              <a:rPr lang="he-IL" sz="2700" b="1" dirty="0"/>
              <a:t>נציג </a:t>
            </a:r>
            <a:r>
              <a:rPr lang="he-IL" sz="2700" b="1" dirty="0" err="1"/>
              <a:t>ות</a:t>
            </a:r>
            <a:r>
              <a:rPr lang="en-US" sz="2700" b="1" dirty="0"/>
              <a:t>"</a:t>
            </a:r>
            <a:r>
              <a:rPr lang="he-IL" sz="2700" b="1" dirty="0"/>
              <a:t>ת</a:t>
            </a:r>
          </a:p>
          <a:p>
            <a:pPr lvl="1"/>
            <a:r>
              <a:rPr lang="he-IL" sz="2700" b="1" dirty="0"/>
              <a:t>מדען ראשי של משרד הבריאות  (פרופ' אבי ישראלי)</a:t>
            </a:r>
          </a:p>
          <a:p>
            <a:pPr lvl="1"/>
            <a:r>
              <a:rPr lang="he-IL" sz="2700" b="1" dirty="0"/>
              <a:t>נציגת משרד המדע (דר. איריס אייזנברג). </a:t>
            </a:r>
          </a:p>
          <a:p>
            <a:pPr lvl="1"/>
            <a:r>
              <a:rPr lang="he-IL" sz="2700" b="1" dirty="0"/>
              <a:t>נציגת משרד האוצר (גב. ספיר איפרגן)</a:t>
            </a:r>
          </a:p>
          <a:p>
            <a:r>
              <a:rPr lang="he-IL" sz="2700" b="1" dirty="0"/>
              <a:t>בהנהלת הקרן 5 נציגים של ממשלת ארה"ב. </a:t>
            </a:r>
          </a:p>
          <a:p>
            <a:r>
              <a:rPr lang="he-IL" sz="2700" b="1" dirty="0"/>
              <a:t>יו"ר הקרן השנה הינו ישראלי </a:t>
            </a:r>
            <a:r>
              <a:rPr lang="he-IL" sz="2700" b="1" dirty="0" err="1"/>
              <a:t>וסגנו</a:t>
            </a:r>
            <a:r>
              <a:rPr lang="he-IL" sz="2700" b="1" dirty="0"/>
              <a:t> אמריקאי. </a:t>
            </a:r>
            <a:endParaRPr lang="en-US" sz="2700" b="1" dirty="0"/>
          </a:p>
        </p:txBody>
      </p:sp>
      <p:sp>
        <p:nvSpPr>
          <p:cNvPr id="17413" name="Text Box 5"/>
          <p:cNvSpPr txBox="1">
            <a:spLocks noChangeArrowheads="1"/>
          </p:cNvSpPr>
          <p:nvPr/>
        </p:nvSpPr>
        <p:spPr bwMode="auto">
          <a:xfrm>
            <a:off x="3276600" y="428604"/>
            <a:ext cx="3024188" cy="769441"/>
          </a:xfrm>
          <a:prstGeom prst="rect">
            <a:avLst/>
          </a:prstGeom>
          <a:noFill/>
          <a:ln w="9525">
            <a:noFill/>
            <a:miter lim="800000"/>
            <a:headEnd/>
            <a:tailEnd/>
          </a:ln>
          <a:effectLst/>
        </p:spPr>
        <p:txBody>
          <a:bodyPr>
            <a:spAutoFit/>
          </a:bodyPr>
          <a:lstStyle/>
          <a:p>
            <a:pPr algn="ctr" rtl="1" eaLnBrk="1" hangingPunct="1">
              <a:spcBef>
                <a:spcPct val="50000"/>
              </a:spcBef>
              <a:defRPr/>
            </a:pPr>
            <a:r>
              <a:rPr lang="he-IL" sz="44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latin typeface="Times New Roman" pitchFamily="18" charset="0"/>
                <a:ea typeface="Gisha"/>
                <a:cs typeface="Times New Roman" pitchFamily="18" charset="0"/>
              </a:rPr>
              <a:t>הנהלת הקרן</a:t>
            </a:r>
            <a:endParaRPr lang="en-US" sz="44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latin typeface="Times New Roman" pitchFamily="18" charset="0"/>
              <a:ea typeface="Gisha"/>
              <a:cs typeface="Times New Roman" pitchFamily="18" charset="0"/>
            </a:endParaRPr>
          </a:p>
        </p:txBody>
      </p:sp>
    </p:spTree>
  </p:cSld>
  <p:clrMapOvr>
    <a:masterClrMapping/>
  </p:clrMapOvr>
  <p:transition>
    <p:rand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0404" y="13744"/>
            <a:ext cx="7643192" cy="1183008"/>
          </a:xfrm>
        </p:spPr>
        <p:txBody>
          <a:bodyPr>
            <a:normAutofit/>
          </a:bodyPr>
          <a:lstStyle/>
          <a:p>
            <a:r>
              <a:rPr lang="en-US" sz="3200" b="1" dirty="0">
                <a:solidFill>
                  <a:srgbClr val="FFFF00"/>
                </a:solidFill>
              </a:rPr>
              <a:t>Active NSF-BSF Programs in 2022</a:t>
            </a:r>
          </a:p>
        </p:txBody>
      </p:sp>
      <p:sp>
        <p:nvSpPr>
          <p:cNvPr id="3" name="Content Placeholder 2"/>
          <p:cNvSpPr>
            <a:spLocks noGrp="1"/>
          </p:cNvSpPr>
          <p:nvPr>
            <p:ph idx="1"/>
          </p:nvPr>
        </p:nvSpPr>
        <p:spPr>
          <a:xfrm>
            <a:off x="611560" y="908720"/>
            <a:ext cx="8229600" cy="4968552"/>
          </a:xfrm>
        </p:spPr>
        <p:txBody>
          <a:bodyPr/>
          <a:lstStyle/>
          <a:p>
            <a:pPr algn="l" rtl="0"/>
            <a:r>
              <a:rPr lang="en-US" sz="2000" b="1" dirty="0"/>
              <a:t>Directorate of Social, Behavioral and Economic Sciences (SBE): </a:t>
            </a:r>
            <a:r>
              <a:rPr lang="en-US" sz="1800" b="1" dirty="0"/>
              <a:t>Cognitive Neuroscience (</a:t>
            </a:r>
            <a:r>
              <a:rPr lang="en-US" sz="1800" b="1" dirty="0" err="1"/>
              <a:t>CogNeuro</a:t>
            </a:r>
            <a:r>
              <a:rPr lang="en-US" sz="1800" b="1" dirty="0"/>
              <a:t>) – </a:t>
            </a:r>
            <a:r>
              <a:rPr lang="en-US" sz="1800" b="1" dirty="0">
                <a:solidFill>
                  <a:srgbClr val="FFFF00"/>
                </a:solidFill>
              </a:rPr>
              <a:t>deadlines in Aug</a:t>
            </a:r>
          </a:p>
          <a:p>
            <a:pPr algn="l" rtl="0"/>
            <a:r>
              <a:rPr lang="en-US" sz="1800" b="1" dirty="0"/>
              <a:t>Developmental Sciences (DS) – </a:t>
            </a:r>
            <a:r>
              <a:rPr lang="en-US" sz="1800" b="1" dirty="0">
                <a:solidFill>
                  <a:srgbClr val="FFFF00"/>
                </a:solidFill>
              </a:rPr>
              <a:t>deadlines in Jul. </a:t>
            </a:r>
          </a:p>
          <a:p>
            <a:pPr algn="l" rtl="0"/>
            <a:r>
              <a:rPr lang="en-US" sz="1800" b="1" dirty="0"/>
              <a:t>Perception, Action &amp; Cognition (PAC) – </a:t>
            </a:r>
            <a:r>
              <a:rPr lang="en-US" sz="1800" b="1" dirty="0">
                <a:solidFill>
                  <a:srgbClr val="FFFF00"/>
                </a:solidFill>
              </a:rPr>
              <a:t>deadlines in Aug.</a:t>
            </a:r>
          </a:p>
          <a:p>
            <a:pPr algn="l" rtl="0"/>
            <a:r>
              <a:rPr lang="en-US" sz="1800" b="1" dirty="0"/>
              <a:t>Social Psychology – </a:t>
            </a:r>
            <a:r>
              <a:rPr lang="en-US" sz="1800" b="1" dirty="0">
                <a:solidFill>
                  <a:srgbClr val="FFFF00"/>
                </a:solidFill>
              </a:rPr>
              <a:t>deadlines in Jul.</a:t>
            </a:r>
          </a:p>
          <a:p>
            <a:pPr algn="l" rtl="0"/>
            <a:r>
              <a:rPr lang="en-US" sz="1800" b="1" dirty="0"/>
              <a:t>The Science of Learning and Augmented Intelligence (SL) – </a:t>
            </a:r>
            <a:r>
              <a:rPr lang="en-US" sz="1800" b="1" dirty="0">
                <a:solidFill>
                  <a:srgbClr val="FFFF00"/>
                </a:solidFill>
              </a:rPr>
              <a:t>deadlines in Jul.</a:t>
            </a:r>
            <a:r>
              <a:rPr lang="en-US" sz="1800" b="1" dirty="0"/>
              <a:t> Decision, Risk and Management Sciences (DRMS) – </a:t>
            </a:r>
            <a:r>
              <a:rPr lang="en-US" sz="1800" b="1" dirty="0">
                <a:solidFill>
                  <a:srgbClr val="FFFF00"/>
                </a:solidFill>
              </a:rPr>
              <a:t>deadlines in Aug.</a:t>
            </a:r>
            <a:r>
              <a:rPr lang="en-US" sz="1800" b="1" dirty="0"/>
              <a:t> Economics – </a:t>
            </a:r>
            <a:r>
              <a:rPr lang="en-US" sz="1800" b="1" dirty="0">
                <a:solidFill>
                  <a:srgbClr val="FFFF00"/>
                </a:solidFill>
              </a:rPr>
              <a:t>deadlines in Aug.</a:t>
            </a:r>
          </a:p>
          <a:p>
            <a:pPr marL="65087" indent="0" algn="l" rtl="0">
              <a:buNone/>
            </a:pPr>
            <a:endParaRPr lang="en-US" sz="1800" b="1" dirty="0"/>
          </a:p>
          <a:p>
            <a:pPr algn="l" rtl="0"/>
            <a:r>
              <a:rPr lang="en-US" sz="2000" b="1" dirty="0"/>
              <a:t>Directorate of Geosciences :</a:t>
            </a:r>
          </a:p>
          <a:p>
            <a:pPr algn="l" rtl="0"/>
            <a:r>
              <a:rPr lang="en-US" sz="1800" b="1" dirty="0"/>
              <a:t>Atmospheric and </a:t>
            </a:r>
            <a:r>
              <a:rPr lang="en-US" sz="1800" b="1" dirty="0" err="1"/>
              <a:t>Geospace</a:t>
            </a:r>
            <a:r>
              <a:rPr lang="en-US" sz="1800" b="1" dirty="0"/>
              <a:t> Sciences (AGS) – </a:t>
            </a:r>
            <a:r>
              <a:rPr lang="en-US" sz="1800" b="1" dirty="0">
                <a:solidFill>
                  <a:srgbClr val="FFFF00"/>
                </a:solidFill>
              </a:rPr>
              <a:t>no deadline</a:t>
            </a:r>
          </a:p>
          <a:p>
            <a:pPr algn="l" rtl="0"/>
            <a:r>
              <a:rPr lang="en-US" sz="1800" b="1" dirty="0"/>
              <a:t>Earth Sciences </a:t>
            </a:r>
            <a:r>
              <a:rPr lang="en-US" sz="1800" dirty="0"/>
              <a:t> </a:t>
            </a:r>
            <a:r>
              <a:rPr lang="en-US" sz="1800" b="1" dirty="0"/>
              <a:t>– </a:t>
            </a:r>
            <a:r>
              <a:rPr lang="en-US" sz="1800" b="1" dirty="0">
                <a:solidFill>
                  <a:srgbClr val="FFFF00"/>
                </a:solidFill>
              </a:rPr>
              <a:t>no deadline</a:t>
            </a:r>
          </a:p>
          <a:p>
            <a:pPr algn="l" rtl="0"/>
            <a:r>
              <a:rPr lang="en-US" sz="1800" b="1" dirty="0"/>
              <a:t>Ocean Sciences – </a:t>
            </a:r>
            <a:r>
              <a:rPr lang="en-US" sz="1800" b="1" dirty="0">
                <a:solidFill>
                  <a:srgbClr val="FFFF00"/>
                </a:solidFill>
              </a:rPr>
              <a:t>deadline in Aug. (</a:t>
            </a:r>
            <a:r>
              <a:rPr lang="he-IL" sz="1800" b="1" dirty="0">
                <a:solidFill>
                  <a:srgbClr val="FFFF00"/>
                </a:solidFill>
              </a:rPr>
              <a:t>2</a:t>
            </a:r>
            <a:r>
              <a:rPr lang="en-US" sz="1800" b="1" dirty="0">
                <a:solidFill>
                  <a:srgbClr val="FFFF00"/>
                </a:solidFill>
              </a:rPr>
              <a:t> programs with no deadline)</a:t>
            </a:r>
          </a:p>
          <a:p>
            <a:pPr algn="l" rtl="0"/>
            <a:r>
              <a:rPr lang="en-US" sz="1800" b="1" dirty="0"/>
              <a:t>Special programs: these programs are in each of the divisions/directorates</a:t>
            </a:r>
          </a:p>
          <a:p>
            <a:pPr algn="l" rtl="0"/>
            <a:r>
              <a:rPr lang="en-US" sz="1800" b="1" dirty="0"/>
              <a:t>EAGER – 2 years/transformative/all divisions - </a:t>
            </a:r>
            <a:r>
              <a:rPr lang="en-US" sz="1800" b="1" dirty="0">
                <a:solidFill>
                  <a:srgbClr val="FFFF00"/>
                </a:solidFill>
              </a:rPr>
              <a:t>no deadline</a:t>
            </a:r>
          </a:p>
          <a:p>
            <a:pPr marL="65087" indent="0" algn="l" rtl="0">
              <a:buNone/>
            </a:pPr>
            <a:endParaRPr lang="en-US" sz="1800" b="1" dirty="0"/>
          </a:p>
          <a:p>
            <a:pPr marL="65087" indent="0" algn="l" rtl="0">
              <a:buNone/>
            </a:pPr>
            <a:endParaRPr lang="en-US" sz="1800" b="1" dirty="0"/>
          </a:p>
          <a:p>
            <a:pPr algn="l" rtl="0"/>
            <a:endParaRPr lang="en-US" sz="1800" b="1" dirty="0"/>
          </a:p>
        </p:txBody>
      </p:sp>
    </p:spTree>
    <p:extLst>
      <p:ext uri="{BB962C8B-B14F-4D97-AF65-F5344CB8AC3E}">
        <p14:creationId xmlns:p14="http://schemas.microsoft.com/office/powerpoint/2010/main" val="23153797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0404" y="13744"/>
            <a:ext cx="7643192" cy="1183008"/>
          </a:xfrm>
        </p:spPr>
        <p:txBody>
          <a:bodyPr>
            <a:normAutofit/>
          </a:bodyPr>
          <a:lstStyle/>
          <a:p>
            <a:r>
              <a:rPr lang="en-US" sz="3200" b="1" dirty="0">
                <a:solidFill>
                  <a:srgbClr val="FFFF00"/>
                </a:solidFill>
              </a:rPr>
              <a:t>Active NSF-BSF Programs in 2022</a:t>
            </a:r>
          </a:p>
        </p:txBody>
      </p:sp>
      <p:sp>
        <p:nvSpPr>
          <p:cNvPr id="3" name="Content Placeholder 2"/>
          <p:cNvSpPr>
            <a:spLocks noGrp="1"/>
          </p:cNvSpPr>
          <p:nvPr>
            <p:ph idx="1"/>
          </p:nvPr>
        </p:nvSpPr>
        <p:spPr>
          <a:xfrm>
            <a:off x="611560" y="1268760"/>
            <a:ext cx="8229600" cy="2520280"/>
          </a:xfrm>
        </p:spPr>
        <p:txBody>
          <a:bodyPr/>
          <a:lstStyle/>
          <a:p>
            <a:pPr algn="l" rtl="0"/>
            <a:r>
              <a:rPr lang="en-US" sz="2000" b="1" dirty="0"/>
              <a:t>New NSF-BSF programs:</a:t>
            </a:r>
            <a:endParaRPr lang="en-US" sz="2000" b="1" dirty="0">
              <a:solidFill>
                <a:srgbClr val="FFFF00"/>
              </a:solidFill>
            </a:endParaRPr>
          </a:p>
          <a:p>
            <a:pPr algn="l" rtl="0"/>
            <a:r>
              <a:rPr lang="en-US" sz="1800" b="1" dirty="0"/>
              <a:t>Foundational Research in Robotics – </a:t>
            </a:r>
            <a:r>
              <a:rPr lang="en-US" sz="1800" b="1" dirty="0">
                <a:solidFill>
                  <a:srgbClr val="FFFF00"/>
                </a:solidFill>
              </a:rPr>
              <a:t>no deadline</a:t>
            </a:r>
          </a:p>
          <a:p>
            <a:pPr algn="l" rtl="0"/>
            <a:r>
              <a:rPr lang="en-US" sz="1800" b="1" dirty="0"/>
              <a:t>Mathematical and Scientific Foundations of Deep Learning – </a:t>
            </a:r>
            <a:r>
              <a:rPr lang="en-US" sz="1800" b="1" dirty="0">
                <a:solidFill>
                  <a:srgbClr val="FFFF00"/>
                </a:solidFill>
              </a:rPr>
              <a:t>deadline according to the division </a:t>
            </a:r>
          </a:p>
          <a:p>
            <a:pPr algn="l" rtl="0"/>
            <a:r>
              <a:rPr lang="en-US" sz="1800" b="1" dirty="0"/>
              <a:t>Integrative Strategies for Understanding Neural and Cognitive Systems – </a:t>
            </a:r>
            <a:r>
              <a:rPr lang="en-US" sz="1800" b="1" dirty="0">
                <a:solidFill>
                  <a:srgbClr val="FFFF00"/>
                </a:solidFill>
              </a:rPr>
              <a:t>deadline in Feb.</a:t>
            </a:r>
          </a:p>
          <a:p>
            <a:pPr algn="l" rtl="0"/>
            <a:r>
              <a:rPr lang="en-US" sz="1800" b="1" dirty="0"/>
              <a:t>Smart Health and Biomedical Research – </a:t>
            </a:r>
            <a:r>
              <a:rPr lang="en-US" sz="1800" b="1" dirty="0">
                <a:solidFill>
                  <a:srgbClr val="FFFF00"/>
                </a:solidFill>
              </a:rPr>
              <a:t>deadline in Nov.</a:t>
            </a:r>
          </a:p>
          <a:p>
            <a:pPr algn="l" rtl="0"/>
            <a:r>
              <a:rPr lang="en-US" sz="1800" b="1" dirty="0"/>
              <a:t>Organismal Response to Climate Change –</a:t>
            </a:r>
            <a:r>
              <a:rPr lang="en-US" sz="1800" b="1" dirty="0">
                <a:solidFill>
                  <a:srgbClr val="FFFF00"/>
                </a:solidFill>
              </a:rPr>
              <a:t> deadline in Nov.</a:t>
            </a:r>
          </a:p>
          <a:p>
            <a:pPr marL="65087" indent="0" algn="l" rtl="0">
              <a:buNone/>
            </a:pPr>
            <a:endParaRPr lang="en-US" sz="1800" b="1" dirty="0"/>
          </a:p>
          <a:p>
            <a:pPr marL="65087" indent="0" algn="l" rtl="0">
              <a:buNone/>
            </a:pPr>
            <a:endParaRPr lang="en-US" sz="1800" b="1" dirty="0"/>
          </a:p>
          <a:p>
            <a:pPr algn="l" rtl="0"/>
            <a:endParaRPr lang="en-US" sz="1800" b="1" dirty="0"/>
          </a:p>
        </p:txBody>
      </p:sp>
    </p:spTree>
    <p:extLst>
      <p:ext uri="{BB962C8B-B14F-4D97-AF65-F5344CB8AC3E}">
        <p14:creationId xmlns:p14="http://schemas.microsoft.com/office/powerpoint/2010/main" val="17942664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D1AC9C1-5CA9-4977-B58B-FD8EB91100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0"/>
            <a:ext cx="8568952" cy="6858000"/>
          </a:xfrm>
          <a:prstGeom prst="rect">
            <a:avLst/>
          </a:prstGeom>
        </p:spPr>
      </p:pic>
    </p:spTree>
    <p:extLst>
      <p:ext uri="{BB962C8B-B14F-4D97-AF65-F5344CB8AC3E}">
        <p14:creationId xmlns:p14="http://schemas.microsoft.com/office/powerpoint/2010/main" val="3882464633"/>
      </p:ext>
    </p:extLst>
  </p:cSld>
  <p:clrMapOvr>
    <a:masterClrMapping/>
  </p:clrMapOvr>
  <p:transition>
    <p:rand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5FF6630-F9CE-4375-9DE9-4641E2E041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68593"/>
            <a:ext cx="9144000" cy="5720814"/>
          </a:xfrm>
          <a:prstGeom prst="rect">
            <a:avLst/>
          </a:prstGeom>
        </p:spPr>
      </p:pic>
    </p:spTree>
    <p:extLst>
      <p:ext uri="{BB962C8B-B14F-4D97-AF65-F5344CB8AC3E}">
        <p14:creationId xmlns:p14="http://schemas.microsoft.com/office/powerpoint/2010/main" val="28936287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Content Placeholder 2"/>
          <p:cNvSpPr>
            <a:spLocks noGrp="1"/>
          </p:cNvSpPr>
          <p:nvPr>
            <p:ph idx="4294967295"/>
          </p:nvPr>
        </p:nvSpPr>
        <p:spPr>
          <a:xfrm>
            <a:off x="457200" y="1557338"/>
            <a:ext cx="8229600" cy="4572000"/>
          </a:xfrm>
        </p:spPr>
        <p:txBody>
          <a:bodyPr/>
          <a:lstStyle/>
          <a:p>
            <a:r>
              <a:rPr lang="en-US" b="1">
                <a:latin typeface="Times New Roman" panose="02020603050405020304" pitchFamily="18" charset="0"/>
                <a:cs typeface="Times New Roman" panose="02020603050405020304" pitchFamily="18" charset="0"/>
              </a:rPr>
              <a:t>Role of the Israeli partner should be clearly explained, including why his participation is important</a:t>
            </a:r>
          </a:p>
          <a:p>
            <a:r>
              <a:rPr lang="en-US" b="1">
                <a:latin typeface="Times New Roman" panose="02020603050405020304" pitchFamily="18" charset="0"/>
                <a:cs typeface="Times New Roman" panose="02020603050405020304" pitchFamily="18" charset="0"/>
              </a:rPr>
              <a:t>Both should be full partners, not just figureheads. Remember that the proposal is evaluated by the NSF and if the role of the US PI will be negligible, or not impressive, the proposal is not likely to be funded!!!</a:t>
            </a:r>
            <a:endParaRPr lang="he-IL" b="1">
              <a:latin typeface="Times New Roman" panose="02020603050405020304" pitchFamily="18" charset="0"/>
              <a:cs typeface="Times New Roman" panose="02020603050405020304" pitchFamily="18" charset="0"/>
            </a:endParaRPr>
          </a:p>
          <a:p>
            <a:pPr algn="r" rtl="1"/>
            <a:endParaRPr lang="he-IL" b="1">
              <a:latin typeface="Times New Roman" panose="02020603050405020304" pitchFamily="18" charset="0"/>
              <a:cs typeface="Times New Roman" panose="02020603050405020304" pitchFamily="18" charset="0"/>
            </a:endParaRPr>
          </a:p>
          <a:p>
            <a:pPr algn="r" rtl="1"/>
            <a:endParaRPr lang="en-US" b="1">
              <a:latin typeface="Times New Roman" panose="02020603050405020304" pitchFamily="18" charset="0"/>
              <a:cs typeface="Times New Roman" panose="02020603050405020304" pitchFamily="18" charset="0"/>
            </a:endParaRPr>
          </a:p>
        </p:txBody>
      </p:sp>
      <p:sp>
        <p:nvSpPr>
          <p:cNvPr id="73732" name="Text Box 4"/>
          <p:cNvSpPr txBox="1">
            <a:spLocks noChangeArrowheads="1"/>
          </p:cNvSpPr>
          <p:nvPr/>
        </p:nvSpPr>
        <p:spPr bwMode="auto">
          <a:xfrm>
            <a:off x="457200" y="114300"/>
            <a:ext cx="8013727" cy="769441"/>
          </a:xfrm>
          <a:prstGeom prst="rect">
            <a:avLst/>
          </a:prstGeom>
          <a:noFill/>
          <a:ln w="9525">
            <a:noFill/>
            <a:miter lim="800000"/>
            <a:headEnd/>
            <a:tailEnd/>
          </a:ln>
          <a:effectLst/>
        </p:spPr>
        <p:txBody>
          <a:bodyPr>
            <a:spAutoFit/>
          </a:bodyPr>
          <a:lstStyle/>
          <a:p>
            <a:pPr algn="ctr" eaLnBrk="1" hangingPunct="1">
              <a:spcBef>
                <a:spcPct val="50000"/>
              </a:spcBef>
              <a:defRPr/>
            </a:pPr>
            <a:r>
              <a:rPr lang="en-US" sz="4400" b="0" dirty="0">
                <a:ln w="6350">
                  <a:solidFill>
                    <a:schemeClr val="accent1">
                      <a:shade val="43000"/>
                    </a:schemeClr>
                  </a:solidFill>
                </a:ln>
                <a:solidFill>
                  <a:srgbClr val="FFFFFF"/>
                </a:solidFill>
                <a:effectLst>
                  <a:outerShdw blurRad="26000" dist="26000" dir="14500000" algn="tl" rotWithShape="0">
                    <a:srgbClr val="000000">
                      <a:alpha val="40000"/>
                    </a:srgbClr>
                  </a:outerShdw>
                </a:effectLst>
                <a:latin typeface="Times New Roman" pitchFamily="18" charset="0"/>
                <a:ea typeface="Gisha"/>
                <a:cs typeface="Times New Roman" pitchFamily="18" charset="0"/>
              </a:rPr>
              <a:t>Collaboration </a:t>
            </a:r>
          </a:p>
        </p:txBody>
      </p:sp>
    </p:spTree>
    <p:extLst>
      <p:ext uri="{BB962C8B-B14F-4D97-AF65-F5344CB8AC3E}">
        <p14:creationId xmlns:p14="http://schemas.microsoft.com/office/powerpoint/2010/main" val="1580393778"/>
      </p:ext>
    </p:extLst>
  </p:cSld>
  <p:clrMapOvr>
    <a:masterClrMapping/>
  </p:clrMapOvr>
  <p:transition>
    <p:rand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Content Placeholder 2"/>
          <p:cNvSpPr>
            <a:spLocks noGrp="1"/>
          </p:cNvSpPr>
          <p:nvPr>
            <p:ph idx="4294967295"/>
          </p:nvPr>
        </p:nvSpPr>
        <p:spPr>
          <a:xfrm>
            <a:off x="0" y="1882775"/>
            <a:ext cx="8686800" cy="4760913"/>
          </a:xfrm>
        </p:spPr>
        <p:txBody>
          <a:bodyPr/>
          <a:lstStyle/>
          <a:p>
            <a:pPr>
              <a:defRPr/>
            </a:pPr>
            <a:r>
              <a:rPr lang="en-US" b="1" dirty="0">
                <a:latin typeface="Times New Roman" panose="02020603050405020304" pitchFamily="18" charset="0"/>
                <a:cs typeface="Times New Roman" panose="02020603050405020304" pitchFamily="18" charset="0"/>
              </a:rPr>
              <a:t>Write a collaboration plan that will explain in details the mechanics of the collaboration. Show that you thought about it and it is well planned.</a:t>
            </a:r>
          </a:p>
          <a:p>
            <a:pPr>
              <a:defRPr/>
            </a:pPr>
            <a:r>
              <a:rPr lang="en-US" b="1" dirty="0">
                <a:latin typeface="Times New Roman" panose="02020603050405020304" pitchFamily="18" charset="0"/>
                <a:cs typeface="Times New Roman" panose="02020603050405020304" pitchFamily="18" charset="0"/>
              </a:rPr>
              <a:t>Depending on the program, you may use a separate document to describe the cooperation. Find out if it counts against the page limit.</a:t>
            </a:r>
          </a:p>
          <a:p>
            <a:pPr>
              <a:defRPr/>
            </a:pPr>
            <a:r>
              <a:rPr lang="en-US" b="1" dirty="0">
                <a:latin typeface="Times New Roman" panose="02020603050405020304" pitchFamily="18" charset="0"/>
                <a:cs typeface="Times New Roman" panose="02020603050405020304" pitchFamily="18" charset="0"/>
              </a:rPr>
              <a:t>Very important to mention student exchange and  to add PhD students and Post-docs involved. </a:t>
            </a:r>
          </a:p>
          <a:p>
            <a:pPr marL="65087" indent="0">
              <a:buFont typeface="Wingdings 2" panose="05020102010507070707" pitchFamily="18" charset="2"/>
              <a:buNone/>
              <a:defRPr/>
            </a:pPr>
            <a:r>
              <a:rPr lang="en-US" b="1" dirty="0">
                <a:latin typeface="Times New Roman" panose="02020603050405020304" pitchFamily="18" charset="0"/>
                <a:cs typeface="Times New Roman" panose="02020603050405020304" pitchFamily="18" charset="0"/>
              </a:rPr>
              <a:t> </a:t>
            </a:r>
            <a:endParaRPr lang="he-IL" b="1" dirty="0">
              <a:latin typeface="Times New Roman" panose="02020603050405020304" pitchFamily="18" charset="0"/>
              <a:cs typeface="Times New Roman" panose="02020603050405020304" pitchFamily="18" charset="0"/>
            </a:endParaRPr>
          </a:p>
        </p:txBody>
      </p:sp>
      <p:sp>
        <p:nvSpPr>
          <p:cNvPr id="21509" name="Text Box 5"/>
          <p:cNvSpPr txBox="1">
            <a:spLocks noChangeArrowheads="1"/>
          </p:cNvSpPr>
          <p:nvPr/>
        </p:nvSpPr>
        <p:spPr bwMode="auto">
          <a:xfrm>
            <a:off x="854076" y="773114"/>
            <a:ext cx="7529538" cy="769438"/>
          </a:xfrm>
          <a:prstGeom prst="rect">
            <a:avLst/>
          </a:prstGeom>
          <a:noFill/>
          <a:ln w="9525">
            <a:noFill/>
            <a:miter lim="800000"/>
            <a:headEnd/>
            <a:tailEnd/>
          </a:ln>
          <a:effectLst/>
        </p:spPr>
        <p:txBody>
          <a:bodyPr>
            <a:spAutoFit/>
          </a:bodyPr>
          <a:lstStyle/>
          <a:p>
            <a:pPr algn="ctr" rtl="1" eaLnBrk="1" hangingPunct="1">
              <a:spcBef>
                <a:spcPct val="50000"/>
              </a:spcBef>
              <a:defRPr/>
            </a:pPr>
            <a:r>
              <a:rPr lang="en-US" sz="4400" b="0" dirty="0">
                <a:ln w="6350">
                  <a:solidFill>
                    <a:schemeClr val="accent1">
                      <a:shade val="43000"/>
                    </a:schemeClr>
                  </a:solidFill>
                </a:ln>
                <a:solidFill>
                  <a:srgbClr val="FFFFFF"/>
                </a:solidFill>
                <a:effectLst>
                  <a:outerShdw blurRad="26000" dist="26000" dir="14500000" algn="tl" rotWithShape="0">
                    <a:srgbClr val="000000">
                      <a:alpha val="40000"/>
                    </a:srgbClr>
                  </a:outerShdw>
                </a:effectLst>
                <a:latin typeface="Times New Roman" pitchFamily="18" charset="0"/>
                <a:ea typeface="Gisha"/>
                <a:cs typeface="Times New Roman" pitchFamily="18" charset="0"/>
              </a:rPr>
              <a:t>Collaboration</a:t>
            </a:r>
          </a:p>
        </p:txBody>
      </p:sp>
    </p:spTree>
    <p:extLst>
      <p:ext uri="{BB962C8B-B14F-4D97-AF65-F5344CB8AC3E}">
        <p14:creationId xmlns:p14="http://schemas.microsoft.com/office/powerpoint/2010/main" val="1151218979"/>
      </p:ext>
    </p:extLst>
  </p:cSld>
  <p:clrMapOvr>
    <a:masterClrMapping/>
  </p:clrMapOvr>
  <p:transition>
    <p:rand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0225" y="116632"/>
            <a:ext cx="7915348" cy="1074044"/>
          </a:xfrm>
        </p:spPr>
        <p:txBody>
          <a:bodyPr/>
          <a:lstStyle/>
          <a:p>
            <a:pPr algn="ctr">
              <a:defRPr/>
            </a:pPr>
            <a:r>
              <a:rPr lang="en-US" sz="4400" dirty="0">
                <a:latin typeface="Times New Roman" pitchFamily="18" charset="0"/>
                <a:cs typeface="Times New Roman" pitchFamily="18" charset="0"/>
              </a:rPr>
              <a:t>NSF Evaluation Process</a:t>
            </a:r>
          </a:p>
        </p:txBody>
      </p:sp>
      <p:sp>
        <p:nvSpPr>
          <p:cNvPr id="78851" name="Content Placeholder 2"/>
          <p:cNvSpPr>
            <a:spLocks noGrp="1"/>
          </p:cNvSpPr>
          <p:nvPr>
            <p:ph idx="4294967295"/>
          </p:nvPr>
        </p:nvSpPr>
        <p:spPr>
          <a:xfrm>
            <a:off x="530225" y="1268413"/>
            <a:ext cx="8115300" cy="5430837"/>
          </a:xfrm>
        </p:spPr>
        <p:txBody>
          <a:bodyPr/>
          <a:lstStyle/>
          <a:p>
            <a:r>
              <a:rPr lang="en-US" sz="2800" b="1" dirty="0">
                <a:latin typeface="Times New Roman" panose="02020603050405020304" pitchFamily="18" charset="0"/>
                <a:cs typeface="Times New Roman" panose="02020603050405020304" pitchFamily="18" charset="0"/>
              </a:rPr>
              <a:t>In nearly all cases, peer review panel provides </a:t>
            </a:r>
            <a:r>
              <a:rPr lang="en-US" sz="2800" b="1" i="1" dirty="0">
                <a:latin typeface="Times New Roman" panose="02020603050405020304" pitchFamily="18" charset="0"/>
                <a:cs typeface="Times New Roman" panose="02020603050405020304" pitchFamily="18" charset="0"/>
              </a:rPr>
              <a:t>advice </a:t>
            </a:r>
            <a:r>
              <a:rPr lang="en-US" sz="2800" b="1" dirty="0">
                <a:latin typeface="Times New Roman" panose="02020603050405020304" pitchFamily="18" charset="0"/>
                <a:cs typeface="Times New Roman" panose="02020603050405020304" pitchFamily="18" charset="0"/>
              </a:rPr>
              <a:t>to the program officers who make </a:t>
            </a:r>
            <a:r>
              <a:rPr lang="en-US" sz="2800" b="1" i="1" dirty="0">
                <a:latin typeface="Times New Roman" panose="02020603050405020304" pitchFamily="18" charset="0"/>
                <a:cs typeface="Times New Roman" panose="02020603050405020304" pitchFamily="18" charset="0"/>
              </a:rPr>
              <a:t>recommendations </a:t>
            </a:r>
            <a:r>
              <a:rPr lang="en-US" sz="2800" b="1" dirty="0">
                <a:latin typeface="Times New Roman" panose="02020603050405020304" pitchFamily="18" charset="0"/>
                <a:cs typeface="Times New Roman" panose="02020603050405020304" pitchFamily="18" charset="0"/>
              </a:rPr>
              <a:t>to the NSF management</a:t>
            </a:r>
          </a:p>
          <a:p>
            <a:r>
              <a:rPr lang="en-US" sz="2800" b="1" dirty="0">
                <a:latin typeface="Times New Roman" panose="02020603050405020304" pitchFamily="18" charset="0"/>
                <a:cs typeface="Times New Roman" panose="02020603050405020304" pitchFamily="18" charset="0"/>
              </a:rPr>
              <a:t>Panel decisions are not always followed, and other considerations may affect the NSF decision. These may include:</a:t>
            </a:r>
          </a:p>
          <a:p>
            <a:pPr lvl="1"/>
            <a:r>
              <a:rPr lang="en-US" sz="2400" b="1" dirty="0">
                <a:latin typeface="Times New Roman" panose="02020603050405020304" pitchFamily="18" charset="0"/>
                <a:cs typeface="Times New Roman" panose="02020603050405020304" pitchFamily="18" charset="0"/>
              </a:rPr>
              <a:t>Is this area of research currently over funded/underfunded</a:t>
            </a:r>
          </a:p>
          <a:p>
            <a:pPr lvl="1"/>
            <a:r>
              <a:rPr lang="en-US" sz="2400" b="1" dirty="0">
                <a:latin typeface="Times New Roman" panose="02020603050405020304" pitchFamily="18" charset="0"/>
                <a:cs typeface="Times New Roman" panose="02020603050405020304" pitchFamily="18" charset="0"/>
              </a:rPr>
              <a:t>Is the US PI overfunded?</a:t>
            </a:r>
          </a:p>
          <a:p>
            <a:pPr lvl="1"/>
            <a:r>
              <a:rPr lang="en-US" sz="2400" b="1" dirty="0">
                <a:latin typeface="Times New Roman" panose="02020603050405020304" pitchFamily="18" charset="0"/>
                <a:cs typeface="Times New Roman" panose="02020603050405020304" pitchFamily="18" charset="0"/>
              </a:rPr>
              <a:t>Can the project be partially funded from other NSF sources ( US PI is from under represented group; the project is interdisciplinary and can draw from another NSF unit, etc.)</a:t>
            </a:r>
          </a:p>
        </p:txBody>
      </p:sp>
    </p:spTree>
    <p:extLst>
      <p:ext uri="{BB962C8B-B14F-4D97-AF65-F5344CB8AC3E}">
        <p14:creationId xmlns:p14="http://schemas.microsoft.com/office/powerpoint/2010/main" val="3987084891"/>
      </p:ext>
    </p:extLst>
  </p:cSld>
  <p:clrMapOvr>
    <a:masterClrMapping/>
  </p:clrMapOvr>
  <p:transition>
    <p:random/>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3568" y="188640"/>
            <a:ext cx="7704856" cy="810097"/>
          </a:xfrm>
        </p:spPr>
        <p:txBody>
          <a:bodyPr/>
          <a:lstStyle/>
          <a:p>
            <a:pPr algn="ctr">
              <a:defRPr/>
            </a:pPr>
            <a:r>
              <a:rPr lang="en-US" sz="4400" dirty="0">
                <a:latin typeface="Times New Roman" pitchFamily="18" charset="0"/>
                <a:cs typeface="Times New Roman" pitchFamily="18" charset="0"/>
              </a:rPr>
              <a:t>NSF</a:t>
            </a:r>
            <a:r>
              <a:rPr lang="he-IL" sz="4400" dirty="0">
                <a:latin typeface="Times New Roman" pitchFamily="18" charset="0"/>
                <a:cs typeface="Times New Roman" pitchFamily="18" charset="0"/>
              </a:rPr>
              <a:t> </a:t>
            </a:r>
            <a:r>
              <a:rPr lang="en-US" sz="4400" dirty="0">
                <a:latin typeface="Times New Roman" pitchFamily="18" charset="0"/>
                <a:cs typeface="Times New Roman" pitchFamily="18" charset="0"/>
              </a:rPr>
              <a:t> Evaluation Process</a:t>
            </a:r>
          </a:p>
        </p:txBody>
      </p:sp>
      <p:sp>
        <p:nvSpPr>
          <p:cNvPr id="44035" name="Content Placeholder 2"/>
          <p:cNvSpPr>
            <a:spLocks noGrp="1"/>
          </p:cNvSpPr>
          <p:nvPr>
            <p:ph idx="4294967295"/>
          </p:nvPr>
        </p:nvSpPr>
        <p:spPr>
          <a:xfrm>
            <a:off x="468313" y="1196975"/>
            <a:ext cx="8135937" cy="4824413"/>
          </a:xfrm>
        </p:spPr>
        <p:txBody>
          <a:bodyPr/>
          <a:lstStyle/>
          <a:p>
            <a:r>
              <a:rPr lang="en-US" sz="2400" b="1" dirty="0">
                <a:latin typeface="Times New Roman" panose="02020603050405020304" pitchFamily="18" charset="0"/>
                <a:cs typeface="Times New Roman" panose="02020603050405020304" pitchFamily="18" charset="0"/>
              </a:rPr>
              <a:t>Proposals are typically rated by the panel as: Highly Competitive, Medium Competitive, Low Competitive, Not Competitive</a:t>
            </a:r>
          </a:p>
          <a:p>
            <a:r>
              <a:rPr lang="en-US" sz="2400" b="1" dirty="0">
                <a:latin typeface="Times New Roman" panose="02020603050405020304" pitchFamily="18" charset="0"/>
                <a:cs typeface="Times New Roman" panose="02020603050405020304" pitchFamily="18" charset="0"/>
              </a:rPr>
              <a:t>Proposals from the top </a:t>
            </a:r>
            <a:r>
              <a:rPr lang="en-US" sz="2400" b="1" u="sng" dirty="0">
                <a:latin typeface="Times New Roman" panose="02020603050405020304" pitchFamily="18" charset="0"/>
                <a:cs typeface="Times New Roman" panose="02020603050405020304" pitchFamily="18" charset="0"/>
              </a:rPr>
              <a:t>two groups</a:t>
            </a:r>
            <a:r>
              <a:rPr lang="en-US" sz="2400" b="1" dirty="0">
                <a:latin typeface="Times New Roman" panose="02020603050405020304" pitchFamily="18" charset="0"/>
                <a:cs typeface="Times New Roman" panose="02020603050405020304" pitchFamily="18" charset="0"/>
              </a:rPr>
              <a:t> may receive funding. Occasionally ‘Medium Competitive’ proposals will be funded while ‘Highly Competitive’ will not</a:t>
            </a:r>
          </a:p>
          <a:p>
            <a:r>
              <a:rPr lang="en-US" sz="2400" b="1" dirty="0">
                <a:latin typeface="Times New Roman" panose="02020603050405020304" pitchFamily="18" charset="0"/>
                <a:cs typeface="Times New Roman" panose="02020603050405020304" pitchFamily="18" charset="0"/>
              </a:rPr>
              <a:t>US PI receive technical reviews and panel summery. Israeli PI may receive the information from his partner.</a:t>
            </a:r>
          </a:p>
          <a:p>
            <a:r>
              <a:rPr lang="en-US" sz="2400" b="1" dirty="0">
                <a:latin typeface="Times New Roman" panose="02020603050405020304" pitchFamily="18" charset="0"/>
                <a:cs typeface="Times New Roman" panose="02020603050405020304" pitchFamily="18" charset="0"/>
              </a:rPr>
              <a:t>The NSF uses two formal criteria for evaluation. </a:t>
            </a:r>
            <a:r>
              <a:rPr lang="en-US" sz="2400" b="1" u="sng" dirty="0">
                <a:latin typeface="Times New Roman" panose="02020603050405020304" pitchFamily="18" charset="0"/>
                <a:cs typeface="Times New Roman" panose="02020603050405020304" pitchFamily="18" charset="0"/>
              </a:rPr>
              <a:t>Both are important</a:t>
            </a:r>
            <a:r>
              <a:rPr lang="en-US" sz="2400" b="1" dirty="0">
                <a:latin typeface="Times New Roman" panose="02020603050405020304" pitchFamily="18" charset="0"/>
                <a:cs typeface="Times New Roman" panose="02020603050405020304" pitchFamily="18" charset="0"/>
              </a:rPr>
              <a:t>:</a:t>
            </a:r>
          </a:p>
          <a:p>
            <a:pPr lvl="1"/>
            <a:r>
              <a:rPr lang="en-US" sz="2000" b="1" dirty="0">
                <a:latin typeface="Times New Roman" panose="02020603050405020304" pitchFamily="18" charset="0"/>
                <a:cs typeface="Times New Roman" panose="02020603050405020304" pitchFamily="18" charset="0"/>
              </a:rPr>
              <a:t>Scientific merit</a:t>
            </a:r>
          </a:p>
          <a:p>
            <a:pPr lvl="1"/>
            <a:r>
              <a:rPr lang="en-US" sz="2000" b="1" dirty="0">
                <a:latin typeface="Times New Roman" panose="02020603050405020304" pitchFamily="18" charset="0"/>
                <a:cs typeface="Times New Roman" panose="02020603050405020304" pitchFamily="18" charset="0"/>
              </a:rPr>
              <a:t>Broader impact</a:t>
            </a:r>
          </a:p>
        </p:txBody>
      </p:sp>
    </p:spTree>
    <p:extLst>
      <p:ext uri="{BB962C8B-B14F-4D97-AF65-F5344CB8AC3E}">
        <p14:creationId xmlns:p14="http://schemas.microsoft.com/office/powerpoint/2010/main" val="1785045988"/>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0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0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035">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4035">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403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0100" y="1676400"/>
            <a:ext cx="7543800" cy="4648200"/>
          </a:xfrm>
          <a:ln>
            <a:miter lim="800000"/>
            <a:headEnd/>
            <a:tailEnd/>
          </a:ln>
          <a:extLst/>
        </p:spPr>
        <p:txBody>
          <a:bodyPr rtlCol="0">
            <a:normAutofit fontScale="85000" lnSpcReduction="10000"/>
          </a:bodyPr>
          <a:lstStyle/>
          <a:p>
            <a:pPr eaLnBrk="1" fontAlgn="auto" hangingPunct="1">
              <a:spcAft>
                <a:spcPts val="0"/>
              </a:spcAft>
              <a:buFont typeface="Arial" panose="020B0604020202020204" pitchFamily="34" charset="0"/>
              <a:buNone/>
              <a:defRPr/>
            </a:pPr>
            <a:r>
              <a:rPr lang="en-US" sz="4600" dirty="0"/>
              <a:t>	</a:t>
            </a:r>
            <a:r>
              <a:rPr lang="en-US" sz="4600" i="1" dirty="0"/>
              <a:t>Integrated activities that:</a:t>
            </a:r>
          </a:p>
          <a:p>
            <a:pPr eaLnBrk="1" fontAlgn="auto" hangingPunct="1">
              <a:spcAft>
                <a:spcPts val="0"/>
              </a:spcAft>
              <a:buFont typeface="Arial" panose="020B0604020202020204" pitchFamily="34" charset="0"/>
              <a:buNone/>
              <a:defRPr/>
            </a:pPr>
            <a:endParaRPr lang="en-US" sz="1100" b="1" i="1" dirty="0">
              <a:solidFill>
                <a:srgbClr val="0000CC"/>
              </a:solidFill>
              <a:effectLst>
                <a:outerShdw blurRad="38100" dist="38100" dir="2700000" algn="tl">
                  <a:srgbClr val="000000">
                    <a:alpha val="43137"/>
                  </a:srgbClr>
                </a:outerShdw>
              </a:effectLst>
            </a:endParaRPr>
          </a:p>
          <a:p>
            <a:pPr eaLnBrk="1" fontAlgn="auto" hangingPunct="1">
              <a:spcAft>
                <a:spcPts val="0"/>
              </a:spcAft>
              <a:defRPr/>
            </a:pPr>
            <a:r>
              <a:rPr lang="en-US" dirty="0"/>
              <a:t>Promote teaching, training and learning</a:t>
            </a:r>
          </a:p>
          <a:p>
            <a:pPr lvl="8">
              <a:defRPr/>
            </a:pPr>
            <a:endParaRPr lang="en-US" sz="900" dirty="0"/>
          </a:p>
          <a:p>
            <a:pPr eaLnBrk="1" fontAlgn="auto" hangingPunct="1">
              <a:spcAft>
                <a:spcPts val="0"/>
              </a:spcAft>
              <a:defRPr/>
            </a:pPr>
            <a:r>
              <a:rPr lang="en-US" dirty="0"/>
              <a:t>Broaden participation of underrepresented groups  </a:t>
            </a:r>
          </a:p>
          <a:p>
            <a:pPr eaLnBrk="1" fontAlgn="auto" hangingPunct="1">
              <a:spcAft>
                <a:spcPts val="0"/>
              </a:spcAft>
              <a:defRPr/>
            </a:pPr>
            <a:endParaRPr lang="en-US" sz="900" dirty="0"/>
          </a:p>
          <a:p>
            <a:pPr eaLnBrk="1" fontAlgn="auto" hangingPunct="1">
              <a:spcAft>
                <a:spcPts val="0"/>
              </a:spcAft>
              <a:defRPr/>
            </a:pPr>
            <a:r>
              <a:rPr lang="en-US" dirty="0"/>
              <a:t>Enhance infrastructure for research and education </a:t>
            </a:r>
          </a:p>
          <a:p>
            <a:pPr eaLnBrk="1" fontAlgn="auto" hangingPunct="1">
              <a:spcAft>
                <a:spcPts val="0"/>
              </a:spcAft>
              <a:defRPr/>
            </a:pPr>
            <a:endParaRPr lang="en-US" sz="900" dirty="0"/>
          </a:p>
          <a:p>
            <a:pPr eaLnBrk="1" fontAlgn="auto" hangingPunct="1">
              <a:spcAft>
                <a:spcPts val="0"/>
              </a:spcAft>
              <a:defRPr/>
            </a:pPr>
            <a:r>
              <a:rPr lang="en-US" dirty="0"/>
              <a:t>Broadly disseminate findings  </a:t>
            </a:r>
          </a:p>
          <a:p>
            <a:pPr eaLnBrk="1" fontAlgn="auto" hangingPunct="1">
              <a:spcAft>
                <a:spcPts val="0"/>
              </a:spcAft>
              <a:defRPr/>
            </a:pPr>
            <a:endParaRPr lang="en-US" sz="900" dirty="0"/>
          </a:p>
          <a:p>
            <a:pPr eaLnBrk="1" fontAlgn="auto" hangingPunct="1">
              <a:spcAft>
                <a:spcPts val="0"/>
              </a:spcAft>
              <a:defRPr/>
            </a:pPr>
            <a:r>
              <a:rPr lang="en-US" dirty="0"/>
              <a:t>Benefit society</a:t>
            </a:r>
          </a:p>
          <a:p>
            <a:pPr lvl="1" eaLnBrk="1" fontAlgn="auto" hangingPunct="1">
              <a:spcAft>
                <a:spcPts val="0"/>
              </a:spcAft>
              <a:defRPr/>
            </a:pPr>
            <a:r>
              <a:rPr lang="en-US" i="1" dirty="0"/>
              <a:t>Applied uses including agriculture, conservation and human health</a:t>
            </a:r>
          </a:p>
          <a:p>
            <a:pPr lvl="6">
              <a:defRPr/>
            </a:pPr>
            <a:endParaRPr lang="en-US" sz="2200" dirty="0">
              <a:solidFill>
                <a:srgbClr val="0000CC"/>
              </a:solidFill>
            </a:endParaRPr>
          </a:p>
        </p:txBody>
      </p:sp>
      <p:sp>
        <p:nvSpPr>
          <p:cNvPr id="4" name="TextBox 3"/>
          <p:cNvSpPr txBox="1">
            <a:spLocks noChangeArrowheads="1"/>
          </p:cNvSpPr>
          <p:nvPr/>
        </p:nvSpPr>
        <p:spPr bwMode="auto">
          <a:xfrm rot="-1091949">
            <a:off x="6148388" y="3776663"/>
            <a:ext cx="29924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b="1" i="1">
                <a:solidFill>
                  <a:srgbClr val="00B050"/>
                </a:solidFill>
              </a:rPr>
              <a:t>Not a checklist!</a:t>
            </a:r>
          </a:p>
        </p:txBody>
      </p:sp>
      <p:sp>
        <p:nvSpPr>
          <p:cNvPr id="17412" name="Title 4"/>
          <p:cNvSpPr>
            <a:spLocks noGrp="1"/>
          </p:cNvSpPr>
          <p:nvPr>
            <p:ph type="title"/>
          </p:nvPr>
        </p:nvSpPr>
        <p:spPr/>
        <p:txBody>
          <a:bodyPr/>
          <a:lstStyle/>
          <a:p>
            <a:pPr eaLnBrk="1" hangingPunct="1"/>
            <a:r>
              <a:rPr lang="en-US" altLang="en-US"/>
              <a:t>What are Broader Impacts?</a:t>
            </a:r>
          </a:p>
        </p:txBody>
      </p:sp>
    </p:spTree>
    <p:extLst>
      <p:ext uri="{BB962C8B-B14F-4D97-AF65-F5344CB8AC3E}">
        <p14:creationId xmlns:p14="http://schemas.microsoft.com/office/powerpoint/2010/main" val="57062158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title"/>
          </p:nvPr>
        </p:nvSpPr>
        <p:spPr>
          <a:xfrm>
            <a:off x="2455847" y="1920868"/>
            <a:ext cx="4143405" cy="1928825"/>
          </a:xfrm>
        </p:spPr>
        <p:txBody>
          <a:bodyPr/>
          <a:lstStyle/>
          <a:p>
            <a:pPr algn="ctr" rtl="1">
              <a:defRPr/>
            </a:pPr>
            <a:r>
              <a:rPr lang="he-IL" sz="6000" dirty="0">
                <a:latin typeface="Times New Roman" pitchFamily="18" charset="0"/>
                <a:cs typeface="Times New Roman" pitchFamily="18" charset="0"/>
              </a:rPr>
              <a:t>בהצלחה !!</a:t>
            </a:r>
            <a:endParaRPr lang="en-US" sz="6000" dirty="0">
              <a:latin typeface="Times New Roman" pitchFamily="18" charset="0"/>
              <a:cs typeface="Times New Roman" pitchFamily="18" charset="0"/>
            </a:endParaRPr>
          </a:p>
        </p:txBody>
      </p:sp>
      <p:pic>
        <p:nvPicPr>
          <p:cNvPr id="87043" name="Picture 4" descr="header_lef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71625" y="0"/>
            <a:ext cx="6143625" cy="155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7044" name="Picture 5" descr="BSF_logo Final.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025649" y="3501009"/>
            <a:ext cx="5003800" cy="266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BE777FA7-42A5-482B-8177-FA65DC3F682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8981" y="3501008"/>
            <a:ext cx="8208912" cy="2718816"/>
          </a:xfrm>
          <a:prstGeom prst="rect">
            <a:avLst/>
          </a:prstGeom>
          <a:solidFill>
            <a:schemeClr val="accent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Tree>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323850" y="1125538"/>
            <a:ext cx="8640763" cy="5256212"/>
          </a:xfrm>
        </p:spPr>
        <p:txBody>
          <a:bodyPr/>
          <a:lstStyle/>
          <a:p>
            <a:r>
              <a:rPr lang="he-IL" sz="3200" b="1" dirty="0"/>
              <a:t>תוכנית שנתית רגילה למענקי מחקר</a:t>
            </a:r>
          </a:p>
          <a:p>
            <a:r>
              <a:rPr lang="he-IL" sz="3200" b="1" dirty="0" err="1"/>
              <a:t>תוכנית</a:t>
            </a:r>
            <a:r>
              <a:rPr lang="he-IL" sz="3200" b="1" dirty="0"/>
              <a:t> לצעירים במסגרת התוכנית הרגילה</a:t>
            </a:r>
          </a:p>
          <a:p>
            <a:r>
              <a:rPr lang="he-IL" sz="3200" b="1" dirty="0" err="1"/>
              <a:t>תוכנית</a:t>
            </a:r>
            <a:r>
              <a:rPr lang="he-IL" sz="3200" b="1" dirty="0"/>
              <a:t> על שם פרופ' רחמימוב להשתלמויות דוקטורנטים</a:t>
            </a:r>
          </a:p>
          <a:p>
            <a:r>
              <a:rPr lang="he-IL" sz="3200" b="1" dirty="0"/>
              <a:t>תכנית חדשה העוסקת בשינויי אקלים</a:t>
            </a:r>
          </a:p>
          <a:p>
            <a:r>
              <a:rPr lang="he-IL" sz="3200" b="1" dirty="0"/>
              <a:t>שתוף פעולה </a:t>
            </a:r>
            <a:r>
              <a:rPr lang="en-US" sz="3200" b="1" dirty="0"/>
              <a:t>NSF-BSF</a:t>
            </a:r>
            <a:endParaRPr lang="he-IL" sz="3200" b="1" dirty="0"/>
          </a:p>
          <a:p>
            <a:endParaRPr lang="he-IL" sz="3200" b="1" dirty="0"/>
          </a:p>
          <a:p>
            <a:endParaRPr lang="en-US" b="1" dirty="0"/>
          </a:p>
        </p:txBody>
      </p:sp>
      <p:sp>
        <p:nvSpPr>
          <p:cNvPr id="20485" name="Text Box 5"/>
          <p:cNvSpPr txBox="1">
            <a:spLocks noChangeArrowheads="1"/>
          </p:cNvSpPr>
          <p:nvPr/>
        </p:nvSpPr>
        <p:spPr bwMode="auto">
          <a:xfrm>
            <a:off x="2057400" y="152400"/>
            <a:ext cx="6119813" cy="769441"/>
          </a:xfrm>
          <a:prstGeom prst="rect">
            <a:avLst/>
          </a:prstGeom>
          <a:noFill/>
          <a:ln w="9525">
            <a:noFill/>
            <a:miter lim="800000"/>
            <a:headEnd/>
            <a:tailEnd/>
          </a:ln>
          <a:effectLst/>
        </p:spPr>
        <p:txBody>
          <a:bodyPr>
            <a:spAutoFit/>
          </a:bodyPr>
          <a:lstStyle/>
          <a:p>
            <a:pPr algn="ctr" rtl="1" eaLnBrk="1" hangingPunct="1">
              <a:spcBef>
                <a:spcPct val="50000"/>
              </a:spcBef>
              <a:defRPr/>
            </a:pPr>
            <a:r>
              <a:rPr lang="he-IL" sz="44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latin typeface="Times New Roman" pitchFamily="18" charset="0"/>
                <a:ea typeface="Gisha"/>
                <a:cs typeface="Times New Roman" pitchFamily="18" charset="0"/>
              </a:rPr>
              <a:t>תוכניות מענקים</a:t>
            </a:r>
            <a:endParaRPr lang="en-US" sz="44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latin typeface="Times New Roman" pitchFamily="18" charset="0"/>
              <a:ea typeface="Gisha"/>
              <a:cs typeface="Times New Roman" pitchFamily="18" charset="0"/>
            </a:endParaRPr>
          </a:p>
        </p:txBody>
      </p:sp>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5735"/>
            <a:ext cx="8229600" cy="1399032"/>
          </a:xfrm>
        </p:spPr>
        <p:txBody>
          <a:bodyPr>
            <a:noAutofit/>
          </a:bodyPr>
          <a:lstStyle/>
          <a:p>
            <a:pPr>
              <a:defRPr/>
            </a:pPr>
            <a:r>
              <a:rPr lang="he-IL" b="1" dirty="0">
                <a:solidFill>
                  <a:srgbClr val="FFFF00"/>
                </a:solidFill>
              </a:rPr>
              <a:t>מקורות מימון התוכנית הרגילה</a:t>
            </a:r>
            <a:endParaRPr lang="en-US" b="1" dirty="0">
              <a:solidFill>
                <a:srgbClr val="FFFF00"/>
              </a:solidFill>
            </a:endParaRPr>
          </a:p>
        </p:txBody>
      </p:sp>
      <p:sp>
        <p:nvSpPr>
          <p:cNvPr id="19459" name="Content Placeholder 2"/>
          <p:cNvSpPr>
            <a:spLocks noGrp="1"/>
          </p:cNvSpPr>
          <p:nvPr>
            <p:ph idx="1"/>
          </p:nvPr>
        </p:nvSpPr>
        <p:spPr>
          <a:xfrm>
            <a:off x="0" y="1882775"/>
            <a:ext cx="9144000" cy="4975225"/>
          </a:xfrm>
        </p:spPr>
        <p:txBody>
          <a:bodyPr/>
          <a:lstStyle/>
          <a:p>
            <a:r>
              <a:rPr lang="he-IL" sz="2800" b="1" dirty="0"/>
              <a:t>ישראל וארה"ב הפקידו במשותף  100 מליון דולר בקרנות צמיתות בבנק ישראל ואצל החשב הכללי.</a:t>
            </a:r>
          </a:p>
          <a:p>
            <a:r>
              <a:rPr lang="he-IL" sz="2800" b="1" dirty="0"/>
              <a:t>הריביות מהקרנות הללו משמשות למימון תוכנית המחקרים הרגילה של הקרן. מאז 1984 לא הוגדלו הקרנות.   </a:t>
            </a:r>
          </a:p>
          <a:p>
            <a:r>
              <a:rPr lang="he-IL" sz="2800" b="1" dirty="0"/>
              <a:t>בתוכנית הרגילה הקרן מעניקה כ- </a:t>
            </a:r>
            <a:r>
              <a:rPr lang="en-US" sz="2800" b="1" dirty="0"/>
              <a:t>17-18</a:t>
            </a:r>
            <a:r>
              <a:rPr lang="he-IL" sz="2800" b="1" dirty="0"/>
              <a:t>  מליון דולר לשנה. כ-</a:t>
            </a:r>
            <a:r>
              <a:rPr lang="en-US" sz="2800" b="1" dirty="0"/>
              <a:t>-6</a:t>
            </a:r>
            <a:r>
              <a:rPr lang="he-IL" sz="2800" b="1" dirty="0"/>
              <a:t>5 מיליון מתוכם למענקים חדשים.</a:t>
            </a:r>
          </a:p>
          <a:p>
            <a:r>
              <a:rPr lang="en-US" sz="2800" b="1" dirty="0"/>
              <a:t>65-70 %</a:t>
            </a:r>
            <a:r>
              <a:rPr lang="he-IL" sz="2800" b="1" dirty="0"/>
              <a:t> מהכסף מועבר לחוקרים הישראלים. </a:t>
            </a:r>
          </a:p>
          <a:p>
            <a:pPr>
              <a:buFont typeface="Wingdings 2" panose="05020102010507070707" pitchFamily="18" charset="2"/>
              <a:buNone/>
            </a:pPr>
            <a:endParaRPr lang="he-IL" sz="2800" b="1" dirty="0"/>
          </a:p>
        </p:txBody>
      </p:sp>
    </p:spTree>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5" name="AutoShape 5"/>
          <p:cNvSpPr>
            <a:spLocks noGrp="1" noChangeArrowheads="1"/>
          </p:cNvSpPr>
          <p:nvPr>
            <p:ph type="title"/>
          </p:nvPr>
        </p:nvSpPr>
        <p:spPr>
          <a:xfrm>
            <a:off x="755650" y="142852"/>
            <a:ext cx="7924800" cy="1143000"/>
          </a:xfrm>
        </p:spPr>
        <p:txBody>
          <a:bodyPr/>
          <a:lstStyle/>
          <a:p>
            <a:pPr algn="ctr" rtl="1">
              <a:defRPr/>
            </a:pPr>
            <a:r>
              <a:rPr lang="he-IL" sz="4400" dirty="0">
                <a:solidFill>
                  <a:srgbClr val="FFFF00"/>
                </a:solidFill>
                <a:latin typeface="Times New Roman" pitchFamily="18" charset="0"/>
                <a:cs typeface="Times New Roman" pitchFamily="18" charset="0"/>
              </a:rPr>
              <a:t>תקציב והוצאות הקרן</a:t>
            </a:r>
            <a:endParaRPr lang="en-US" sz="4400" dirty="0">
              <a:solidFill>
                <a:srgbClr val="FFFF00"/>
              </a:solidFill>
              <a:latin typeface="Times New Roman" pitchFamily="18" charset="0"/>
              <a:cs typeface="Times New Roman" pitchFamily="18" charset="0"/>
            </a:endParaRPr>
          </a:p>
        </p:txBody>
      </p:sp>
      <p:sp>
        <p:nvSpPr>
          <p:cNvPr id="25603" name="Text Box 13"/>
          <p:cNvSpPr txBox="1">
            <a:spLocks noChangeArrowheads="1"/>
          </p:cNvSpPr>
          <p:nvPr/>
        </p:nvSpPr>
        <p:spPr bwMode="auto">
          <a:xfrm>
            <a:off x="323528" y="5688449"/>
            <a:ext cx="864096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buChar char="›"/>
              <a:defRPr sz="26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buChar char=""/>
              <a:defRPr sz="24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buChar char=""/>
              <a:defRPr sz="2000">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buChar char=""/>
              <a:defRPr sz="19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buChar char=""/>
              <a:defRPr sz="19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buChar char=""/>
              <a:defRPr sz="19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buChar char=""/>
              <a:defRPr sz="19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buChar char=""/>
              <a:defRPr sz="1900">
                <a:solidFill>
                  <a:schemeClr val="tx1"/>
                </a:solidFill>
                <a:latin typeface="Century Gothic" panose="020B0502020202020204" pitchFamily="34" charset="0"/>
                <a:cs typeface="Gisha" panose="020B0502040204020203" pitchFamily="34" charset="-79"/>
              </a:defRPr>
            </a:lvl9pPr>
          </a:lstStyle>
          <a:p>
            <a:pPr eaLnBrk="1" hangingPunct="1">
              <a:spcBef>
                <a:spcPct val="0"/>
              </a:spcBef>
              <a:buClrTx/>
              <a:buSzTx/>
              <a:buFontTx/>
              <a:buNone/>
            </a:pPr>
            <a:r>
              <a:rPr lang="en-US" sz="1400" dirty="0">
                <a:latin typeface="Arial" panose="020B0604020202020204" pitchFamily="34" charset="0"/>
                <a:cs typeface="Arial" panose="020B0604020202020204" pitchFamily="34" charset="0"/>
              </a:rPr>
              <a:t>-  Research grants budget includes regular grants, short visits and Transformative science</a:t>
            </a:r>
          </a:p>
          <a:p>
            <a:pPr rtl="1" eaLnBrk="1" hangingPunct="1">
              <a:spcBef>
                <a:spcPct val="0"/>
              </a:spcBef>
              <a:buClrTx/>
              <a:buSzTx/>
              <a:buFontTx/>
              <a:buNone/>
            </a:pPr>
            <a:endParaRPr lang="en-US" sz="1400" dirty="0">
              <a:latin typeface="Arial" panose="020B0604020202020204" pitchFamily="34" charset="0"/>
              <a:cs typeface="Arial" panose="020B0604020202020204" pitchFamily="34" charset="0"/>
            </a:endParaRPr>
          </a:p>
        </p:txBody>
      </p:sp>
      <p:graphicFrame>
        <p:nvGraphicFramePr>
          <p:cNvPr id="10" name="Chart 9"/>
          <p:cNvGraphicFramePr>
            <a:graphicFrameLocks/>
          </p:cNvGraphicFramePr>
          <p:nvPr>
            <p:extLst>
              <p:ext uri="{D42A27DB-BD31-4B8C-83A1-F6EECF244321}">
                <p14:modId xmlns:p14="http://schemas.microsoft.com/office/powerpoint/2010/main" val="2698989895"/>
              </p:ext>
            </p:extLst>
          </p:nvPr>
        </p:nvGraphicFramePr>
        <p:xfrm>
          <a:off x="0" y="1785926"/>
          <a:ext cx="5072066" cy="34337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p14="http://schemas.microsoft.com/office/powerpoint/2010/main" val="1153504572"/>
              </p:ext>
            </p:extLst>
          </p:nvPr>
        </p:nvGraphicFramePr>
        <p:xfrm>
          <a:off x="4500530" y="1920008"/>
          <a:ext cx="4643470" cy="314327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idx="1"/>
          </p:nvPr>
        </p:nvSpPr>
        <p:spPr>
          <a:xfrm>
            <a:off x="-69850" y="1268412"/>
            <a:ext cx="8686800" cy="4968899"/>
          </a:xfrm>
        </p:spPr>
        <p:txBody>
          <a:bodyPr/>
          <a:lstStyle/>
          <a:p>
            <a:r>
              <a:rPr lang="he-IL" sz="2400" b="1" dirty="0"/>
              <a:t>פיסיקה</a:t>
            </a:r>
          </a:p>
          <a:p>
            <a:r>
              <a:rPr lang="he-IL" sz="2400" b="1" dirty="0"/>
              <a:t>מתמטיקה, סטטיסטיקה ומדעי המחשב</a:t>
            </a:r>
          </a:p>
          <a:p>
            <a:r>
              <a:rPr lang="he-IL" sz="2400" b="1" dirty="0"/>
              <a:t>כימיה</a:t>
            </a:r>
          </a:p>
          <a:p>
            <a:r>
              <a:rPr lang="he-IL" sz="2400" b="1" dirty="0"/>
              <a:t>מדעי כדור הארץ (מדעי האדמה, מדעי האטמוספירה ואוקינוגרפיה)</a:t>
            </a:r>
          </a:p>
          <a:p>
            <a:r>
              <a:rPr lang="he-IL" sz="2400" b="1" dirty="0"/>
              <a:t>מדעי הסביבה </a:t>
            </a:r>
            <a:endParaRPr lang="en-US" sz="2400" b="1" dirty="0"/>
          </a:p>
          <a:p>
            <a:r>
              <a:rPr lang="he-IL" sz="2400" b="1" dirty="0"/>
              <a:t>סוציולוגיה</a:t>
            </a:r>
          </a:p>
          <a:p>
            <a:r>
              <a:rPr lang="he-IL" sz="2400" b="1" dirty="0"/>
              <a:t>פסיכולוגיה </a:t>
            </a:r>
            <a:r>
              <a:rPr lang="he-IL" sz="2400" b="1" dirty="0">
                <a:solidFill>
                  <a:srgbClr val="FFFF00"/>
                </a:solidFill>
              </a:rPr>
              <a:t>(לא כולל פסיכו-ביולוגיה)</a:t>
            </a:r>
          </a:p>
          <a:p>
            <a:r>
              <a:rPr lang="he-IL" sz="2400" b="1" dirty="0"/>
              <a:t>כלכלה</a:t>
            </a:r>
          </a:p>
          <a:p>
            <a:r>
              <a:rPr lang="he-IL" sz="2400" b="1" dirty="0"/>
              <a:t>חומרים</a:t>
            </a:r>
          </a:p>
          <a:p>
            <a:r>
              <a:rPr lang="he-IL" sz="2400" b="1" dirty="0"/>
              <a:t>אנרגיה</a:t>
            </a:r>
          </a:p>
        </p:txBody>
      </p:sp>
      <p:sp>
        <p:nvSpPr>
          <p:cNvPr id="21509" name="Text Box 5"/>
          <p:cNvSpPr txBox="1">
            <a:spLocks noChangeArrowheads="1"/>
          </p:cNvSpPr>
          <p:nvPr/>
        </p:nvSpPr>
        <p:spPr bwMode="auto">
          <a:xfrm>
            <a:off x="827584" y="332656"/>
            <a:ext cx="7529538" cy="646331"/>
          </a:xfrm>
          <a:prstGeom prst="rect">
            <a:avLst/>
          </a:prstGeom>
          <a:noFill/>
          <a:ln w="9525">
            <a:noFill/>
            <a:miter lim="800000"/>
            <a:headEnd/>
            <a:tailEnd/>
          </a:ln>
          <a:effectLst/>
        </p:spPr>
        <p:txBody>
          <a:bodyPr>
            <a:spAutoFit/>
          </a:bodyPr>
          <a:lstStyle/>
          <a:p>
            <a:pPr algn="r" rtl="1" eaLnBrk="1" hangingPunct="1">
              <a:spcBef>
                <a:spcPct val="50000"/>
              </a:spcBef>
              <a:defRPr/>
            </a:pPr>
            <a:r>
              <a:rPr lang="he-IL" sz="36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latin typeface="Times New Roman" pitchFamily="18" charset="0"/>
                <a:ea typeface="Gisha"/>
                <a:cs typeface="Times New Roman" pitchFamily="18" charset="0"/>
              </a:rPr>
              <a:t>תוכנית מענקים רגילה – הגשה ב 2022</a:t>
            </a:r>
            <a:endParaRPr lang="en-US" sz="36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latin typeface="Times New Roman" pitchFamily="18" charset="0"/>
              <a:ea typeface="Gisha"/>
              <a:cs typeface="Times New Roman" pitchFamily="18" charset="0"/>
            </a:endParaRPr>
          </a:p>
        </p:txBody>
      </p:sp>
    </p:spTree>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idx="4294967295"/>
          </p:nvPr>
        </p:nvSpPr>
        <p:spPr/>
        <p:txBody>
          <a:bodyPr/>
          <a:lstStyle/>
          <a:p>
            <a:pPr algn="r" rtl="1"/>
            <a:r>
              <a:rPr lang="he-IL" b="1">
                <a:latin typeface="Times New Roman" panose="02020603050405020304" pitchFamily="18" charset="0"/>
                <a:cs typeface="Times New Roman" panose="02020603050405020304" pitchFamily="18" charset="0"/>
              </a:rPr>
              <a:t>מדעי הרפואה</a:t>
            </a:r>
          </a:p>
          <a:p>
            <a:pPr algn="r" rtl="1"/>
            <a:r>
              <a:rPr lang="he-IL" b="1">
                <a:latin typeface="Times New Roman" panose="02020603050405020304" pitchFamily="18" charset="0"/>
                <a:cs typeface="Times New Roman" panose="02020603050405020304" pitchFamily="18" charset="0"/>
              </a:rPr>
              <a:t>מדעי החיים (כולל אקולוגיה וביולוגיה ימית)</a:t>
            </a:r>
          </a:p>
          <a:p>
            <a:pPr algn="r" rtl="1"/>
            <a:r>
              <a:rPr lang="he-IL" b="1">
                <a:latin typeface="Times New Roman" panose="02020603050405020304" pitchFamily="18" charset="0"/>
                <a:cs typeface="Times New Roman" panose="02020603050405020304" pitchFamily="18" charset="0"/>
              </a:rPr>
              <a:t>פסיכו-ביולוגיה</a:t>
            </a:r>
          </a:p>
          <a:p>
            <a:pPr algn="r" rtl="1"/>
            <a:r>
              <a:rPr lang="he-IL" b="1">
                <a:latin typeface="Times New Roman" panose="02020603050405020304" pitchFamily="18" charset="0"/>
                <a:cs typeface="Times New Roman" panose="02020603050405020304" pitchFamily="18" charset="0"/>
              </a:rPr>
              <a:t>הנדסה ביו-רפואית</a:t>
            </a:r>
          </a:p>
          <a:p>
            <a:pPr algn="r" rtl="1"/>
            <a:endParaRPr lang="he-IL" b="1">
              <a:latin typeface="Times New Roman" panose="02020603050405020304" pitchFamily="18" charset="0"/>
              <a:cs typeface="Times New Roman" panose="02020603050405020304" pitchFamily="18" charset="0"/>
            </a:endParaRPr>
          </a:p>
          <a:p>
            <a:pPr algn="r" rtl="1"/>
            <a:endParaRPr lang="he-IL" b="1">
              <a:latin typeface="Times New Roman" panose="02020603050405020304" pitchFamily="18" charset="0"/>
              <a:cs typeface="Times New Roman" panose="02020603050405020304" pitchFamily="18" charset="0"/>
            </a:endParaRPr>
          </a:p>
          <a:p>
            <a:pPr algn="r" rtl="1"/>
            <a:endParaRPr lang="en-US" b="1">
              <a:latin typeface="Times New Roman" panose="02020603050405020304" pitchFamily="18" charset="0"/>
              <a:cs typeface="Times New Roman" panose="02020603050405020304" pitchFamily="18" charset="0"/>
            </a:endParaRPr>
          </a:p>
        </p:txBody>
      </p:sp>
      <p:sp>
        <p:nvSpPr>
          <p:cNvPr id="73732" name="Text Box 4"/>
          <p:cNvSpPr txBox="1">
            <a:spLocks noChangeArrowheads="1"/>
          </p:cNvSpPr>
          <p:nvPr/>
        </p:nvSpPr>
        <p:spPr bwMode="auto">
          <a:xfrm>
            <a:off x="457200" y="114300"/>
            <a:ext cx="8013727" cy="769441"/>
          </a:xfrm>
          <a:prstGeom prst="rect">
            <a:avLst/>
          </a:prstGeom>
          <a:noFill/>
          <a:ln w="9525">
            <a:noFill/>
            <a:miter lim="800000"/>
            <a:headEnd/>
            <a:tailEnd/>
          </a:ln>
          <a:effectLst/>
        </p:spPr>
        <p:txBody>
          <a:bodyPr>
            <a:spAutoFit/>
          </a:bodyPr>
          <a:lstStyle/>
          <a:p>
            <a:pPr rtl="1" eaLnBrk="1" hangingPunct="1">
              <a:spcBef>
                <a:spcPct val="50000"/>
              </a:spcBef>
              <a:defRPr/>
            </a:pPr>
            <a:r>
              <a:rPr lang="he-IL" sz="44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latin typeface="Times New Roman" pitchFamily="18" charset="0"/>
                <a:ea typeface="Gisha"/>
                <a:cs typeface="Times New Roman" pitchFamily="18" charset="0"/>
              </a:rPr>
              <a:t>תוכנית מענקים רגילה – הגשה ב 2023</a:t>
            </a:r>
            <a:endParaRPr lang="en-US" sz="44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latin typeface="Times New Roman" pitchFamily="18" charset="0"/>
              <a:ea typeface="Gisha"/>
              <a:cs typeface="Times New Roman" pitchFamily="18" charset="0"/>
            </a:endParaRPr>
          </a:p>
        </p:txBody>
      </p:sp>
    </p:spTree>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338932"/>
            <a:ext cx="8229600" cy="1399032"/>
          </a:xfrm>
        </p:spPr>
        <p:txBody>
          <a:bodyPr>
            <a:normAutofit fontScale="90000"/>
          </a:bodyPr>
          <a:lstStyle/>
          <a:p>
            <a:pPr>
              <a:defRPr/>
            </a:pPr>
            <a:r>
              <a:rPr lang="he-IL" b="1" dirty="0">
                <a:solidFill>
                  <a:srgbClr val="FFFF00"/>
                </a:solidFill>
              </a:rPr>
              <a:t>מספר ההגשות (ואחוזי הצלחה) בשנים האחרונות - קבוצה </a:t>
            </a:r>
            <a:r>
              <a:rPr lang="en-US" b="1" dirty="0">
                <a:solidFill>
                  <a:srgbClr val="FFFF00"/>
                </a:solidFill>
              </a:rPr>
              <a:t>I</a:t>
            </a:r>
            <a:r>
              <a:rPr lang="he-IL" b="1" dirty="0">
                <a:solidFill>
                  <a:srgbClr val="FFFF00"/>
                </a:solidFill>
              </a:rPr>
              <a:t> </a:t>
            </a:r>
            <a:endParaRPr lang="en-US" b="1" dirty="0">
              <a:solidFill>
                <a:srgbClr val="FFFF00"/>
              </a:solidFill>
            </a:endParaRPr>
          </a:p>
        </p:txBody>
      </p:sp>
      <p:graphicFrame>
        <p:nvGraphicFramePr>
          <p:cNvPr id="37933" name="Group 45"/>
          <p:cNvGraphicFramePr>
            <a:graphicFrameLocks noGrp="1"/>
          </p:cNvGraphicFramePr>
          <p:nvPr>
            <p:ph idx="1"/>
            <p:extLst>
              <p:ext uri="{D42A27DB-BD31-4B8C-83A1-F6EECF244321}">
                <p14:modId xmlns:p14="http://schemas.microsoft.com/office/powerpoint/2010/main" val="3383285659"/>
              </p:ext>
            </p:extLst>
          </p:nvPr>
        </p:nvGraphicFramePr>
        <p:xfrm>
          <a:off x="1763689" y="1735325"/>
          <a:ext cx="7102958" cy="5122675"/>
        </p:xfrm>
        <a:graphic>
          <a:graphicData uri="http://schemas.openxmlformats.org/drawingml/2006/table">
            <a:tbl>
              <a:tblPr rtl="1"/>
              <a:tblGrid>
                <a:gridCol w="1307225">
                  <a:extLst>
                    <a:ext uri="{9D8B030D-6E8A-4147-A177-3AD203B41FA5}">
                      <a16:colId xmlns:a16="http://schemas.microsoft.com/office/drawing/2014/main" val="1728442461"/>
                    </a:ext>
                  </a:extLst>
                </a:gridCol>
                <a:gridCol w="1307225">
                  <a:extLst>
                    <a:ext uri="{9D8B030D-6E8A-4147-A177-3AD203B41FA5}">
                      <a16:colId xmlns:a16="http://schemas.microsoft.com/office/drawing/2014/main" val="20000"/>
                    </a:ext>
                  </a:extLst>
                </a:gridCol>
                <a:gridCol w="1307225">
                  <a:extLst>
                    <a:ext uri="{9D8B030D-6E8A-4147-A177-3AD203B41FA5}">
                      <a16:colId xmlns:a16="http://schemas.microsoft.com/office/drawing/2014/main" val="20001"/>
                    </a:ext>
                  </a:extLst>
                </a:gridCol>
                <a:gridCol w="1178894">
                  <a:extLst>
                    <a:ext uri="{9D8B030D-6E8A-4147-A177-3AD203B41FA5}">
                      <a16:colId xmlns:a16="http://schemas.microsoft.com/office/drawing/2014/main" val="20002"/>
                    </a:ext>
                  </a:extLst>
                </a:gridCol>
                <a:gridCol w="261357">
                  <a:extLst>
                    <a:ext uri="{9D8B030D-6E8A-4147-A177-3AD203B41FA5}">
                      <a16:colId xmlns:a16="http://schemas.microsoft.com/office/drawing/2014/main" val="20004"/>
                    </a:ext>
                  </a:extLst>
                </a:gridCol>
                <a:gridCol w="1741032">
                  <a:extLst>
                    <a:ext uri="{9D8B030D-6E8A-4147-A177-3AD203B41FA5}">
                      <a16:colId xmlns:a16="http://schemas.microsoft.com/office/drawing/2014/main" val="20005"/>
                    </a:ext>
                  </a:extLst>
                </a:gridCol>
              </a:tblGrid>
              <a:tr h="704487">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21/22</a:t>
                      </a:r>
                    </a:p>
                  </a:txBody>
                  <a:tcPr marT="45716" marB="4571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19/20</a:t>
                      </a:r>
                    </a:p>
                  </a:txBody>
                  <a:tcPr marT="45716" marB="4571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17/18</a:t>
                      </a:r>
                    </a:p>
                  </a:txBody>
                  <a:tcPr marT="45716" marB="4571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15/16</a:t>
                      </a:r>
                    </a:p>
                  </a:txBody>
                  <a:tcPr marT="45716" marB="4571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endParaRPr kumimoji="0" lang="en-US" sz="20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endParaRPr>
                    </a:p>
                  </a:txBody>
                  <a:tcPr marT="45716" marB="4571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AOR</a:t>
                      </a:r>
                    </a:p>
                  </a:txBody>
                  <a:tcPr marT="45716" marB="4571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37959">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99</a:t>
                      </a:r>
                    </a:p>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(23%)</a:t>
                      </a:r>
                    </a:p>
                  </a:txBody>
                  <a:tcPr marT="45716" marB="45716"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84</a:t>
                      </a:r>
                    </a:p>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(23%)</a:t>
                      </a:r>
                    </a:p>
                  </a:txBody>
                  <a:tcPr marT="45716" marB="45716"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90</a:t>
                      </a:r>
                    </a:p>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(21%)</a:t>
                      </a:r>
                    </a:p>
                  </a:txBody>
                  <a:tcPr marT="45716" marB="45716"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87</a:t>
                      </a:r>
                    </a:p>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(21%)</a:t>
                      </a:r>
                    </a:p>
                  </a:txBody>
                  <a:tcPr marT="45716" marB="45716"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endParaRPr kumimoji="0" lang="en-US" sz="20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endParaRPr>
                    </a:p>
                  </a:txBody>
                  <a:tcPr marT="45716" marB="45716"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Health </a:t>
                      </a:r>
                    </a:p>
                    <a:p>
                      <a:pPr marL="342900" marR="0" lvl="0" indent="-342900" algn="l"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Sciences</a:t>
                      </a:r>
                    </a:p>
                  </a:txBody>
                  <a:tcPr marT="45716" marB="45716"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extLst>
                  <a:ext uri="{0D108BD9-81ED-4DB2-BD59-A6C34878D82A}">
                    <a16:rowId xmlns:a16="http://schemas.microsoft.com/office/drawing/2014/main" val="10001"/>
                  </a:ext>
                </a:extLst>
              </a:tr>
              <a:tr h="1010509">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178</a:t>
                      </a:r>
                    </a:p>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(28%)</a:t>
                      </a:r>
                    </a:p>
                  </a:txBody>
                  <a:tcPr marT="45716" marB="45716" horzOverflow="overflow">
                    <a:lnL>
                      <a:noFill/>
                    </a:lnL>
                    <a:lnR>
                      <a:noFill/>
                    </a:lnR>
                    <a:lnT>
                      <a:noFill/>
                    </a:lnT>
                    <a:lnB>
                      <a:noFill/>
                    </a:lnB>
                    <a:lnTlToBr>
                      <a:noFill/>
                    </a:lnTlToBr>
                    <a:lnBlToTr>
                      <a:noFill/>
                    </a:lnBlToTr>
                    <a:no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193</a:t>
                      </a:r>
                    </a:p>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(27%)</a:t>
                      </a:r>
                    </a:p>
                  </a:txBody>
                  <a:tcPr marT="45716" marB="45716" horzOverflow="overflow">
                    <a:lnL>
                      <a:noFill/>
                    </a:lnL>
                    <a:lnR>
                      <a:noFill/>
                    </a:lnR>
                    <a:lnT>
                      <a:noFill/>
                    </a:lnT>
                    <a:lnB>
                      <a:noFill/>
                    </a:lnB>
                    <a:lnTlToBr>
                      <a:noFill/>
                    </a:lnTlToBr>
                    <a:lnBlToTr>
                      <a:noFill/>
                    </a:lnBlToTr>
                    <a:no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210</a:t>
                      </a:r>
                    </a:p>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(28%)</a:t>
                      </a:r>
                    </a:p>
                  </a:txBody>
                  <a:tcPr marT="45716" marB="45716" horzOverflow="overflow">
                    <a:lnL>
                      <a:noFill/>
                    </a:lnL>
                    <a:lnR>
                      <a:noFill/>
                    </a:lnR>
                    <a:lnT>
                      <a:noFill/>
                    </a:lnT>
                    <a:lnB>
                      <a:noFill/>
                    </a:lnB>
                    <a:lnTlToBr>
                      <a:noFill/>
                    </a:lnTlToBr>
                    <a:lnBlToTr>
                      <a:noFill/>
                    </a:lnBlToTr>
                    <a:no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200</a:t>
                      </a:r>
                    </a:p>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(29%)</a:t>
                      </a:r>
                    </a:p>
                  </a:txBody>
                  <a:tcPr marT="45716" marB="45716" horzOverflow="overflow">
                    <a:lnL>
                      <a:noFill/>
                    </a:lnL>
                    <a:lnR>
                      <a:noFill/>
                    </a:lnR>
                    <a:lnT>
                      <a:noFill/>
                    </a:lnT>
                    <a:lnB>
                      <a:noFill/>
                    </a:lnB>
                    <a:lnTlToBr>
                      <a:noFill/>
                    </a:lnTlToBr>
                    <a:lnBlToTr>
                      <a:noFill/>
                    </a:lnBlToTr>
                    <a:no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endParaRPr kumimoji="0" lang="en-US" sz="20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endParaRPr>
                    </a:p>
                  </a:txBody>
                  <a:tcPr marT="45716" marB="45716" horzOverflow="overflow">
                    <a:lnL>
                      <a:noFill/>
                    </a:lnL>
                    <a:lnR>
                      <a:noFill/>
                    </a:lnR>
                    <a:lnT>
                      <a:noFill/>
                    </a:lnT>
                    <a:lnB>
                      <a:noFill/>
                    </a:lnB>
                    <a:lnTlToBr>
                      <a:noFill/>
                    </a:lnTlToBr>
                    <a:lnBlToTr>
                      <a:noFill/>
                    </a:lnBlToTr>
                    <a:no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life Sciences</a:t>
                      </a:r>
                    </a:p>
                  </a:txBody>
                  <a:tcPr marT="45716" marB="45716"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816058">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20</a:t>
                      </a:r>
                    </a:p>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(20%)</a:t>
                      </a:r>
                    </a:p>
                  </a:txBody>
                  <a:tcPr marT="45716" marB="45716" horzOverflow="overflow">
                    <a:lnL>
                      <a:noFill/>
                    </a:lnL>
                    <a:lnR>
                      <a:noFill/>
                    </a:lnR>
                    <a:lnT>
                      <a:noFill/>
                    </a:lnT>
                    <a:lnB>
                      <a:noFill/>
                    </a:lnB>
                    <a:lnTlToBr>
                      <a:noFill/>
                    </a:lnTlToBr>
                    <a:lnBlToTr>
                      <a:noFill/>
                    </a:lnBlToTr>
                    <a:solidFill>
                      <a:schemeClr val="tx1">
                        <a:alpha val="20000"/>
                      </a:schemeClr>
                    </a:solid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24</a:t>
                      </a:r>
                    </a:p>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(25%)</a:t>
                      </a:r>
                    </a:p>
                  </a:txBody>
                  <a:tcPr marT="45716" marB="45716" horzOverflow="overflow">
                    <a:lnL>
                      <a:noFill/>
                    </a:lnL>
                    <a:lnR>
                      <a:noFill/>
                    </a:lnR>
                    <a:lnT>
                      <a:noFill/>
                    </a:lnT>
                    <a:lnB>
                      <a:noFill/>
                    </a:lnB>
                    <a:lnTlToBr>
                      <a:noFill/>
                    </a:lnTlToBr>
                    <a:lnBlToTr>
                      <a:noFill/>
                    </a:lnBlToTr>
                    <a:solidFill>
                      <a:schemeClr val="tx1">
                        <a:alpha val="20000"/>
                      </a:schemeClr>
                    </a:solid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27</a:t>
                      </a:r>
                    </a:p>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(22%)</a:t>
                      </a:r>
                    </a:p>
                  </a:txBody>
                  <a:tcPr marT="45716" marB="45716" horzOverflow="overflow">
                    <a:lnL>
                      <a:noFill/>
                    </a:lnL>
                    <a:lnR>
                      <a:noFill/>
                    </a:lnR>
                    <a:lnT>
                      <a:noFill/>
                    </a:lnT>
                    <a:lnB>
                      <a:noFill/>
                    </a:lnB>
                    <a:lnTlToBr>
                      <a:noFill/>
                    </a:lnTlToBr>
                    <a:lnBlToTr>
                      <a:noFill/>
                    </a:lnBlToTr>
                    <a:solidFill>
                      <a:schemeClr val="tx1">
                        <a:alpha val="20000"/>
                      </a:schemeClr>
                    </a:solid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24</a:t>
                      </a:r>
                    </a:p>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(25%)</a:t>
                      </a:r>
                    </a:p>
                  </a:txBody>
                  <a:tcPr marT="45716" marB="45716" horzOverflow="overflow">
                    <a:lnL>
                      <a:noFill/>
                    </a:lnL>
                    <a:lnR>
                      <a:noFill/>
                    </a:lnR>
                    <a:lnT>
                      <a:noFill/>
                    </a:lnT>
                    <a:lnB>
                      <a:noFill/>
                    </a:lnB>
                    <a:lnTlToBr>
                      <a:noFill/>
                    </a:lnTlToBr>
                    <a:lnBlToTr>
                      <a:noFill/>
                    </a:lnBlToTr>
                    <a:solidFill>
                      <a:schemeClr val="tx1">
                        <a:alpha val="20000"/>
                      </a:schemeClr>
                    </a:solid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endParaRPr kumimoji="0" lang="en-US" sz="20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endParaRPr>
                    </a:p>
                  </a:txBody>
                  <a:tcPr marT="45716" marB="45716" horzOverflow="overflow">
                    <a:lnL>
                      <a:noFill/>
                    </a:lnL>
                    <a:lnR>
                      <a:noFill/>
                    </a:lnR>
                    <a:lnT>
                      <a:noFill/>
                    </a:lnT>
                    <a:lnB>
                      <a:noFill/>
                    </a:lnB>
                    <a:lnTlToBr>
                      <a:noFill/>
                    </a:lnTlToBr>
                    <a:lnBlToTr>
                      <a:noFill/>
                    </a:lnBlToTr>
                    <a:solidFill>
                      <a:schemeClr val="tx1">
                        <a:alpha val="20000"/>
                      </a:schemeClr>
                    </a:solid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Biomedical</a:t>
                      </a:r>
                    </a:p>
                    <a:p>
                      <a:pPr marL="342900" marR="0" lvl="0" indent="-342900" algn="l"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Engineering</a:t>
                      </a:r>
                    </a:p>
                  </a:txBody>
                  <a:tcPr marT="45716" marB="45716" horzOverflow="overflow">
                    <a:lnL>
                      <a:noFill/>
                    </a:lnL>
                    <a:lnR>
                      <a:noFill/>
                    </a:lnR>
                    <a:lnT>
                      <a:noFill/>
                    </a:lnT>
                    <a:lnB>
                      <a:noFill/>
                    </a:lnB>
                    <a:lnTlToBr>
                      <a:noFill/>
                    </a:lnTlToBr>
                    <a:lnBlToTr>
                      <a:noFill/>
                    </a:lnBlToTr>
                    <a:solidFill>
                      <a:schemeClr val="tx1">
                        <a:alpha val="20000"/>
                      </a:schemeClr>
                    </a:solidFill>
                  </a:tcPr>
                </a:tc>
                <a:extLst>
                  <a:ext uri="{0D108BD9-81ED-4DB2-BD59-A6C34878D82A}">
                    <a16:rowId xmlns:a16="http://schemas.microsoft.com/office/drawing/2014/main" val="10003"/>
                  </a:ext>
                </a:extLst>
              </a:tr>
              <a:tr h="977038">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17</a:t>
                      </a:r>
                    </a:p>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(29%)</a:t>
                      </a:r>
                    </a:p>
                  </a:txBody>
                  <a:tcPr marT="45716" marB="45716"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17</a:t>
                      </a:r>
                    </a:p>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(24%)</a:t>
                      </a:r>
                    </a:p>
                  </a:txBody>
                  <a:tcPr marT="45716" marB="45716"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20</a:t>
                      </a:r>
                    </a:p>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(20%)</a:t>
                      </a:r>
                    </a:p>
                  </a:txBody>
                  <a:tcPr marT="45716" marB="45716"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75</a:t>
                      </a:r>
                    </a:p>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(20%)</a:t>
                      </a:r>
                    </a:p>
                  </a:txBody>
                  <a:tcPr marT="45716" marB="45716"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endParaRPr kumimoji="0" lang="en-US" sz="20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endParaRPr>
                    </a:p>
                  </a:txBody>
                  <a:tcPr marT="45716" marB="45716"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Psychology</a:t>
                      </a:r>
                    </a:p>
                    <a:p>
                      <a:pPr marL="342900" marR="0" lvl="0" indent="-342900" algn="l" defTabSz="914400" rtl="0" eaLnBrk="1" fontAlgn="t" latinLnBrk="0" hangingPunct="1">
                        <a:lnSpc>
                          <a:spcPct val="100000"/>
                        </a:lnSpc>
                        <a:spcBef>
                          <a:spcPct val="0"/>
                        </a:spcBef>
                        <a:spcAft>
                          <a:spcPct val="0"/>
                        </a:spcAft>
                        <a:buClrTx/>
                        <a:buSzTx/>
                        <a:buFontTx/>
                        <a:buNone/>
                        <a:tabLst/>
                      </a:pPr>
                      <a:r>
                        <a:rPr kumimoji="0" lang="en-US" sz="17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Psychobiology</a:t>
                      </a:r>
                    </a:p>
                  </a:txBody>
                  <a:tcPr marT="45716" marB="45716"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76624">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314</a:t>
                      </a:r>
                    </a:p>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(26%)</a:t>
                      </a:r>
                    </a:p>
                  </a:txBody>
                  <a:tcPr marT="45716" marB="4571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318</a:t>
                      </a:r>
                    </a:p>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FF00"/>
                          </a:solidFill>
                          <a:effectLst/>
                          <a:latin typeface="Times New Roman" panose="02020603050405020304" pitchFamily="18" charset="0"/>
                          <a:ea typeface="Gisha" panose="020B0502040204020203" pitchFamily="34" charset="-79"/>
                          <a:cs typeface="Times New Roman" panose="02020603050405020304" pitchFamily="18" charset="0"/>
                        </a:rPr>
                        <a:t>(26%)</a:t>
                      </a:r>
                    </a:p>
                  </a:txBody>
                  <a:tcPr marT="45716" marB="4571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347</a:t>
                      </a:r>
                    </a:p>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(25%)</a:t>
                      </a:r>
                    </a:p>
                  </a:txBody>
                  <a:tcPr marT="45716" marB="4571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386</a:t>
                      </a:r>
                    </a:p>
                    <a:p>
                      <a:pPr marL="342900" marR="0" lvl="0" indent="-342900" algn="ctr" defTabSz="914400" rtl="0" eaLnBrk="1" fontAlgn="t" latinLnBrk="0" hangingPunct="1">
                        <a:lnSpc>
                          <a:spcPct val="100000"/>
                        </a:lnSpc>
                        <a:spcBef>
                          <a:spcPct val="0"/>
                        </a:spcBef>
                        <a:spcAft>
                          <a:spcPct val="0"/>
                        </a:spcAft>
                        <a:buClrTx/>
                        <a:buSzTx/>
                        <a:buFontTx/>
                        <a:buNone/>
                        <a:tabLst/>
                      </a:pPr>
                      <a:r>
                        <a:rPr kumimoji="0" lang="en-US" sz="2000" b="1" i="0" u="none" strike="noStrike" kern="1200"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(25%)</a:t>
                      </a:r>
                    </a:p>
                  </a:txBody>
                  <a:tcPr marT="45716" marB="4571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ctr" defTabSz="914400" rtl="0" eaLnBrk="1" fontAlgn="t" latinLnBrk="0" hangingPunct="1">
                        <a:lnSpc>
                          <a:spcPct val="100000"/>
                        </a:lnSpc>
                        <a:spcBef>
                          <a:spcPct val="0"/>
                        </a:spcBef>
                        <a:spcAft>
                          <a:spcPct val="0"/>
                        </a:spcAft>
                        <a:buClrTx/>
                        <a:buSzTx/>
                        <a:buFontTx/>
                        <a:buNone/>
                        <a:tabLst/>
                      </a:pPr>
                      <a:endParaRPr kumimoji="0" lang="en-US" sz="20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endParaRPr>
                    </a:p>
                  </a:txBody>
                  <a:tcPr marT="45716" marB="4571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accent1"/>
                        </a:buClr>
                        <a:buSzPct val="80000"/>
                        <a:buFont typeface="Wingdings 2" panose="05020102010507070707" pitchFamily="18" charset="2"/>
                        <a:defRPr sz="2600">
                          <a:solidFill>
                            <a:schemeClr val="tx1"/>
                          </a:solidFill>
                          <a:latin typeface="Century Gothic" panose="020B0502020202020204" pitchFamily="34" charset="0"/>
                          <a:cs typeface="Gisha" panose="020B0502040204020203" pitchFamily="34" charset="-79"/>
                        </a:defRPr>
                      </a:lvl1pPr>
                      <a:lvl2pPr marL="742950" indent="-285750">
                        <a:spcBef>
                          <a:spcPct val="20000"/>
                        </a:spcBef>
                        <a:buClr>
                          <a:schemeClr val="accent1"/>
                        </a:buClr>
                        <a:buSzPct val="95000"/>
                        <a:buFont typeface="Verdana" panose="020B0604030504040204" pitchFamily="34" charset="0"/>
                        <a:defRPr sz="2200">
                          <a:solidFill>
                            <a:schemeClr val="tx1"/>
                          </a:solidFill>
                          <a:latin typeface="Century Gothic" panose="020B0502020202020204" pitchFamily="34" charset="0"/>
                          <a:cs typeface="Gisha" panose="020B0502040204020203" pitchFamily="34" charset="-79"/>
                        </a:defRPr>
                      </a:lvl2pPr>
                      <a:lvl3pPr marL="1143000" indent="-228600">
                        <a:spcBef>
                          <a:spcPct val="20000"/>
                        </a:spcBef>
                        <a:buClr>
                          <a:schemeClr val="accent1"/>
                        </a:buClr>
                        <a:buFont typeface="Wingdings 2" panose="05020102010507070707" pitchFamily="18" charset="2"/>
                        <a:defRPr sz="2000">
                          <a:solidFill>
                            <a:schemeClr val="tx1"/>
                          </a:solidFill>
                          <a:latin typeface="Century Gothic" panose="020B0502020202020204" pitchFamily="34" charset="0"/>
                          <a:cs typeface="Gisha" panose="020B0502040204020203" pitchFamily="34" charset="-79"/>
                        </a:defRPr>
                      </a:lvl3pPr>
                      <a:lvl4pPr marL="1600200" indent="-228600">
                        <a:spcBef>
                          <a:spcPct val="20000"/>
                        </a:spcBef>
                        <a:buClr>
                          <a:schemeClr val="accent1"/>
                        </a:buClr>
                        <a:buFont typeface="Wingdings 2" panose="05020102010507070707" pitchFamily="18" charset="2"/>
                        <a:defRPr>
                          <a:solidFill>
                            <a:schemeClr val="tx1"/>
                          </a:solidFill>
                          <a:latin typeface="Century Gothic" panose="020B0502020202020204" pitchFamily="34" charset="0"/>
                          <a:cs typeface="Gisha" panose="020B0502040204020203" pitchFamily="34" charset="-79"/>
                        </a:defRPr>
                      </a:lvl4pPr>
                      <a:lvl5pPr marL="2057400" indent="-228600">
                        <a:spcBef>
                          <a:spcPct val="20000"/>
                        </a:spcBef>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5pPr>
                      <a:lvl6pPr marL="25146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6pPr>
                      <a:lvl7pPr marL="29718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7pPr>
                      <a:lvl8pPr marL="34290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8pPr>
                      <a:lvl9pPr marL="3886200" indent="-228600" eaLnBrk="0" fontAlgn="base" hangingPunct="0">
                        <a:spcBef>
                          <a:spcPct val="20000"/>
                        </a:spcBef>
                        <a:spcAft>
                          <a:spcPct val="0"/>
                        </a:spcAft>
                        <a:buClr>
                          <a:srgbClr val="FFFFFF"/>
                        </a:buClr>
                        <a:buFont typeface="Wingdings 2" panose="05020102010507070707" pitchFamily="18" charset="2"/>
                        <a:defRPr sz="1700">
                          <a:solidFill>
                            <a:schemeClr val="tx1"/>
                          </a:solidFill>
                          <a:latin typeface="Century Gothic" panose="020B0502020202020204" pitchFamily="34" charset="0"/>
                          <a:cs typeface="Gisha" panose="020B0502040204020203" pitchFamily="34" charset="-79"/>
                        </a:defRPr>
                      </a:lvl9p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rPr>
                        <a:t>Total</a:t>
                      </a:r>
                    </a:p>
                    <a:p>
                      <a:pPr marL="342900" marR="0" lvl="0" indent="-342900" algn="l" defTabSz="914400" rtl="0" eaLnBrk="1" fontAlgn="t" latinLnBrk="0" hangingPunct="1">
                        <a:lnSpc>
                          <a:spcPct val="100000"/>
                        </a:lnSpc>
                        <a:spcBef>
                          <a:spcPct val="0"/>
                        </a:spcBef>
                        <a:spcAft>
                          <a:spcPct val="0"/>
                        </a:spcAft>
                        <a:buClrTx/>
                        <a:buSzTx/>
                        <a:buFontTx/>
                        <a:buNone/>
                        <a:tabLst/>
                      </a:pPr>
                      <a:endParaRPr kumimoji="0" lang="en-US" sz="2000" b="1" i="0" u="none" strike="noStrike" cap="none" normalizeH="0" baseline="0" dirty="0">
                        <a:ln>
                          <a:noFill/>
                        </a:ln>
                        <a:solidFill>
                          <a:schemeClr val="tx1"/>
                        </a:solidFill>
                        <a:effectLst/>
                        <a:latin typeface="Times New Roman" panose="02020603050405020304" pitchFamily="18" charset="0"/>
                        <a:ea typeface="Gisha" panose="020B0502040204020203" pitchFamily="34" charset="-79"/>
                        <a:cs typeface="Times New Roman" panose="02020603050405020304" pitchFamily="18" charset="0"/>
                      </a:endParaRPr>
                    </a:p>
                  </a:txBody>
                  <a:tcPr marT="45716" marB="4571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p:random/>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Custom 1">
      <a:dk1>
        <a:sysClr val="windowText" lastClr="000000"/>
      </a:dk1>
      <a:lt1>
        <a:sysClr val="window" lastClr="FFFFFF"/>
      </a:lt1>
      <a:dk2>
        <a:srgbClr val="1F497D"/>
      </a:dk2>
      <a:lt2>
        <a:srgbClr val="EEECE1"/>
      </a:lt2>
      <a:accent1>
        <a:srgbClr val="FFFFFF"/>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FFFFFF"/>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FFFFFF"/>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Apex</Template>
  <TotalTime>31006</TotalTime>
  <Words>3024</Words>
  <Application>Microsoft Office PowerPoint</Application>
  <PresentationFormat>On-screen Show (4:3)</PresentationFormat>
  <Paragraphs>434</Paragraphs>
  <Slides>39</Slides>
  <Notes>30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Arial</vt:lpstr>
      <vt:lpstr>Calibri</vt:lpstr>
      <vt:lpstr>Century Gothic</vt:lpstr>
      <vt:lpstr>Gisha</vt:lpstr>
      <vt:lpstr>Times New Roman</vt:lpstr>
      <vt:lpstr>Verdana</vt:lpstr>
      <vt:lpstr>Wingdings 2</vt:lpstr>
      <vt:lpstr>Verve</vt:lpstr>
      <vt:lpstr>PowerPoint Presentation</vt:lpstr>
      <vt:lpstr>אודות הקרן הדו לאומית למדע ישראל-  ארה"ב  (BSF)</vt:lpstr>
      <vt:lpstr>PowerPoint Presentation</vt:lpstr>
      <vt:lpstr>PowerPoint Presentation</vt:lpstr>
      <vt:lpstr>מקורות מימון התוכנית הרגילה</vt:lpstr>
      <vt:lpstr>תקציב והוצאות הקרן</vt:lpstr>
      <vt:lpstr>PowerPoint Presentation</vt:lpstr>
      <vt:lpstr>PowerPoint Presentation</vt:lpstr>
      <vt:lpstr>מספר ההגשות (ואחוזי הצלחה) בשנים האחרונות - קבוצה I </vt:lpstr>
      <vt:lpstr>מספר ההגשות (ואחוזי הצלחה) בשנים האחרונות - קבוצה II</vt:lpstr>
      <vt:lpstr>PowerPoint Presentation</vt:lpstr>
      <vt:lpstr>כללי הגשה</vt:lpstr>
      <vt:lpstr>כללי הגשה</vt:lpstr>
      <vt:lpstr>תהליך השיפוט</vt:lpstr>
      <vt:lpstr>PowerPoint Presentation</vt:lpstr>
      <vt:lpstr>תהליך השיפוט- קריטריונים</vt:lpstr>
      <vt:lpstr>תהליך השיפוט - קבלת ההחלטות</vt:lpstr>
      <vt:lpstr>תקציב מענק רגיל</vt:lpstr>
      <vt:lpstr>עקרונות המימון (1)</vt:lpstr>
      <vt:lpstr>עקרונות המימון (2)</vt:lpstr>
      <vt:lpstr>PowerPoint Presentation</vt:lpstr>
      <vt:lpstr>טיפים להגשת הצעה</vt:lpstr>
      <vt:lpstr>PowerPoint Presentation</vt:lpstr>
      <vt:lpstr>תכנית העוסקת בפתרונות לשינויי אקלים</vt:lpstr>
      <vt:lpstr>שתוף פעולה  BSF-NSF  כללי</vt:lpstr>
      <vt:lpstr>NSF-BSF Eligibility:</vt:lpstr>
      <vt:lpstr>NSF-BSF- תקציב</vt:lpstr>
      <vt:lpstr>Active NSF-BSF Programs in 2022</vt:lpstr>
      <vt:lpstr>Active NSF-BSF Programs in 2022</vt:lpstr>
      <vt:lpstr>Active NSF-BSF Programs in 2022</vt:lpstr>
      <vt:lpstr>Active NSF-BSF Programs in 2022</vt:lpstr>
      <vt:lpstr>PowerPoint Presentation</vt:lpstr>
      <vt:lpstr>PowerPoint Presentation</vt:lpstr>
      <vt:lpstr>PowerPoint Presentation</vt:lpstr>
      <vt:lpstr>PowerPoint Presentation</vt:lpstr>
      <vt:lpstr>NSF Evaluation Process</vt:lpstr>
      <vt:lpstr>NSF  Evaluation Process</vt:lpstr>
      <vt:lpstr>What are Broader Impacts?</vt:lpstr>
      <vt:lpstr>בהצלחה !!</vt:lpstr>
    </vt:vector>
  </TitlesOfParts>
  <Company>BSF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 ISRAEL BINAIONAL SCIENCE FOUNDATION (BSF)</dc:title>
  <dc:creator>Orli Rozencwajg</dc:creator>
  <cp:lastModifiedBy>heni harring</cp:lastModifiedBy>
  <cp:revision>688</cp:revision>
  <cp:lastPrinted>2022-08-08T05:33:43Z</cp:lastPrinted>
  <dcterms:created xsi:type="dcterms:W3CDTF">2005-08-31T12:43:36Z</dcterms:created>
  <dcterms:modified xsi:type="dcterms:W3CDTF">2022-08-10T06:14:36Z</dcterms:modified>
</cp:coreProperties>
</file>